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58" r:id="rId3"/>
    <p:sldId id="271" r:id="rId4"/>
    <p:sldId id="262" r:id="rId5"/>
    <p:sldId id="272" r:id="rId6"/>
    <p:sldId id="264" r:id="rId7"/>
    <p:sldId id="265" r:id="rId8"/>
    <p:sldId id="268" r:id="rId9"/>
    <p:sldId id="274" r:id="rId10"/>
    <p:sldId id="273" r:id="rId11"/>
  </p:sldIdLst>
  <p:sldSz cx="12192000" cy="6858000"/>
  <p:notesSz cx="6858000" cy="9144000"/>
  <p:embeddedFontLst>
    <p:embeddedFont>
      <p:font typeface="icomoon" charset="0"/>
      <p:regular r:id="rId17"/>
    </p:embeddedFont>
    <p:embeddedFont>
      <p:font typeface="Yu Gothic UI Semibold" panose="020B0700000000000000" charset="-128"/>
      <p:bold r:id="rId18"/>
    </p:embeddedFont>
    <p:embeddedFont>
      <p:font typeface="微软雅黑 Light" panose="020B0502040204020203" charset="-122"/>
      <p:regular r:id="rId19"/>
    </p:embeddedFont>
    <p:embeddedFont>
      <p:font typeface="方正喵呜体" panose="02010600010101010101" pitchFamily="2" charset="-122"/>
      <p:regular r:id="rId20"/>
    </p:embeddedFont>
    <p:embeddedFont>
      <p:font typeface="方正卡通简体" panose="03000509000000000000" charset="0"/>
      <p:regular r:id="rId21"/>
    </p:embeddedFont>
    <p:embeddedFont>
      <p:font typeface="Calibri" panose="020F0502020204030204" charset="0"/>
      <p:regular r:id="rId22"/>
      <p:bold r:id="rId23"/>
      <p:italic r:id="rId24"/>
      <p:boldItalic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23D"/>
    <a:srgbClr val="EC12CB"/>
    <a:srgbClr val="3BF55A"/>
    <a:srgbClr val="FC6334"/>
    <a:srgbClr val="9B3FF1"/>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721" autoAdjust="0"/>
    <p:restoredTop sz="94660"/>
  </p:normalViewPr>
  <p:slideViewPr>
    <p:cSldViewPr snapToGrid="0">
      <p:cViewPr varScale="1">
        <p:scale>
          <a:sx n="114" d="100"/>
          <a:sy n="114" d="100"/>
        </p:scale>
        <p:origin x="-720" y="-96"/>
      </p:cViewPr>
      <p:guideLst>
        <p:guide orient="horz" pos="2109"/>
        <p:guide pos="38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9890083" y="421749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696085" y="1127125"/>
            <a:ext cx="8550275" cy="3538220"/>
          </a:xfrm>
          <a:prstGeom prst="rect">
            <a:avLst/>
          </a:prstGeom>
          <a:ln w="57150">
            <a:solidFill>
              <a:srgbClr val="5B9BD5"/>
            </a:solidFill>
          </a:ln>
        </p:spPr>
      </p:pic>
      <p:sp>
        <p:nvSpPr>
          <p:cNvPr id="29" name="任意多边形 28"/>
          <p:cNvSpPr/>
          <p:nvPr/>
        </p:nvSpPr>
        <p:spPr>
          <a:xfrm>
            <a:off x="1176501" y="60887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1574" y="2002439"/>
            <a:ext cx="3818633" cy="706755"/>
          </a:xfrm>
          <a:prstGeom prst="rect">
            <a:avLst/>
          </a:prstGeom>
          <a:noFill/>
        </p:spPr>
        <p:txBody>
          <a:bodyPr wrap="square" rtlCol="0">
            <a:spAutoFit/>
            <a:scene3d>
              <a:camera prst="orthographicFront"/>
              <a:lightRig rig="threePt" dir="t"/>
            </a:scene3d>
          </a:bodyPr>
          <a:lstStyle/>
          <a:p>
            <a:pPr algn="ctr"/>
            <a:r>
              <a:rPr lang="en-US" altLang="zh-CN" sz="40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8</a:t>
            </a:r>
            <a:endPar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5" name="文本框 4"/>
          <p:cNvSpPr txBox="1"/>
          <p:nvPr/>
        </p:nvSpPr>
        <p:spPr>
          <a:xfrm>
            <a:off x="1696085" y="3137535"/>
            <a:ext cx="8550275" cy="521970"/>
          </a:xfrm>
          <a:prstGeom prst="rect">
            <a:avLst/>
          </a:prstGeom>
          <a:noFill/>
        </p:spPr>
        <p:txBody>
          <a:bodyPr wrap="square" rtlCol="0">
            <a:spAutoFit/>
          </a:bodyPr>
          <a:lstStyle/>
          <a:p>
            <a:pPr algn="ct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en-US"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basic lesson 8 “Good morning, good night”</a:t>
            </a:r>
            <a:endPar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6" name="任意多边形 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7" name="图片 6" descr="logo"/>
          <p:cNvPicPr>
            <a:picLocks noChangeAspect="1"/>
          </p:cNvPicPr>
          <p:nvPr/>
        </p:nvPicPr>
        <p:blipFill>
          <a:blip r:embed="rId2"/>
          <a:stretch>
            <a:fillRect/>
          </a:stretch>
        </p:blipFill>
        <p:spPr>
          <a:xfrm>
            <a:off x="296545" y="45085"/>
            <a:ext cx="1233170" cy="7645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hlinkClick r:id="rId2"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2"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2"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2"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2"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a:t>
            </a:r>
            <a:r>
              <a:rPr lang="en-US" dirty="0" smtClean="0">
                <a:latin typeface="Arial" panose="020B0604020202020204" pitchFamily="34" charset="0"/>
                <a:ea typeface="Arial" panose="020B0604020202020204" pitchFamily="34" charset="0"/>
              </a:rPr>
              <a:t>5</a:t>
            </a:r>
            <a:endParaRPr lang="en-US" dirty="0">
              <a:latin typeface="Arial" panose="020B0604020202020204" pitchFamily="34" charset="0"/>
              <a:ea typeface="Arial" panose="020B0604020202020204" pitchFamily="34" charset="0"/>
            </a:endParaRPr>
          </a:p>
        </p:txBody>
      </p:sp>
      <p:sp>
        <p:nvSpPr>
          <p:cNvPr id="10" name="文本框 9"/>
          <p:cNvSpPr txBox="1"/>
          <p:nvPr/>
        </p:nvSpPr>
        <p:spPr>
          <a:xfrm>
            <a:off x="9726367" y="2936349"/>
            <a:ext cx="1287780" cy="645160"/>
          </a:xfrm>
          <a:prstGeom prst="rect">
            <a:avLst/>
          </a:prstGeom>
          <a:noFill/>
        </p:spPr>
        <p:txBody>
          <a:bodyPr wrap="none" rtlCol="0">
            <a:spAutoFit/>
          </a:bodyPr>
          <a:p>
            <a:pPr algn="l"/>
            <a:r>
              <a:rPr lang="en-US" altLang="zh-CN" dirty="0">
                <a:solidFill>
                  <a:schemeClr val="accent5">
                    <a:lumMod val="75000"/>
                  </a:schemeClr>
                </a:solidFill>
                <a:latin typeface="Arial" panose="020B0604020202020204" pitchFamily="34" charset="0"/>
                <a:ea typeface="Arial" panose="020B0604020202020204" pitchFamily="34" charset="0"/>
                <a:hlinkClick r:id="rId2" action="ppaction://hlinksldjump"/>
              </a:rPr>
              <a:t>Have a try </a:t>
            </a:r>
            <a:endParaRPr lang="en-US" altLang="zh-CN" dirty="0">
              <a:solidFill>
                <a:schemeClr val="accent5">
                  <a:lumMod val="75000"/>
                </a:schemeClr>
              </a:solidFill>
              <a:latin typeface="Arial" panose="020B0604020202020204" pitchFamily="34" charset="0"/>
              <a:ea typeface="Arial" panose="020B0604020202020204" pitchFamily="34" charset="0"/>
              <a:hlinkClick r:id="rId2" action="ppaction://hlinksldjump"/>
            </a:endParaRPr>
          </a:p>
          <a:p>
            <a:pPr algn="l"/>
            <a:endParaRPr lang="en-US" altLang="zh-CN" dirty="0">
              <a:solidFill>
                <a:schemeClr val="accent5">
                  <a:lumMod val="75000"/>
                </a:schemeClr>
              </a:solidFill>
              <a:latin typeface="Arial" panose="020B0604020202020204" pitchFamily="34" charset="0"/>
              <a:ea typeface="Arial" panose="020B0604020202020204" pitchFamily="34" charset="0"/>
              <a:hlinkClick r:id="rId2" action="ppaction://hlinksldjump"/>
            </a:endParaRPr>
          </a:p>
        </p:txBody>
      </p:sp>
      <p:pic>
        <p:nvPicPr>
          <p:cNvPr id="6" name="图片 5" descr="logo"/>
          <p:cNvPicPr>
            <a:picLocks noChangeAspect="1"/>
          </p:cNvPicPr>
          <p:nvPr/>
        </p:nvPicPr>
        <p:blipFill>
          <a:blip r:embed="rId3"/>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437255" y="4404995"/>
            <a:ext cx="6943090" cy="1753235"/>
          </a:xfrm>
          <a:prstGeom prst="rect">
            <a:avLst/>
          </a:prstGeom>
          <a:noFill/>
        </p:spPr>
        <p:txBody>
          <a:bodyPr wrap="square" rtlCol="0" anchor="t">
            <a:spAutoFit/>
          </a:bodyPr>
          <a:lstStyle/>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After downloading the program</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a:t>
            </a:r>
            <a:r>
              <a:rPr>
                <a:solidFill>
                  <a:srgbClr val="FC6334"/>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When the micro:bit development board is in the brighter environment, a pattern of the sun will be displayed on the dot matrix, which means to say "good morning" to everyone.</a:t>
            </a:r>
            <a:r>
              <a:rPr lang="zh-CN" altLang="en-US">
                <a:solidFill>
                  <a:srgbClr val="9B3FF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a:solidFill>
                  <a:srgbClr val="9B3FF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similarly, when in a dark environment,  the moon pattern will be displayed on the dot matrix, which means to say "good night" to everyone.  </a:t>
            </a:r>
            <a:endParaRPr lang="en-US" altLang="zh-CN">
              <a:solidFill>
                <a:srgbClr val="9B3FF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8" name="图片 7"/>
          <p:cNvPicPr>
            <a:picLocks noChangeAspect="1"/>
          </p:cNvPicPr>
          <p:nvPr/>
        </p:nvPicPr>
        <p:blipFill>
          <a:blip r:embed="rId2"/>
          <a:stretch>
            <a:fillRect/>
          </a:stretch>
        </p:blipFill>
        <p:spPr>
          <a:xfrm>
            <a:off x="6779260" y="1298575"/>
            <a:ext cx="2647950" cy="2054860"/>
          </a:xfrm>
          <a:prstGeom prst="rect">
            <a:avLst/>
          </a:prstGeom>
        </p:spPr>
      </p:pic>
      <p:pic>
        <p:nvPicPr>
          <p:cNvPr id="9" name="图片 8"/>
          <p:cNvPicPr>
            <a:picLocks noChangeAspect="1"/>
          </p:cNvPicPr>
          <p:nvPr/>
        </p:nvPicPr>
        <p:blipFill>
          <a:blip r:embed="rId3"/>
          <a:stretch>
            <a:fillRect/>
          </a:stretch>
        </p:blipFill>
        <p:spPr>
          <a:xfrm>
            <a:off x="3352800" y="1262380"/>
            <a:ext cx="2695575" cy="2129155"/>
          </a:xfrm>
          <a:prstGeom prst="rect">
            <a:avLst/>
          </a:prstGeom>
        </p:spPr>
      </p:pic>
      <p:sp>
        <p:nvSpPr>
          <p:cNvPr id="10" name="矩形 9"/>
          <p:cNvSpPr/>
          <p:nvPr/>
        </p:nvSpPr>
        <p:spPr>
          <a:xfrm>
            <a:off x="3617595" y="3476625"/>
            <a:ext cx="2115820" cy="706755"/>
          </a:xfrm>
          <a:prstGeom prst="rect">
            <a:avLst/>
          </a:prstGeom>
          <a:noFill/>
          <a:ln>
            <a:noFill/>
          </a:ln>
        </p:spPr>
        <p:txBody>
          <a:bodyPr wrap="square" rtlCol="0" anchor="t">
            <a:spAutoFit/>
          </a:bodyPr>
          <a:lstStyle/>
          <a:p>
            <a:pPr algn="ctr"/>
            <a:r>
              <a:rPr lang="en-US" altLang="zh-CN" sz="200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Sunlight</a:t>
            </a:r>
            <a:endParaRPr lang="en-US" altLang="zh-CN" sz="200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pPr algn="ctr"/>
            <a:r>
              <a:rPr lang="en-US" altLang="zh-CN" sz="200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(Good morning)</a:t>
            </a:r>
            <a:endParaRPr lang="en-US" altLang="zh-CN" sz="200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1" name="矩形 10"/>
          <p:cNvSpPr/>
          <p:nvPr/>
        </p:nvSpPr>
        <p:spPr>
          <a:xfrm>
            <a:off x="7167245" y="3476625"/>
            <a:ext cx="1875790" cy="706755"/>
          </a:xfrm>
          <a:prstGeom prst="rect">
            <a:avLst/>
          </a:prstGeom>
          <a:noFill/>
          <a:ln>
            <a:noFill/>
          </a:ln>
        </p:spPr>
        <p:txBody>
          <a:bodyPr wrap="square" rtlCol="0" anchor="t">
            <a:spAutoFit/>
          </a:bodyPr>
          <a:lstStyle/>
          <a:p>
            <a:pPr algn="ctr"/>
            <a:r>
              <a:rPr lang="en-US" altLang="zh-CN" sz="200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Moon</a:t>
            </a:r>
            <a:endParaRPr lang="en-US" altLang="zh-CN" sz="200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pPr algn="ctr"/>
            <a:r>
              <a:rPr lang="en-US" altLang="zh-CN" sz="200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(Good evening)</a:t>
            </a:r>
            <a:endParaRPr lang="zh-CN" altLang="en-US" sz="200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3" name="矩形 2"/>
          <p:cNvSpPr/>
          <p:nvPr/>
        </p:nvSpPr>
        <p:spPr>
          <a:xfrm>
            <a:off x="1034353" y="22944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2" name="文本框 1"/>
          <p:cNvSpPr txBox="1"/>
          <p:nvPr/>
        </p:nvSpPr>
        <p:spPr>
          <a:xfrm>
            <a:off x="4290695" y="2089785"/>
            <a:ext cx="5583555" cy="1568450"/>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rPr>
              <a:t>●  </a:t>
            </a:r>
            <a:r>
              <a:rPr sz="3200" dirty="0">
                <a:solidFill>
                  <a:schemeClr val="accent5">
                    <a:lumMod val="75000"/>
                  </a:schemeClr>
                </a:solidFill>
                <a:latin typeface="Arial" panose="020B0604020202020204" pitchFamily="34" charset="0"/>
                <a:ea typeface="Arial" panose="020B0604020202020204" pitchFamily="34" charset="0"/>
              </a:rPr>
              <a:t>1 X Micro: bit Board</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sz="3200" dirty="0">
                <a:solidFill>
                  <a:schemeClr val="accent5">
                    <a:lumMod val="75000"/>
                  </a:schemeClr>
                </a:solidFill>
                <a:latin typeface="Arial" panose="020B0604020202020204" pitchFamily="34" charset="0"/>
                <a:ea typeface="Arial" panose="020B0604020202020204" pitchFamily="34" charset="0"/>
              </a:rPr>
              <a:t>1 X Micro USB Cable</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zh-CN" altLang="en-US" sz="3200" dirty="0">
                <a:solidFill>
                  <a:schemeClr val="accent5">
                    <a:lumMod val="75000"/>
                  </a:schemeClr>
                </a:solidFill>
                <a:latin typeface="Arial" panose="020B0604020202020204" pitchFamily="34" charset="0"/>
                <a:ea typeface="Arial" panose="020B0604020202020204" pitchFamily="34" charset="0"/>
              </a:rPr>
              <a:t>2 X AAA batteries</a:t>
            </a:r>
            <a:endParaRPr lang="zh-CN" altLang="en-US" sz="3200" dirty="0">
              <a:solidFill>
                <a:schemeClr val="accent5">
                  <a:lumMod val="75000"/>
                </a:schemeClr>
              </a:solidFill>
              <a:latin typeface="Arial" panose="020B0604020202020204" pitchFamily="34" charset="0"/>
              <a:ea typeface="Arial" panose="020B0604020202020204" pitchFamily="34" charset="0"/>
            </a:endParaRPr>
          </a:p>
        </p:txBody>
      </p:sp>
      <p:sp>
        <p:nvSpPr>
          <p:cNvPr id="3" name="文本框 2"/>
          <p:cNvSpPr txBox="1"/>
          <p:nvPr/>
        </p:nvSpPr>
        <p:spPr>
          <a:xfrm>
            <a:off x="2849245" y="4122420"/>
            <a:ext cx="8710930" cy="119888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gr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4" name="矩形 3"/>
          <p:cNvSpPr/>
          <p:nvPr/>
        </p:nvSpPr>
        <p:spPr>
          <a:xfrm>
            <a:off x="890843" y="234718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2752090" y="1002665"/>
            <a:ext cx="4690110" cy="4336415"/>
          </a:xfrm>
          <a:prstGeom prst="rect">
            <a:avLst/>
          </a:prstGeom>
        </p:spPr>
      </p:pic>
      <p:pic>
        <p:nvPicPr>
          <p:cNvPr id="8" name="图片 7"/>
          <p:cNvPicPr>
            <a:picLocks noChangeAspect="1"/>
          </p:cNvPicPr>
          <p:nvPr/>
        </p:nvPicPr>
        <p:blipFill>
          <a:blip r:embed="rId3"/>
          <a:stretch>
            <a:fillRect/>
          </a:stretch>
        </p:blipFill>
        <p:spPr>
          <a:xfrm>
            <a:off x="7442200" y="990600"/>
            <a:ext cx="4118610" cy="4361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dir="vert"/>
      </p:transition>
    </mc:Choice>
    <mc:Fallback>
      <p:transition spd="slow">
        <p:checker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4" name="图片 3"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890843" y="234718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6" name="图片 5"/>
          <p:cNvPicPr>
            <a:picLocks noChangeAspect="1"/>
          </p:cNvPicPr>
          <p:nvPr/>
        </p:nvPicPr>
        <p:blipFill>
          <a:blip r:embed="rId2"/>
          <a:stretch>
            <a:fillRect/>
          </a:stretch>
        </p:blipFill>
        <p:spPr>
          <a:xfrm>
            <a:off x="2742565" y="881380"/>
            <a:ext cx="3731260" cy="5196205"/>
          </a:xfrm>
          <a:prstGeom prst="rect">
            <a:avLst/>
          </a:prstGeom>
        </p:spPr>
      </p:pic>
      <p:pic>
        <p:nvPicPr>
          <p:cNvPr id="8" name="图片 7"/>
          <p:cNvPicPr>
            <a:picLocks noChangeAspect="1"/>
          </p:cNvPicPr>
          <p:nvPr/>
        </p:nvPicPr>
        <p:blipFill>
          <a:blip r:embed="rId3"/>
          <a:stretch>
            <a:fillRect/>
          </a:stretch>
        </p:blipFill>
        <p:spPr>
          <a:xfrm>
            <a:off x="6741795" y="1329690"/>
            <a:ext cx="4817745" cy="4298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722880" y="876935"/>
            <a:ext cx="3542665" cy="5104765"/>
          </a:xfrm>
          <a:prstGeom prst="rect">
            <a:avLst/>
          </a:prstGeom>
        </p:spPr>
      </p:pic>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6118225" y="1381125"/>
            <a:ext cx="5407660" cy="3753485"/>
          </a:xfrm>
          <a:prstGeom prst="rect">
            <a:avLst/>
          </a:prstGeom>
          <a:noFill/>
          <a:ln>
            <a:noFill/>
          </a:ln>
        </p:spPr>
        <p:txBody>
          <a:bodyPr wrap="square" rtlCol="0" anchor="t">
            <a:spAutoFit/>
          </a:bodyPr>
          <a:lstStyle/>
          <a:p>
            <a:pPr algn="ctr"/>
            <a:r>
              <a:rPr lang="en-US" altLang="zh-CN" sz="2400" b="1"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sz="24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20 here is an intermediate value set freely,</a:t>
            </a:r>
            <a:r>
              <a:rPr lang="zh-CN" altLang="en-US" sz="24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The meaning of building blocks is that:</a:t>
            </a:r>
            <a:r>
              <a:rPr lang="zh-CN" altLang="en-US" sz="2400" dirty="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If the current light intensity is less than 20, the moon will appear on the dot matrix. If greater than 20, the</a:t>
            </a:r>
            <a:endParaRPr lang="zh-CN" altLang="en-US" sz="2400" dirty="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pPr algn="l"/>
            <a:r>
              <a:rPr lang="zh-CN" altLang="en-US" sz="2400" dirty="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sun will appear</a:t>
            </a:r>
            <a:r>
              <a:rPr lang="en-US" altLang="zh-CN" sz="2400" dirty="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t>
            </a:r>
            <a:endParaRPr lang="en-US" altLang="zh-CN" sz="2400" dirty="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pPr algn="l"/>
            <a:endParaRPr lang="en-US" altLang="zh-CN" sz="2400" dirty="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pPr algn="l"/>
            <a:r>
              <a:rPr lang="en-US" sz="1400">
                <a:solidFill>
                  <a:schemeClr val="tx1">
                    <a:lumMod val="75000"/>
                    <a:lumOff val="25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M</a:t>
            </a:r>
            <a:r>
              <a:rPr sz="1400">
                <a:solidFill>
                  <a:schemeClr val="tx1">
                    <a:lumMod val="75000"/>
                    <a:lumOff val="25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edian value</a:t>
            </a:r>
            <a:r>
              <a:rPr lang="en-US" sz="1400">
                <a:solidFill>
                  <a:schemeClr val="tx1">
                    <a:lumMod val="75000"/>
                    <a:lumOff val="25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sz="1400">
                <a:solidFill>
                  <a:schemeClr val="tx1">
                    <a:lumMod val="75000"/>
                    <a:lumOff val="25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Put all the numbers in numerical order. If there is an odd number of results, the median is the middle number. If there is an even number of results, the median will be the mean of the two central numbers.</a:t>
            </a:r>
            <a:endParaRPr sz="1400">
              <a:solidFill>
                <a:schemeClr val="tx1">
                  <a:lumMod val="75000"/>
                  <a:lumOff val="25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pPr algn="ctr"/>
            <a:r>
              <a:rPr lang="zh-CN" altLang="en-US" sz="1400" dirty="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(in this course, you can set the middle value on your own).</a:t>
            </a:r>
            <a:endParaRPr lang="zh-CN" altLang="en-US" sz="1400" dirty="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6350000"/>
            <a:ext cx="12192000" cy="27876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4" name="图片 3" descr="logo"/>
          <p:cNvPicPr>
            <a:picLocks noChangeAspect="1"/>
          </p:cNvPicPr>
          <p:nvPr/>
        </p:nvPicPr>
        <p:blipFill>
          <a:blip r:embed="rId2"/>
          <a:stretch>
            <a:fillRect/>
          </a:stretch>
        </p:blipFill>
        <p:spPr>
          <a:xfrm>
            <a:off x="1624330" y="45085"/>
            <a:ext cx="1233170" cy="764540"/>
          </a:xfrm>
          <a:prstGeom prst="rect">
            <a:avLst/>
          </a:prstGeom>
        </p:spPr>
      </p:pic>
      <p:sp>
        <p:nvSpPr>
          <p:cNvPr id="190" name=" 190"/>
          <p:cNvSpPr/>
          <p:nvPr/>
        </p:nvSpPr>
        <p:spPr>
          <a:xfrm>
            <a:off x="6117493" y="1449070"/>
            <a:ext cx="344805" cy="2768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矩形 2"/>
          <p:cNvSpPr/>
          <p:nvPr/>
        </p:nvSpPr>
        <p:spPr>
          <a:xfrm>
            <a:off x="1008318" y="2303372"/>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0109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1"/>
          <a:stretch>
            <a:fillRect/>
          </a:stretch>
        </p:blipFill>
        <p:spPr>
          <a:xfrm>
            <a:off x="1624330" y="45085"/>
            <a:ext cx="1233170" cy="764540"/>
          </a:xfrm>
          <a:prstGeom prst="rect">
            <a:avLst/>
          </a:prstGeom>
        </p:spPr>
      </p:pic>
      <p:sp>
        <p:nvSpPr>
          <p:cNvPr id="4" name="文本框 3"/>
          <p:cNvSpPr txBox="1"/>
          <p:nvPr/>
        </p:nvSpPr>
        <p:spPr>
          <a:xfrm>
            <a:off x="2858135" y="932815"/>
            <a:ext cx="7789545" cy="4831080"/>
          </a:xfrm>
          <a:prstGeom prst="rect">
            <a:avLst/>
          </a:prstGeom>
          <a:noFill/>
        </p:spPr>
        <p:txBody>
          <a:bodyPr wrap="square" rtlCol="0" anchor="t">
            <a:spAutoFit/>
          </a:bodyPr>
          <a:p>
            <a:pPr algn="l"/>
            <a:r>
              <a:rPr lang="zh-CN" altLang="en-US" sz="2800" dirty="0">
                <a:solidFill>
                  <a:schemeClr val="accent5">
                    <a:lumMod val="75000"/>
                  </a:schemeClr>
                </a:solidFill>
                <a:latin typeface="Arial" panose="020B0604020202020204" pitchFamily="34" charset="0"/>
                <a:ea typeface="Arial" panose="020B0604020202020204" pitchFamily="34" charset="0"/>
                <a:sym typeface="+mn-ea"/>
              </a:rPr>
              <a:t>Do you learn the course today?</a:t>
            </a:r>
            <a:endParaRPr lang="zh-CN" altLang="en-US"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latin typeface="Arial" panose="020B0604020202020204" pitchFamily="34" charset="0"/>
                <a:ea typeface="Arial" panose="020B0604020202020204" pitchFamily="34" charset="0"/>
                <a:sym typeface="+mn-ea"/>
              </a:rPr>
              <a:t>If you learn to do it, give yourself a top quack.</a:t>
            </a:r>
            <a:endParaRPr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latin typeface="Arial" panose="020B0604020202020204" pitchFamily="34" charset="0"/>
                <a:ea typeface="Arial" panose="020B0604020202020204" pitchFamily="34" charset="0"/>
                <a:sym typeface="+mn-ea"/>
              </a:rPr>
              <a:t>Now give you a homework assignment.</a:t>
            </a:r>
            <a:r>
              <a:rPr sz="2800" dirty="0">
                <a:solidFill>
                  <a:srgbClr val="FF0000"/>
                </a:solidFill>
                <a:latin typeface="Arial" panose="020B0604020202020204" pitchFamily="34" charset="0"/>
                <a:ea typeface="Arial" panose="020B0604020202020204" pitchFamily="34" charset="0"/>
                <a:sym typeface="+mn-ea"/>
              </a:rPr>
              <a:t> </a:t>
            </a:r>
            <a:endParaRPr sz="2800" dirty="0">
              <a:solidFill>
                <a:srgbClr val="FF0000"/>
              </a:solidFill>
              <a:latin typeface="Arial" panose="020B0604020202020204" pitchFamily="34" charset="0"/>
              <a:ea typeface="Arial" panose="020B0604020202020204" pitchFamily="34" charset="0"/>
              <a:sym typeface="+mn-ea"/>
            </a:endParaRPr>
          </a:p>
          <a:p>
            <a:pPr algn="l"/>
            <a:r>
              <a:rPr sz="2800" dirty="0">
                <a:solidFill>
                  <a:srgbClr val="FF0000"/>
                </a:solidFill>
                <a:effectLst/>
                <a:latin typeface="Arial" panose="020B0604020202020204" pitchFamily="34" charset="0"/>
                <a:ea typeface="Arial" panose="020B0604020202020204" pitchFamily="34" charset="0"/>
                <a:sym typeface="+mn-ea"/>
              </a:rPr>
              <a:t>The value of the current luminance is displayed on the micro:bit dot matrix.</a:t>
            </a:r>
            <a:endParaRPr sz="2800" dirty="0">
              <a:solidFill>
                <a:srgbClr val="FF0000"/>
              </a:solidFill>
              <a:effectLst/>
              <a:latin typeface="Arial" panose="020B0604020202020204" pitchFamily="34" charset="0"/>
              <a:ea typeface="Arial" panose="020B0604020202020204" pitchFamily="34" charset="0"/>
              <a:sym typeface="+mn-ea"/>
            </a:endParaRPr>
          </a:p>
          <a:p>
            <a:pPr algn="l"/>
            <a:r>
              <a:rPr sz="2800" dirty="0">
                <a:solidFill>
                  <a:srgbClr val="FF0000"/>
                </a:solidFill>
                <a:effectLst/>
                <a:latin typeface="Arial" panose="020B0604020202020204" pitchFamily="34" charset="0"/>
                <a:ea typeface="Arial" panose="020B0604020202020204" pitchFamily="34" charset="0"/>
                <a:sym typeface="+mn-ea"/>
              </a:rPr>
              <a:t>Children can use the mobile phone lights or turn off the lights at home to change the current brightness.</a:t>
            </a:r>
            <a:endParaRPr sz="2800" dirty="0">
              <a:solidFill>
                <a:srgbClr val="FF0000"/>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endParaRPr sz="2800" dirty="0">
              <a:solidFill>
                <a:srgbClr val="FF0000"/>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rPr>
              <a:t>Start your little brain. Try it.</a:t>
            </a:r>
            <a:endParaRPr lang="en-US" altLang="zh-CN"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endParaRPr lang="en-US" altLang="zh-CN" sz="2800"/>
          </a:p>
        </p:txBody>
      </p:sp>
      <p:pic>
        <p:nvPicPr>
          <p:cNvPr id="5" name="图片 4" descr="大拇指"/>
          <p:cNvPicPr>
            <a:picLocks noChangeAspect="1"/>
          </p:cNvPicPr>
          <p:nvPr/>
        </p:nvPicPr>
        <p:blipFill>
          <a:blip r:embed="rId2"/>
          <a:stretch>
            <a:fillRect/>
          </a:stretch>
        </p:blipFill>
        <p:spPr>
          <a:xfrm>
            <a:off x="10118090" y="1277620"/>
            <a:ext cx="579755" cy="579755"/>
          </a:xfrm>
          <a:prstGeom prst="rect">
            <a:avLst/>
          </a:prstGeom>
        </p:spPr>
      </p:pic>
      <p:pic>
        <p:nvPicPr>
          <p:cNvPr id="6" name="图片 5" descr="疑问"/>
          <p:cNvPicPr>
            <a:picLocks noChangeAspect="1"/>
          </p:cNvPicPr>
          <p:nvPr/>
        </p:nvPicPr>
        <p:blipFill>
          <a:blip r:embed="rId3"/>
          <a:stretch>
            <a:fillRect/>
          </a:stretch>
        </p:blipFill>
        <p:spPr>
          <a:xfrm>
            <a:off x="7222490" y="4742815"/>
            <a:ext cx="607695" cy="512445"/>
          </a:xfrm>
          <a:prstGeom prst="rect">
            <a:avLst/>
          </a:prstGeom>
        </p:spPr>
      </p:pic>
      <p:sp>
        <p:nvSpPr>
          <p:cNvPr id="3" name="矩形 2"/>
          <p:cNvSpPr/>
          <p:nvPr/>
        </p:nvSpPr>
        <p:spPr>
          <a:xfrm>
            <a:off x="916481" y="2585141"/>
            <a:ext cx="1802765"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Have a try</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micro:bit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project </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entry</a:t>
            </a:r>
            <a:r>
              <a:rPr lang="zh-CN" altLang="en-US" sz="3200">
                <a:solidFill>
                  <a:schemeClr val="bg1"/>
                </a:solidFill>
                <a:latin typeface="Arial" panose="020B0604020202020204" pitchFamily="34" charset="0"/>
                <a:ea typeface="Arial" panose="020B0604020202020204" pitchFamily="34" charset="0"/>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1"/>
          <a:stretch>
            <a:fillRect/>
          </a:stretch>
        </p:blipFill>
        <p:spPr>
          <a:xfrm>
            <a:off x="75565" y="45085"/>
            <a:ext cx="1566545" cy="970915"/>
          </a:xfrm>
          <a:prstGeom prst="rect">
            <a:avLst/>
          </a:prstGeom>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2975</Words>
  <Application>WPS 演示</Application>
  <PresentationFormat>自定义</PresentationFormat>
  <Paragraphs>129</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方正少儿_GBK</vt:lpstr>
      <vt:lpstr>微软雅黑</vt:lpstr>
      <vt:lpstr>icomoon</vt:lpstr>
      <vt:lpstr>Yu Gothic UI Semibold</vt:lpstr>
      <vt:lpstr>微软雅黑 Light</vt:lpstr>
      <vt:lpstr>方正喵呜体</vt:lpstr>
      <vt:lpstr>方正卡通简体</vt:lpstr>
      <vt:lpstr/>
      <vt:lpstr>Arial Unicode MS</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梦飞羊想</cp:lastModifiedBy>
  <cp:revision>71</cp:revision>
  <dcterms:created xsi:type="dcterms:W3CDTF">2014-02-21T16:31:00Z</dcterms:created>
  <dcterms:modified xsi:type="dcterms:W3CDTF">2018-04-02T04:24:25Z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