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3"/>
    <p:sldId id="289" r:id="rId4"/>
    <p:sldId id="264" r:id="rId5"/>
    <p:sldId id="290" r:id="rId6"/>
    <p:sldId id="291" r:id="rId7"/>
    <p:sldId id="292" r:id="rId8"/>
    <p:sldId id="280" r:id="rId9"/>
    <p:sldId id="293" r:id="rId10"/>
    <p:sldId id="269" r:id="rId11"/>
    <p:sldId id="286" r:id="rId12"/>
    <p:sldId id="287" r:id="rId13"/>
    <p:sldId id="294" r:id="rId14"/>
  </p:sldIdLst>
  <p:sldSz cx="12192000" cy="6858000"/>
  <p:notesSz cx="6858000" cy="9144000"/>
  <p:embeddedFontLst>
    <p:embeddedFont>
      <p:font typeface="icomoon" charset="0"/>
      <p:regular r:id="rId20"/>
    </p:embeddedFont>
    <p:embeddedFont>
      <p:font typeface="Yu Gothic UI Semibold" panose="02010600030101010101" charset="-128"/>
      <p:regular r:id="rId21"/>
    </p:embeddedFont>
    <p:embeddedFont>
      <p:font typeface="方正卡通简体" panose="03000509000000000000" charset="0"/>
      <p:regular r:id="rId22"/>
    </p:embeddedFont>
    <p:embeddedFont>
      <p:font typeface="方正喵呜体" panose="02010600010101010101" charset="0"/>
      <p:regular r:id="rId23"/>
    </p:embeddedFont>
    <p:embeddedFont>
      <p:font typeface="Calibri" panose="020F0502020204030204" charset="0"/>
      <p:regular r:id="rId24"/>
      <p:bold r:id="rId25"/>
      <p:italic r:id="rId26"/>
      <p:boldItalic r:id="rId27"/>
    </p:embeddedFont>
    <p:embeddedFont>
      <p:font typeface="微软雅黑 Light" panose="020B0502040204020203" charset="-122"/>
      <p:regular r:id="rId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0386"/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160"/>
        <p:guide pos="3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font" Target="fonts/font9.fntdata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851025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Lesson 7</a:t>
            </a:r>
            <a:endParaRPr lang="en-US" altLang="zh-CN" sz="4000" dirty="0">
              <a:solidFill>
                <a:srgbClr val="0070C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45640" y="3137535"/>
            <a:ext cx="83007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micro:bit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a</a:t>
            </a:r>
            <a:r>
              <a:rPr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dvanced lesson </a:t>
            </a:r>
            <a:r>
              <a:rPr lang="en-US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7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“Horse race lamp”</a:t>
            </a:r>
            <a:endParaRPr lang="zh-CN" altLang="en-US" sz="28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endParaRPr lang="zh-CN" altLang="en-US" sz="3200" dirty="0">
              <a:solidFill>
                <a:srgbClr val="0070C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480060" y="20383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latin typeface="icomoon" charset="0"/>
                <a:ea typeface="Yu Gothic UI Semibold" panose="02010600030101010101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81915"/>
            <a:ext cx="1668780" cy="1034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853378" y="247672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1109980"/>
            <a:ext cx="5904865" cy="4638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853378" y="247672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905" y="1057275"/>
            <a:ext cx="5838190" cy="4742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195886" y="1072882"/>
            <a:ext cx="84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robot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lesson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644515"/>
            <a:ext cx="12192000" cy="122555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415" y="12700"/>
            <a:ext cx="1425575" cy="88392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70193" y="4486502"/>
            <a:ext cx="182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6291" y="815798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476500" y="2463165"/>
            <a:ext cx="7237974" cy="388631"/>
            <a:chOff x="1459489" y="1292335"/>
            <a:chExt cx="6498938" cy="388428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Part1</a:t>
              </a:r>
              <a:endParaRPr lang="en-US" altLang="zh-CN" dirty="0" smtClean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2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71947" y="1312655"/>
              <a:ext cx="7092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Part3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77377" y="1292511"/>
              <a:ext cx="781050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4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81050" y="1333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05" y="56515"/>
            <a:ext cx="1225550" cy="7594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380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ontent</a:t>
            </a:r>
            <a:endParaRPr lang="zh-CN" altLang="en-US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37447" y="2925378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rPr>
              <a:t>Learning goals</a:t>
            </a:r>
            <a:endParaRPr lang="zh-CN" altLang="en-US" dirty="0">
              <a:solidFill>
                <a:srgbClr val="0070C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57156" y="2925378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3" action="ppaction://hlinksldjump"/>
              </a:rPr>
              <a:t>Preparation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  <a:hlinkClick r:id="rId3" action="ppaction://hlinksldjump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99989" y="2925378"/>
            <a:ext cx="194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rPr>
              <a:t>Search for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722" y="2925554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2857500" y="4627245"/>
            <a:ext cx="82067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      </a:t>
            </a:r>
            <a:r>
              <a:rPr lang="zh-CN" altLang="en-US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After you download the program, you can see a smile on the dot matrix of the car, and the colorful lights are lit from left to right. Is it beautiful, isn't it? Let's take a look at the effect.</a:t>
            </a:r>
            <a:endParaRPr lang="zh-CN" altLang="en-US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663065"/>
            <a:ext cx="2640965" cy="24206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760" y="1663065"/>
            <a:ext cx="2815590" cy="24771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725" y="1663065"/>
            <a:ext cx="2707640" cy="247713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35623" y="2243682"/>
            <a:ext cx="1991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Learning goals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4366260" y="2313940"/>
            <a:ext cx="55835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USB cable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micro:bit</a:t>
            </a:r>
            <a:r>
              <a:rPr lang="zh-CN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robot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6075" y="45085"/>
            <a:ext cx="1233170" cy="7645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91691" y="2591491"/>
            <a:ext cx="2118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Preparation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7572" y="129088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7165" y="4005580"/>
            <a:ext cx="88017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Then the micro:bit is connected to the computer through USB, and the computer will pop up a U disk and click the URL in the U disk to enter the programming interface.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Input this URL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https://github.com/lzty634158/yahboom_mbit_en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get the package.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3348" y="228305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205" y="901065"/>
            <a:ext cx="4847590" cy="5171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hecker dir="vert"/>
      </p:transition>
    </mc:Choice>
    <mc:Fallback>
      <p:transition spd="slow">
        <p:checke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3348" y="228305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715" y="900430"/>
            <a:ext cx="5307330" cy="5191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u"/>
      </p:transition>
    </mc:Choice>
    <mc:Fallback>
      <p:transition spd="slow">
        <p:cover dir="l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613348" y="228305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75" y="916305"/>
            <a:ext cx="5518150" cy="5266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613348" y="228305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225" y="933450"/>
            <a:ext cx="4613275" cy="4991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ru"/>
      </p:transition>
    </mc:Choice>
    <mc:Fallback>
      <p:transition spd="slow">
        <p:cover dir="r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170" y="919480"/>
            <a:ext cx="5971540" cy="50190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803005" y="919480"/>
            <a:ext cx="2720975" cy="5262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800" b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宋体" panose="02010600030101010101" pitchFamily="2" charset="-122"/>
              </a:rPr>
              <a:t>    </a:t>
            </a:r>
            <a:r>
              <a:rPr lang="zh-CN" altLang="en-US" sz="2800" b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宋体" panose="02010600030101010101" pitchFamily="2" charset="-122"/>
              </a:rPr>
              <a:t>The courses about water lamp need to turn off the power before downloading the new program, otherwise the water lantern will always be on.</a:t>
            </a:r>
            <a:endParaRPr lang="zh-CN" altLang="en-US" sz="2800" b="0">
              <a:solidFill>
                <a:srgbClr val="FF0000"/>
              </a:solidFill>
              <a:latin typeface="Arial" panose="020B0604020202020204" pitchFamily="34" charset="0"/>
              <a:ea typeface="Arial" panose="020B0604020202020204" pitchFamily="34" charset="0"/>
              <a:cs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3378" y="247672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ru"/>
      </p:transition>
    </mc:Choice>
    <mc:Fallback>
      <p:transition spd="slow">
        <p:cover dir="ru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2581</Words>
  <Application>WPS 演示</Application>
  <PresentationFormat>自定义</PresentationFormat>
  <Paragraphs>132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方正少儿_GBK</vt:lpstr>
      <vt:lpstr>icomoon</vt:lpstr>
      <vt:lpstr>Yu Gothic UI Semibold</vt:lpstr>
      <vt:lpstr>方正卡通简体</vt:lpstr>
      <vt:lpstr/>
      <vt:lpstr>Arial Unicode MS</vt:lpstr>
      <vt:lpstr>方正喵呜体</vt:lpstr>
      <vt:lpstr>Calibri</vt:lpstr>
      <vt:lpstr>Segoe Print</vt:lpstr>
      <vt:lpstr>微软雅黑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梦飞羊想</cp:lastModifiedBy>
  <cp:revision>90</cp:revision>
  <dcterms:created xsi:type="dcterms:W3CDTF">2014-02-21T16:31:00Z</dcterms:created>
  <dcterms:modified xsi:type="dcterms:W3CDTF">2018-04-07T07:19:13Z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