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handoutMasterIdLst>
    <p:handoutMasterId r:id="rId12"/>
  </p:handoutMasterIdLst>
  <p:sldIdLst>
    <p:sldId id="258" r:id="rId3"/>
    <p:sldId id="289" r:id="rId4"/>
    <p:sldId id="264" r:id="rId5"/>
    <p:sldId id="290" r:id="rId6"/>
    <p:sldId id="268" r:id="rId7"/>
    <p:sldId id="277" r:id="rId8"/>
    <p:sldId id="287" r:id="rId9"/>
    <p:sldId id="291" r:id="rId10"/>
  </p:sldIdLst>
  <p:sldSz cx="12192000" cy="6858000"/>
  <p:notesSz cx="6858000" cy="9144000"/>
  <p:embeddedFontLst>
    <p:embeddedFont>
      <p:font typeface="icomoon" charset="0"/>
      <p:regular r:id="rId16"/>
    </p:embeddedFont>
    <p:embeddedFont>
      <p:font typeface="Yu Gothic UI Semibold" panose="02010600030101010101" charset="-128"/>
      <p:regular r:id="rId17"/>
    </p:embeddedFont>
    <p:embeddedFont>
      <p:font typeface="方正卡通简体" panose="03000509000000000000" charset="0"/>
      <p:regular r:id="rId18"/>
    </p:embeddedFont>
    <p:embeddedFont>
      <p:font typeface="方正喵呜体" panose="02010600010101010101" charset="0"/>
      <p:regular r:id="rId19"/>
    </p:embeddedFont>
    <p:embeddedFont>
      <p:font typeface="Calibri" panose="020F0502020204030204" charset="0"/>
      <p:regular r:id="rId20"/>
      <p:bold r:id="rId21"/>
      <p:italic r:id="rId22"/>
      <p:boldItalic r:id="rId23"/>
    </p:embeddedFont>
    <p:embeddedFont>
      <p:font typeface="微软雅黑 Light" panose="020B0502040204020203" charset="-122"/>
      <p:regular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456"/>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31"/>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9</a:t>
            </a:r>
            <a:endPar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844040" y="3168015"/>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 </a:t>
            </a:r>
            <a:r>
              <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9 </a:t>
            </a:r>
            <a:r>
              <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“Ultrasonic sensor”</a:t>
            </a:r>
            <a:endParaRPr lang="zh-CN" altLang="en-US"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video tutorial</a:t>
            </a:r>
            <a:r>
              <a:rPr lang="zh-CN" altLang="en-US" sz="2800">
                <a:latin typeface="icomoon" charset="0"/>
                <a:ea typeface="Yu Gothic UI Semibold" panose="02010600030101010101" charset="-128"/>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476500" y="2463165"/>
            <a:ext cx="7237974" cy="388631"/>
            <a:chOff x="1459489" y="1292335"/>
            <a:chExt cx="6498938" cy="388428"/>
          </a:xfrm>
        </p:grpSpPr>
        <p:sp>
          <p:nvSpPr>
            <p:cNvPr id="18" name="文本框 17"/>
            <p:cNvSpPr txBox="1"/>
            <p:nvPr/>
          </p:nvSpPr>
          <p:spPr>
            <a:xfrm>
              <a:off x="1459489"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2037447" y="2925378"/>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10" name="文本框 9"/>
          <p:cNvSpPr txBox="1"/>
          <p:nvPr/>
        </p:nvSpPr>
        <p:spPr>
          <a:xfrm>
            <a:off x="425715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11" name="文本框 10"/>
          <p:cNvSpPr txBox="1"/>
          <p:nvPr/>
        </p:nvSpPr>
        <p:spPr>
          <a:xfrm>
            <a:off x="6199989"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12" name="文本框 11"/>
          <p:cNvSpPr txBox="1"/>
          <p:nvPr/>
        </p:nvSpPr>
        <p:spPr>
          <a:xfrm>
            <a:off x="8375722"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755900" y="4853305"/>
            <a:ext cx="8206740" cy="119888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zh-CN" altLang="en-US">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When you download the program, you can see the number on the dot matrix of the car, and if the hand is shielded in front of the ultrasonic, you can see that the number is turned into a digit. Ultrasound can measure the distance of 2-400 (CM). Let's have a look at the effect together.</a:t>
            </a:r>
            <a:endPar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5" name="图片 4"/>
          <p:cNvPicPr>
            <a:picLocks noChangeAspect="1"/>
          </p:cNvPicPr>
          <p:nvPr/>
        </p:nvPicPr>
        <p:blipFill>
          <a:blip r:embed="rId2"/>
          <a:stretch>
            <a:fillRect/>
          </a:stretch>
        </p:blipFill>
        <p:spPr>
          <a:xfrm>
            <a:off x="3268345" y="935990"/>
            <a:ext cx="3656965" cy="3856990"/>
          </a:xfrm>
          <a:prstGeom prst="rect">
            <a:avLst/>
          </a:prstGeom>
        </p:spPr>
      </p:pic>
      <p:pic>
        <p:nvPicPr>
          <p:cNvPr id="9" name="图片 8"/>
          <p:cNvPicPr>
            <a:picLocks noChangeAspect="1"/>
          </p:cNvPicPr>
          <p:nvPr/>
        </p:nvPicPr>
        <p:blipFill>
          <a:blip r:embed="rId3"/>
          <a:stretch>
            <a:fillRect/>
          </a:stretch>
        </p:blipFill>
        <p:spPr>
          <a:xfrm>
            <a:off x="7315200" y="935990"/>
            <a:ext cx="3647440" cy="3860165"/>
          </a:xfrm>
          <a:prstGeom prst="rect">
            <a:avLst/>
          </a:prstGeom>
        </p:spPr>
      </p:pic>
      <p:sp>
        <p:nvSpPr>
          <p:cNvPr id="3" name="矩形 2"/>
          <p:cNvSpPr/>
          <p:nvPr/>
        </p:nvSpPr>
        <p:spPr>
          <a:xfrm>
            <a:off x="103562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USB cable</a:t>
            </a:r>
            <a:endParaRPr lang="en-US" altLang="zh-CN"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robot</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pic>
        <p:nvPicPr>
          <p:cNvPr id="4" name="图片 3"/>
          <p:cNvPicPr>
            <a:picLocks noChangeAspect="1"/>
          </p:cNvPicPr>
          <p:nvPr/>
        </p:nvPicPr>
        <p:blipFill>
          <a:blip r:embed="rId2"/>
          <a:stretch>
            <a:fillRect/>
          </a:stretch>
        </p:blipFill>
        <p:spPr>
          <a:xfrm>
            <a:off x="3933825" y="995680"/>
            <a:ext cx="4323715" cy="4866640"/>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767455" y="873760"/>
            <a:ext cx="4996180" cy="5241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00" name="文本框 99"/>
          <p:cNvSpPr txBox="1"/>
          <p:nvPr/>
        </p:nvSpPr>
        <p:spPr>
          <a:xfrm>
            <a:off x="3234690" y="876300"/>
            <a:ext cx="7573645" cy="2306955"/>
          </a:xfrm>
          <a:prstGeom prst="rect">
            <a:avLst/>
          </a:prstGeom>
          <a:noFill/>
          <a:ln w="9525">
            <a:noFill/>
          </a:ln>
        </p:spPr>
        <p:txBody>
          <a:bodyPr wrap="square">
            <a:spAutoFit/>
          </a:bodyPr>
          <a:p>
            <a:pPr indent="0"/>
            <a:r>
              <a:rPr lang="en-US" altLang="zh-CN" sz="2400" b="0">
                <a:solidFill>
                  <a:srgbClr val="FF0000"/>
                </a:solidFill>
                <a:latin typeface="Arial" panose="020B0604020202020204" pitchFamily="34" charset="0"/>
                <a:ea typeface="Arial" panose="020B0604020202020204" pitchFamily="34" charset="0"/>
                <a:cs typeface="宋体" panose="02010600030101010101" pitchFamily="2" charset="-122"/>
              </a:rPr>
              <a:t>       In this lesson, children should check their own ultrasonic connection. VCC corresponds to VCC and GND corresponds to GND. In addition, the demand for voltage is higher than that of ultrasonic. It is recommended to fill up the electric capacity and do the experiment again.</a:t>
            </a:r>
            <a:endParaRPr lang="en-US" altLang="zh-CN" sz="2400" b="0">
              <a:solidFill>
                <a:srgbClr val="FF0000"/>
              </a:solidFill>
              <a:latin typeface="Arial" panose="020B0604020202020204" pitchFamily="34" charset="0"/>
              <a:ea typeface="Arial" panose="020B0604020202020204" pitchFamily="34" charset="0"/>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427730" y="3532505"/>
            <a:ext cx="6390640" cy="1800225"/>
          </a:xfrm>
          <a:prstGeom prst="rect">
            <a:avLst/>
          </a:prstGeom>
        </p:spPr>
      </p:pic>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robot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lesson</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2169</Words>
  <Application>WPS 演示</Application>
  <PresentationFormat>自定义</PresentationFormat>
  <Paragraphs>97</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微软雅黑</vt:lpstr>
      <vt:lpstr>方正少儿_GBK</vt:lpstr>
      <vt:lpstr>icomoon</vt:lpstr>
      <vt:lpstr>Yu Gothic UI Semibold</vt:lpstr>
      <vt:lpstr>方正卡通简体</vt:lpstr>
      <vt:lpstr/>
      <vt:lpstr>Arial Unicode MS</vt:lpstr>
      <vt:lpstr>方正喵呜体</vt:lpstr>
      <vt:lpstr>Calibri</vt:lpstr>
      <vt:lpstr>Segoe Print</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95</cp:revision>
  <dcterms:created xsi:type="dcterms:W3CDTF">2014-02-21T16:31:00Z</dcterms:created>
  <dcterms:modified xsi:type="dcterms:W3CDTF">2018-04-07T08:02:42Z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