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4" r:id="rId4"/>
    <p:sldId id="264" r:id="rId5"/>
    <p:sldId id="295" r:id="rId6"/>
    <p:sldId id="298" r:id="rId7"/>
    <p:sldId id="277" r:id="rId8"/>
    <p:sldId id="289" r:id="rId9"/>
    <p:sldId id="287" r:id="rId10"/>
    <p:sldId id="297" r:id="rId11"/>
    <p:sldId id="296" r:id="rId12"/>
  </p:sldIdLst>
  <p:sldSz cx="12192000" cy="6858000"/>
  <p:notesSz cx="6858000" cy="9144000"/>
  <p:embeddedFontLst>
    <p:embeddedFont>
      <p:font typeface="icomoon" charset="0"/>
      <p:regular r:id="rId18"/>
    </p:embeddedFont>
    <p:embeddedFont>
      <p:font typeface="Yu Gothic UI Semibold" charset="-128"/>
      <p:regular r:id="rId19"/>
    </p:embeddedFont>
    <p:embeddedFont>
      <p:font typeface="微软雅黑 Light" charset="-122"/>
      <p:regular r:id="rId20"/>
    </p:embeddedFont>
    <p:embeddedFont>
      <p:font typeface="方正喵呜体" charset="0"/>
      <p:regular r:id="rId21"/>
    </p:embeddedFont>
    <p:embeddedFont>
      <p:font typeface="方正卡通简体"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D03"/>
    <a:srgbClr val="2AAA15"/>
    <a:srgbClr val="B500C0"/>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Lesson 6</a:t>
            </a:r>
            <a:endPar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 </a:t>
            </a:r>
            <a:r>
              <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robot lesson 6 “Avoid obstacle”</a:t>
            </a:r>
            <a:endParaRPr lang="en-US" altLang="zh-CN" sz="32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3"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3"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3" action="ppaction://hlinksldjump"/>
              </a:rPr>
              <a:t>Combin</a:t>
            </a:r>
            <a:r>
              <a:rPr lang="en-US" altLang="zh-CN" dirty="0">
                <a:solidFill>
                  <a:schemeClr val="accent5">
                    <a:lumMod val="75000"/>
                  </a:schemeClr>
                </a:solidFill>
                <a:latin typeface="Arial" pitchFamily="34" charset="0"/>
                <a:ea typeface="Arial" pitchFamily="34" charset="0"/>
                <a:hlinkClick r:id="rId3" action="ppaction://hlinksldjump"/>
              </a:rPr>
              <a:t>e</a:t>
            </a:r>
            <a:r>
              <a:rPr lang="zh-CN" altLang="en-US" dirty="0">
                <a:solidFill>
                  <a:schemeClr val="accent5">
                    <a:lumMod val="75000"/>
                  </a:schemeClr>
                </a:solidFill>
                <a:latin typeface="Arial" pitchFamily="34" charset="0"/>
                <a:ea typeface="Arial" pitchFamily="34" charset="0"/>
                <a:hlinkClick r:id="rId3"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3" action="ppaction://hlinksldjump"/>
              </a:rPr>
              <a:t>A</a:t>
            </a:r>
            <a:r>
              <a:rPr dirty="0">
                <a:solidFill>
                  <a:schemeClr val="accent5">
                    <a:lumMod val="75000"/>
                  </a:schemeClr>
                </a:solidFill>
                <a:latin typeface="Arial" pitchFamily="34" charset="0"/>
                <a:ea typeface="Arial" pitchFamily="34" charset="0"/>
                <a:hlinkClick r:id="rId3" action="ppaction://hlinksldjump"/>
              </a:rPr>
              <a:t>ttentions</a:t>
            </a:r>
            <a:endParaRPr dirty="0">
              <a:solidFill>
                <a:schemeClr val="accent5">
                  <a:lumMod val="75000"/>
                </a:schemeClr>
              </a:solidFill>
              <a:latin typeface="Arial" pitchFamily="34" charset="0"/>
              <a:ea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722245" y="4644390"/>
            <a:ext cx="8206740" cy="1476375"/>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rPr>
              <a:t>       Children, what we learn in this lesson is robot infrared obstacle avoidance. We can set up a roadblock to the front of the robot (or a loop of cartons for a robot to run inside), and then we can see that the robot will go all the way, and if there are obstacles in front of the robot, it will escape the barrier. The kids do it together.</a:t>
            </a:r>
            <a:endParaRPr lang="en-US" altLang="zh-CN">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3" name="图片 2"/>
          <p:cNvPicPr>
            <a:picLocks noChangeAspect="1"/>
          </p:cNvPicPr>
          <p:nvPr/>
        </p:nvPicPr>
        <p:blipFill>
          <a:blip r:embed="rId2"/>
          <a:stretch>
            <a:fillRect/>
          </a:stretch>
        </p:blipFill>
        <p:spPr>
          <a:xfrm>
            <a:off x="3929380" y="1157605"/>
            <a:ext cx="5507355" cy="348678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robot</a:t>
            </a:r>
            <a:endParaRPr lang="en-US" altLang="zh-CN"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charset="-122"/>
                <a:ea typeface="微软雅黑 Light" charset="-122"/>
              </a:rPr>
              <a:t>      </a:t>
            </a:r>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2"/>
          <a:stretch>
            <a:fillRect/>
          </a:stretch>
        </p:blipFill>
        <p:spPr>
          <a:xfrm>
            <a:off x="3776980" y="861695"/>
            <a:ext cx="4739640" cy="5257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2"/>
          <a:stretch>
            <a:fillRect/>
          </a:stretch>
        </p:blipFill>
        <p:spPr>
          <a:xfrm>
            <a:off x="4281805" y="1052830"/>
            <a:ext cx="3628390" cy="4752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2"/>
          <a:stretch>
            <a:fillRect/>
          </a:stretch>
        </p:blipFill>
        <p:spPr>
          <a:xfrm>
            <a:off x="3038475" y="1600200"/>
            <a:ext cx="6114415" cy="3656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2"/>
          <a:stretch>
            <a:fillRect/>
          </a:stretch>
        </p:blipFill>
        <p:spPr>
          <a:xfrm>
            <a:off x="4048125" y="1724025"/>
            <a:ext cx="4095115" cy="3409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083560" y="1884045"/>
            <a:ext cx="8225790" cy="2011680"/>
          </a:xfrm>
          <a:prstGeom prst="rect">
            <a:avLst/>
          </a:prstGeom>
          <a:noFill/>
          <a:ln w="9525">
            <a:noFill/>
          </a:ln>
        </p:spPr>
        <p:txBody>
          <a:bodyPr wrap="square">
            <a:spAutoFit/>
          </a:bodyPr>
          <a:p>
            <a:pPr indent="0"/>
            <a:r>
              <a:rPr lang="en-US" b="0">
                <a:solidFill>
                  <a:srgbClr val="FF0000"/>
                </a:solidFill>
                <a:latin typeface="Arial" pitchFamily="34" charset="0"/>
                <a:ea typeface="Arial" pitchFamily="34" charset="0"/>
                <a:cs typeface="宋体" pitchFamily="2" charset="-122"/>
              </a:rPr>
              <a:t>1.</a:t>
            </a:r>
            <a:r>
              <a:rPr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b="0">
              <a:solidFill>
                <a:srgbClr val="FF0000"/>
              </a:solidFill>
              <a:latin typeface="Arial" pitchFamily="34" charset="0"/>
              <a:ea typeface="Arial" pitchFamily="34" charset="0"/>
              <a:cs typeface="宋体" pitchFamily="2" charset="-122"/>
            </a:endParaRPr>
          </a:p>
          <a:p>
            <a:pPr indent="0"/>
            <a:endParaRPr b="0">
              <a:solidFill>
                <a:srgbClr val="FF0000"/>
              </a:solidFill>
              <a:latin typeface="Arial" pitchFamily="34" charset="0"/>
              <a:ea typeface="Arial" pitchFamily="34" charset="0"/>
              <a:cs typeface="宋体" pitchFamily="2" charset="-122"/>
            </a:endParaRPr>
          </a:p>
          <a:p>
            <a:pPr indent="0"/>
            <a:r>
              <a:rPr b="0">
                <a:solidFill>
                  <a:srgbClr val="FF0000"/>
                </a:solidFill>
                <a:latin typeface="Arial" pitchFamily="34" charset="0"/>
                <a:ea typeface="Arial" pitchFamily="34" charset="0"/>
                <a:cs typeface="宋体" pitchFamily="2" charset="-122"/>
              </a:rPr>
              <a:t>2. Note:Because the infrared obstacle avoidance function of the car uses P3 (infrared receiver) and P9 pin (infrared emission) of the micro:bit board</a:t>
            </a:r>
            <a:r>
              <a:rPr lang="en-US" b="0">
                <a:solidFill>
                  <a:srgbClr val="FF0000"/>
                </a:solidFill>
                <a:latin typeface="Arial" pitchFamily="34" charset="0"/>
                <a:ea typeface="Arial" pitchFamily="34" charset="0"/>
                <a:cs typeface="宋体" pitchFamily="2" charset="-122"/>
              </a:rPr>
              <a:t>.</a:t>
            </a:r>
            <a:r>
              <a:rPr b="0">
                <a:solidFill>
                  <a:srgbClr val="FF0000"/>
                </a:solidFill>
                <a:latin typeface="Arial" pitchFamily="34" charset="0"/>
                <a:ea typeface="Arial" pitchFamily="34" charset="0"/>
                <a:cs typeface="宋体" pitchFamily="2" charset="-122"/>
              </a:rPr>
              <a:t> </a:t>
            </a:r>
            <a:r>
              <a:rPr lang="en-US" b="0">
                <a:solidFill>
                  <a:srgbClr val="FF0000"/>
                </a:solidFill>
                <a:latin typeface="Arial" pitchFamily="34" charset="0"/>
                <a:ea typeface="Arial" pitchFamily="34" charset="0"/>
                <a:cs typeface="宋体" pitchFamily="2" charset="-122"/>
              </a:rPr>
              <a:t>T</a:t>
            </a:r>
            <a:r>
              <a:rPr b="0">
                <a:solidFill>
                  <a:srgbClr val="FF0000"/>
                </a:solidFill>
                <a:latin typeface="Arial" pitchFamily="34" charset="0"/>
                <a:ea typeface="Arial" pitchFamily="34" charset="0"/>
                <a:cs typeface="宋体" pitchFamily="2" charset="-122"/>
              </a:rPr>
              <a:t>hey are multiplexed with the pins of the micro:bit dot matrix. During the experiment, some LED lights on the dot matrix may flicker.</a:t>
            </a:r>
            <a:endParaRPr b="0">
              <a:solidFill>
                <a:srgbClr val="FF0000"/>
              </a:solidFill>
              <a:latin typeface="Arial" pitchFamily="34" charset="0"/>
              <a:ea typeface="Arial" pitchFamily="34" charset="0"/>
              <a:cs typeface="宋体"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2673</Words>
  <Application>WPS 演示</Application>
  <PresentationFormat>自定义</PresentationFormat>
  <Paragraphs>120</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 </vt:lpstr>
      <vt:lpstr>宋体 </vt:lpstr>
      <vt:lpstr>icomoon</vt:lpstr>
      <vt:lpstr>Yu Gothic UI Semibold</vt:lpstr>
      <vt:lpstr>微软雅黑 Light</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101</cp:revision>
  <dcterms:created xsi:type="dcterms:W3CDTF">2014-02-21T16:31:00Z</dcterms:created>
  <dcterms:modified xsi:type="dcterms:W3CDTF">2020-06-11T12:53:02Z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