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8" r:id="rId3"/>
    <p:sldId id="294" r:id="rId4"/>
    <p:sldId id="264" r:id="rId5"/>
    <p:sldId id="295" r:id="rId6"/>
    <p:sldId id="296" r:id="rId7"/>
    <p:sldId id="297" r:id="rId8"/>
    <p:sldId id="289" r:id="rId9"/>
    <p:sldId id="287" r:id="rId10"/>
    <p:sldId id="298" r:id="rId11"/>
    <p:sldId id="299" r:id="rId12"/>
  </p:sldIdLst>
  <p:sldSz cx="12192000" cy="6858000"/>
  <p:notesSz cx="6858000" cy="9144000"/>
  <p:embeddedFontLst>
    <p:embeddedFont>
      <p:font typeface="icomoon" charset="0"/>
      <p:regular r:id="rId18"/>
    </p:embeddedFont>
    <p:embeddedFont>
      <p:font typeface="Yu Gothic UI Semibold" charset="-128"/>
      <p:regular r:id="rId19"/>
    </p:embeddedFont>
    <p:embeddedFont>
      <p:font typeface="微软雅黑 Light" charset="-122"/>
      <p:regular r:id="rId20"/>
    </p:embeddedFont>
    <p:embeddedFont>
      <p:font typeface="方正喵呜体" charset="0"/>
      <p:regular r:id="rId21"/>
    </p:embeddedFont>
    <p:embeddedFont>
      <p:font typeface="方正卡通简体" charset="0"/>
      <p:regular r:id="rId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00C0"/>
    <a:srgbClr val="2AAA15"/>
    <a:srgbClr val="BBBD03"/>
    <a:srgbClr val="BC0456"/>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60"/>
        <p:guide pos="391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slide" Target="slide1.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Lesson 7</a:t>
            </a:r>
            <a:endPar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micro:bit</a:t>
            </a:r>
            <a:r>
              <a:rPr lang="zh-CN"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 </a:t>
            </a:r>
            <a:r>
              <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robot lesson 7 “Following”</a:t>
            </a:r>
            <a:endPar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5" name="图片 4" descr="logo"/>
          <p:cNvPicPr>
            <a:picLocks noChangeAspect="1"/>
          </p:cNvPicPr>
          <p:nvPr/>
        </p:nvPicPr>
        <p:blipFill>
          <a:blip r:embed="rId2"/>
          <a:stretch>
            <a:fillRect/>
          </a:stretch>
        </p:blipFill>
        <p:spPr>
          <a:xfrm>
            <a:off x="174625" y="81915"/>
            <a:ext cx="1668780" cy="103441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robot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lesson</a:t>
            </a:r>
            <a:endParaRPr lang="en-US" altLang="zh-CN"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pic>
        <p:nvPicPr>
          <p:cNvPr id="6" name="图片 5" descr="logo"/>
          <p:cNvPicPr>
            <a:picLocks noChangeAspect="1"/>
          </p:cNvPicPr>
          <p:nvPr/>
        </p:nvPicPr>
        <p:blipFill>
          <a:blip r:embed="rId1"/>
          <a:stretch>
            <a:fillRect/>
          </a:stretch>
        </p:blipFill>
        <p:spPr>
          <a:xfrm>
            <a:off x="399415" y="12700"/>
            <a:ext cx="1425575" cy="883920"/>
          </a:xfrm>
          <a:prstGeom prst="rect">
            <a:avLst/>
          </a:prstGeom>
        </p:spPr>
      </p:pic>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36750" y="2463165"/>
            <a:ext cx="7137009" cy="388631"/>
            <a:chOff x="1550145" y="1292335"/>
            <a:chExt cx="6408282" cy="388428"/>
          </a:xfrm>
        </p:grpSpPr>
        <p:sp>
          <p:nvSpPr>
            <p:cNvPr id="18" name="文本框 17"/>
            <p:cNvSpPr txBox="1"/>
            <p:nvPr/>
          </p:nvSpPr>
          <p:spPr>
            <a:xfrm>
              <a:off x="1550145"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pic>
        <p:nvPicPr>
          <p:cNvPr id="6" name="图片 5" descr="logo"/>
          <p:cNvPicPr>
            <a:picLocks noChangeAspect="1"/>
          </p:cNvPicPr>
          <p:nvPr/>
        </p:nvPicPr>
        <p:blipFill>
          <a:blip r:embed="rId2"/>
          <a:stretch>
            <a:fillRect/>
          </a:stretch>
        </p:blipFill>
        <p:spPr>
          <a:xfrm>
            <a:off x="1322705" y="56515"/>
            <a:ext cx="1225550" cy="759460"/>
          </a:xfrm>
          <a:prstGeom prst="rect">
            <a:avLst/>
          </a:prstGeom>
        </p:spPr>
      </p:pic>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sp>
        <p:nvSpPr>
          <p:cNvPr id="9" name="文本框 8"/>
          <p:cNvSpPr txBox="1"/>
          <p:nvPr/>
        </p:nvSpPr>
        <p:spPr>
          <a:xfrm>
            <a:off x="1533892" y="2925378"/>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3" action="ppaction://hlinksldjump"/>
              </a:rPr>
              <a:t>Learning goals</a:t>
            </a:r>
            <a:endParaRPr lang="zh-CN" altLang="en-US" dirty="0">
              <a:solidFill>
                <a:srgbClr val="0070C0"/>
              </a:solidFill>
              <a:latin typeface="Arial" pitchFamily="34" charset="0"/>
              <a:ea typeface="Arial" pitchFamily="34" charset="0"/>
            </a:endParaRPr>
          </a:p>
        </p:txBody>
      </p:sp>
      <p:sp>
        <p:nvSpPr>
          <p:cNvPr id="10" name="文本框 9"/>
          <p:cNvSpPr txBox="1"/>
          <p:nvPr/>
        </p:nvSpPr>
        <p:spPr>
          <a:xfrm>
            <a:off x="361580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3"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3" action="ppaction://hlinksldjump"/>
            </a:endParaRPr>
          </a:p>
        </p:txBody>
      </p:sp>
      <p:sp>
        <p:nvSpPr>
          <p:cNvPr id="11" name="文本框 10"/>
          <p:cNvSpPr txBox="1"/>
          <p:nvPr/>
        </p:nvSpPr>
        <p:spPr>
          <a:xfrm>
            <a:off x="5611344"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3"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12" name="文本框 11"/>
          <p:cNvSpPr txBox="1"/>
          <p:nvPr/>
        </p:nvSpPr>
        <p:spPr>
          <a:xfrm>
            <a:off x="7735007"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3" action="ppaction://hlinksldjump"/>
              </a:rPr>
              <a:t>Combin</a:t>
            </a:r>
            <a:r>
              <a:rPr lang="en-US" altLang="zh-CN" dirty="0">
                <a:solidFill>
                  <a:schemeClr val="accent5">
                    <a:lumMod val="75000"/>
                  </a:schemeClr>
                </a:solidFill>
                <a:latin typeface="Arial" pitchFamily="34" charset="0"/>
                <a:ea typeface="Arial" pitchFamily="34" charset="0"/>
                <a:hlinkClick r:id="rId3" action="ppaction://hlinksldjump"/>
              </a:rPr>
              <a:t>e</a:t>
            </a:r>
            <a:r>
              <a:rPr lang="zh-CN" altLang="en-US" dirty="0">
                <a:solidFill>
                  <a:schemeClr val="accent5">
                    <a:lumMod val="75000"/>
                  </a:schemeClr>
                </a:solidFill>
                <a:latin typeface="Arial" pitchFamily="34" charset="0"/>
                <a:ea typeface="Arial" pitchFamily="34" charset="0"/>
                <a:hlinkClick r:id="rId3" action="ppaction://hlinksldjump"/>
              </a:rPr>
              <a:t> blocks</a:t>
            </a:r>
            <a:endParaRPr lang="zh-CN" altLang="en-US" dirty="0">
              <a:solidFill>
                <a:schemeClr val="accent5">
                  <a:lumMod val="75000"/>
                </a:schemeClr>
              </a:solidFill>
              <a:latin typeface="Arial" pitchFamily="34" charset="0"/>
              <a:ea typeface="Arial" pitchFamily="34" charset="0"/>
            </a:endParaRPr>
          </a:p>
        </p:txBody>
      </p:sp>
      <p:sp>
        <p:nvSpPr>
          <p:cNvPr id="7" name="文本框 6"/>
          <p:cNvSpPr txBox="1"/>
          <p:nvPr/>
        </p:nvSpPr>
        <p:spPr>
          <a:xfrm>
            <a:off x="9798376" y="2463341"/>
            <a:ext cx="869868" cy="368300"/>
          </a:xfrm>
          <a:prstGeom prst="rect">
            <a:avLst/>
          </a:prstGeom>
          <a:solidFill>
            <a:schemeClr val="accent5">
              <a:lumMod val="20000"/>
              <a:lumOff val="80000"/>
            </a:schemeClr>
          </a:solidFill>
        </p:spPr>
        <p:txBody>
          <a:bodyPr wrap="square" rtlCol="0">
            <a:spAutoFit/>
          </a:bodyPr>
          <a:p>
            <a:r>
              <a:rPr lang="en-US" altLang="zh-CN" dirty="0" smtClean="0">
                <a:latin typeface="Arial" pitchFamily="34" charset="0"/>
                <a:ea typeface="Arial" pitchFamily="34" charset="0"/>
              </a:rPr>
              <a:t>Part 5</a:t>
            </a:r>
            <a:endParaRPr lang="zh-CN" altLang="en-US" dirty="0">
              <a:latin typeface="Arial" pitchFamily="34" charset="0"/>
              <a:ea typeface="Arial" pitchFamily="34" charset="0"/>
            </a:endParaRPr>
          </a:p>
        </p:txBody>
      </p:sp>
      <p:sp>
        <p:nvSpPr>
          <p:cNvPr id="15" name="文本框 14"/>
          <p:cNvSpPr txBox="1"/>
          <p:nvPr/>
        </p:nvSpPr>
        <p:spPr>
          <a:xfrm>
            <a:off x="9740337" y="2925554"/>
            <a:ext cx="1198880" cy="368300"/>
          </a:xfrm>
          <a:prstGeom prst="rect">
            <a:avLst/>
          </a:prstGeom>
          <a:noFill/>
        </p:spPr>
        <p:txBody>
          <a:bodyPr wrap="none" rtlCol="0">
            <a:spAutoFit/>
          </a:bodyPr>
          <a:p>
            <a:pPr algn="l"/>
            <a:r>
              <a:rPr lang="en-US" dirty="0">
                <a:solidFill>
                  <a:schemeClr val="accent5">
                    <a:lumMod val="75000"/>
                  </a:schemeClr>
                </a:solidFill>
                <a:latin typeface="Arial" pitchFamily="34" charset="0"/>
                <a:ea typeface="Arial" pitchFamily="34" charset="0"/>
                <a:hlinkClick r:id="rId3" action="ppaction://hlinksldjump"/>
              </a:rPr>
              <a:t>A</a:t>
            </a:r>
            <a:r>
              <a:rPr dirty="0">
                <a:solidFill>
                  <a:schemeClr val="accent5">
                    <a:lumMod val="75000"/>
                  </a:schemeClr>
                </a:solidFill>
                <a:latin typeface="Arial" pitchFamily="34" charset="0"/>
                <a:ea typeface="Arial" pitchFamily="34" charset="0"/>
                <a:hlinkClick r:id="rId3" action="ppaction://hlinksldjump"/>
              </a:rPr>
              <a:t>ttentions</a:t>
            </a:r>
            <a:endParaRPr dirty="0">
              <a:solidFill>
                <a:schemeClr val="accent5">
                  <a:lumMod val="75000"/>
                </a:schemeClr>
              </a:solidFill>
              <a:latin typeface="Arial" pitchFamily="34" charset="0"/>
              <a:ea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2763520" y="4122420"/>
            <a:ext cx="8771255" cy="1753235"/>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itchFamily="34" charset="0"/>
                <a:ea typeface="Arial" pitchFamily="34" charset="0"/>
              </a:rPr>
              <a:t>       Children, what we learn in this lesson is robot following. We can use infrared obstacle avoidance sensor to achieve robot following, or we can use ultrasonic sensor to achieve it. In this lesson, we learn to follow the infrared following. Infrared following can realize that if the robot has an object in front of the obstacle avoidance sensor, the robot will follow. If there is no object in front of the obstacle avoidance sensor, the robot will stop. Is it very interesting? Let's try the kids together.</a:t>
            </a:r>
            <a:endParaRPr>
              <a:effectLst>
                <a:outerShdw blurRad="38100" dist="25400" dir="5400000" algn="ctr" rotWithShape="0">
                  <a:srgbClr val="6E747A">
                    <a:alpha val="43000"/>
                  </a:srgbClr>
                </a:outerShdw>
              </a:effectLst>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logo"/>
          <p:cNvPicPr>
            <a:picLocks noChangeAspect="1"/>
          </p:cNvPicPr>
          <p:nvPr/>
        </p:nvPicPr>
        <p:blipFill>
          <a:blip r:embed="rId1"/>
          <a:stretch>
            <a:fillRect/>
          </a:stretch>
        </p:blipFill>
        <p:spPr>
          <a:xfrm>
            <a:off x="1624330" y="45085"/>
            <a:ext cx="1233170" cy="764540"/>
          </a:xfrm>
          <a:prstGeom prst="rect">
            <a:avLst/>
          </a:prstGeom>
        </p:spPr>
      </p:pic>
      <p:pic>
        <p:nvPicPr>
          <p:cNvPr id="3" name="图片 2"/>
          <p:cNvPicPr>
            <a:picLocks noChangeAspect="1"/>
          </p:cNvPicPr>
          <p:nvPr/>
        </p:nvPicPr>
        <p:blipFill>
          <a:blip r:embed="rId2"/>
          <a:stretch>
            <a:fillRect/>
          </a:stretch>
        </p:blipFill>
        <p:spPr>
          <a:xfrm>
            <a:off x="4398645" y="809625"/>
            <a:ext cx="4855845" cy="3312795"/>
          </a:xfrm>
          <a:prstGeom prst="rect">
            <a:avLst/>
          </a:prstGeom>
        </p:spPr>
      </p:pic>
      <p:sp>
        <p:nvSpPr>
          <p:cNvPr id="4" name="矩形 3"/>
          <p:cNvSpPr/>
          <p:nvPr/>
        </p:nvSpPr>
        <p:spPr>
          <a:xfrm>
            <a:off x="1034353"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4366260" y="2313940"/>
            <a:ext cx="5583555" cy="1076325"/>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sym typeface="+mn-ea"/>
              </a:rPr>
              <a:t>●  1 X USB cable</a:t>
            </a:r>
            <a:endParaRPr lang="en-US" altLang="zh-CN"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1 X micro:bit</a:t>
            </a:r>
            <a:r>
              <a:rPr lang="zh-CN" altLang="zh-CN" sz="3200" dirty="0">
                <a:solidFill>
                  <a:schemeClr val="accent5">
                    <a:lumMod val="75000"/>
                  </a:schemeClr>
                </a:solidFill>
                <a:latin typeface="Arial" pitchFamily="34" charset="0"/>
                <a:ea typeface="Arial" pitchFamily="34" charset="0"/>
                <a:sym typeface="+mn-ea"/>
              </a:rPr>
              <a:t> </a:t>
            </a:r>
            <a:r>
              <a:rPr lang="en-US" altLang="zh-CN" sz="3200" dirty="0">
                <a:solidFill>
                  <a:schemeClr val="accent5">
                    <a:lumMod val="75000"/>
                  </a:schemeClr>
                </a:solidFill>
                <a:latin typeface="Arial" pitchFamily="34" charset="0"/>
                <a:ea typeface="Arial" pitchFamily="34" charset="0"/>
                <a:sym typeface="+mn-ea"/>
              </a:rPr>
              <a:t>robot</a:t>
            </a:r>
            <a:endParaRPr lang="en-US" altLang="zh-CN" sz="3200" dirty="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logo"/>
          <p:cNvPicPr>
            <a:picLocks noChangeAspect="1"/>
          </p:cNvPicPr>
          <p:nvPr/>
        </p:nvPicPr>
        <p:blipFill>
          <a:blip r:embed="rId1"/>
          <a:stretch>
            <a:fillRect/>
          </a:stretch>
        </p:blipFill>
        <p:spPr>
          <a:xfrm>
            <a:off x="1616075" y="45085"/>
            <a:ext cx="1233170" cy="764540"/>
          </a:xfrm>
          <a:prstGeom prst="rect">
            <a:avLst/>
          </a:prstGeom>
        </p:spPr>
      </p:pic>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8" name="文本框 7"/>
          <p:cNvSpPr txBox="1"/>
          <p:nvPr/>
        </p:nvSpPr>
        <p:spPr>
          <a:xfrm>
            <a:off x="2717165" y="4005580"/>
            <a:ext cx="8801735" cy="2245360"/>
          </a:xfrm>
          <a:prstGeom prst="rect">
            <a:avLst/>
          </a:prstGeom>
          <a:noFill/>
        </p:spPr>
        <p:txBody>
          <a:bodyPr wrap="square" rtlCol="0">
            <a:spAutoFit/>
          </a:bodyPr>
          <a:p>
            <a:pPr algn="l"/>
            <a:r>
              <a:rPr lang="en-US" altLang="zh-CN" sz="2400" dirty="0">
                <a:solidFill>
                  <a:schemeClr val="accent5">
                    <a:lumMod val="75000"/>
                  </a:schemeClr>
                </a:solidFill>
                <a:latin typeface="微软雅黑 Light" charset="-122"/>
                <a:ea typeface="微软雅黑 Light" charset="-122"/>
              </a:rPr>
              <a:t>      </a:t>
            </a:r>
            <a:r>
              <a:rPr sz="2400" dirty="0">
                <a:solidFill>
                  <a:schemeClr val="accent5">
                    <a:lumMod val="75000"/>
                  </a:schemeClr>
                </a:solidFill>
                <a:latin typeface="Arial" pitchFamily="34" charset="0"/>
                <a:ea typeface="Arial"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itchFamily="34" charset="0"/>
                <a:ea typeface="Arial" pitchFamily="34" charset="0"/>
                <a:sym typeface="+mn-ea"/>
              </a:rPr>
              <a:t>Input this URL </a:t>
            </a:r>
            <a:r>
              <a:rPr lang="en-US" sz="2400" dirty="0">
                <a:solidFill>
                  <a:srgbClr val="FF0000"/>
                </a:solidFill>
                <a:latin typeface="Arial" pitchFamily="34" charset="0"/>
                <a:ea typeface="Arial" pitchFamily="34" charset="0"/>
                <a:sym typeface="+mn-ea"/>
              </a:rPr>
              <a:t>https://github.com/lzty634158/yahboom_mbit_en </a:t>
            </a:r>
            <a:r>
              <a:rPr lang="en-US" sz="2400" dirty="0">
                <a:solidFill>
                  <a:schemeClr val="accent5">
                    <a:lumMod val="75000"/>
                  </a:schemeClr>
                </a:solidFill>
                <a:latin typeface="Arial" pitchFamily="34" charset="0"/>
                <a:ea typeface="Arial" pitchFamily="34" charset="0"/>
                <a:sym typeface="+mn-ea"/>
              </a:rPr>
              <a:t>to get the package.</a:t>
            </a:r>
            <a:endParaRPr lang="en-US" sz="2400" dirty="0">
              <a:solidFill>
                <a:schemeClr val="accent5">
                  <a:lumMod val="75000"/>
                </a:schemeClr>
              </a:solidFill>
              <a:latin typeface="Arial" pitchFamily="34" charset="0"/>
              <a:ea typeface="Arial" pitchFamily="34" charset="0"/>
              <a:sym typeface="+mn-ea"/>
            </a:endParaRPr>
          </a:p>
          <a:p>
            <a:pPr algn="l"/>
            <a:endParaRPr lang="zh-CN" altLang="en-US" sz="2000" dirty="0">
              <a:solidFill>
                <a:schemeClr val="accent5">
                  <a:lumMod val="75000"/>
                </a:schemeClr>
              </a:solidFill>
              <a:latin typeface="Arial" pitchFamily="34" charset="0"/>
              <a:ea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pic>
        <p:nvPicPr>
          <p:cNvPr id="2" name="图片 1"/>
          <p:cNvPicPr>
            <a:picLocks noChangeAspect="1"/>
          </p:cNvPicPr>
          <p:nvPr/>
        </p:nvPicPr>
        <p:blipFill>
          <a:blip r:embed="rId2"/>
          <a:stretch>
            <a:fillRect/>
          </a:stretch>
        </p:blipFill>
        <p:spPr>
          <a:xfrm>
            <a:off x="3667125" y="904875"/>
            <a:ext cx="4857115" cy="5047615"/>
          </a:xfrm>
          <a:prstGeom prst="rect">
            <a:avLst/>
          </a:prstGeom>
        </p:spPr>
      </p:pic>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813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2"/>
          <a:stretch>
            <a:fillRect/>
          </a:stretch>
        </p:blipFill>
        <p:spPr>
          <a:xfrm>
            <a:off x="4281805" y="1052830"/>
            <a:ext cx="3628390" cy="47523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pic>
        <p:nvPicPr>
          <p:cNvPr id="2" name="图片 1"/>
          <p:cNvPicPr>
            <a:picLocks noChangeAspect="1"/>
          </p:cNvPicPr>
          <p:nvPr/>
        </p:nvPicPr>
        <p:blipFill>
          <a:blip r:embed="rId2"/>
          <a:stretch>
            <a:fillRect/>
          </a:stretch>
        </p:blipFill>
        <p:spPr>
          <a:xfrm>
            <a:off x="3951605" y="868045"/>
            <a:ext cx="5287645" cy="5287645"/>
          </a:xfrm>
          <a:prstGeom prst="rect">
            <a:avLst/>
          </a:prstGeom>
        </p:spPr>
      </p:pic>
      <p:sp>
        <p:nvSpPr>
          <p:cNvPr id="4" name="矩形 3"/>
          <p:cNvSpPr/>
          <p:nvPr/>
        </p:nvSpPr>
        <p:spPr>
          <a:xfrm>
            <a:off x="613348" y="228813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2"/>
          <a:stretch>
            <a:fillRect/>
          </a:stretch>
        </p:blipFill>
        <p:spPr>
          <a:xfrm>
            <a:off x="3009900" y="1704975"/>
            <a:ext cx="6171565" cy="34474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5" name="图片 4" descr="logo"/>
          <p:cNvPicPr>
            <a:picLocks noChangeAspect="1"/>
          </p:cNvPicPr>
          <p:nvPr/>
        </p:nvPicPr>
        <p:blipFill>
          <a:blip r:embed="rId1"/>
          <a:stretch>
            <a:fillRect/>
          </a:stretch>
        </p:blipFill>
        <p:spPr>
          <a:xfrm>
            <a:off x="1624330" y="45085"/>
            <a:ext cx="1233170" cy="764540"/>
          </a:xfrm>
          <a:prstGeom prst="rect">
            <a:avLst/>
          </a:prstGeom>
        </p:spPr>
      </p:pic>
      <p:sp>
        <p:nvSpPr>
          <p:cNvPr id="7" name="文本框 6"/>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5</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8" name="任意多边形 7"/>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37411" y="2701346"/>
            <a:ext cx="176403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Attentions</a:t>
            </a:r>
            <a:endParaRPr lang="en-US" altLang="zh-CN" sz="2800" dirty="0">
              <a:solidFill>
                <a:schemeClr val="accent5">
                  <a:lumMod val="75000"/>
                </a:schemeClr>
              </a:solidFill>
              <a:latin typeface="Arial" pitchFamily="34" charset="0"/>
              <a:ea typeface="Arial" pitchFamily="34" charset="0"/>
            </a:endParaRPr>
          </a:p>
        </p:txBody>
      </p:sp>
      <p:sp>
        <p:nvSpPr>
          <p:cNvPr id="10" name="任意多边形 9"/>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00" name="文本框 99"/>
          <p:cNvSpPr txBox="1"/>
          <p:nvPr/>
        </p:nvSpPr>
        <p:spPr>
          <a:xfrm>
            <a:off x="2981960" y="1757680"/>
            <a:ext cx="8301990" cy="2011680"/>
          </a:xfrm>
          <a:prstGeom prst="rect">
            <a:avLst/>
          </a:prstGeom>
          <a:noFill/>
          <a:ln w="9525">
            <a:noFill/>
          </a:ln>
        </p:spPr>
        <p:txBody>
          <a:bodyPr wrap="square">
            <a:spAutoFit/>
          </a:bodyPr>
          <a:p>
            <a:pPr indent="0"/>
            <a:r>
              <a:rPr lang="en-US" b="0">
                <a:solidFill>
                  <a:srgbClr val="FF0000"/>
                </a:solidFill>
                <a:latin typeface="Arial" pitchFamily="34" charset="0"/>
                <a:ea typeface="Arial" pitchFamily="34" charset="0"/>
                <a:cs typeface="宋体" pitchFamily="2" charset="-122"/>
              </a:rPr>
              <a:t>1.</a:t>
            </a:r>
            <a:r>
              <a:rPr b="0">
                <a:solidFill>
                  <a:srgbClr val="FF0000"/>
                </a:solidFill>
                <a:latin typeface="Arial" pitchFamily="34" charset="0"/>
                <a:ea typeface="Arial" pitchFamily="34" charset="0"/>
                <a:cs typeface="宋体" pitchFamily="2" charset="-122"/>
              </a:rPr>
              <a:t>This experiment must be carried out indoors to reduce interference from sunlight to infrared receiver.</a:t>
            </a:r>
            <a:endParaRPr b="0">
              <a:solidFill>
                <a:srgbClr val="FF0000"/>
              </a:solidFill>
              <a:latin typeface="Arial" pitchFamily="34" charset="0"/>
              <a:ea typeface="Arial" pitchFamily="34" charset="0"/>
              <a:cs typeface="宋体" pitchFamily="2" charset="-122"/>
            </a:endParaRPr>
          </a:p>
          <a:p>
            <a:pPr indent="0"/>
            <a:endParaRPr b="0">
              <a:solidFill>
                <a:srgbClr val="FF0000"/>
              </a:solidFill>
              <a:latin typeface="Arial" pitchFamily="34" charset="0"/>
              <a:ea typeface="Arial" pitchFamily="34" charset="0"/>
              <a:cs typeface="宋体" pitchFamily="2" charset="-122"/>
            </a:endParaRPr>
          </a:p>
          <a:p>
            <a:pPr indent="0"/>
            <a:r>
              <a:rPr>
                <a:solidFill>
                  <a:srgbClr val="FF0000"/>
                </a:solidFill>
                <a:latin typeface="Arial" pitchFamily="34" charset="0"/>
                <a:ea typeface="Arial" pitchFamily="34" charset="0"/>
                <a:cs typeface="宋体" pitchFamily="2" charset="-122"/>
                <a:sym typeface="+mn-ea"/>
              </a:rPr>
              <a:t>2. Note:Because the infrared obstacle avoidance function of the car uses P3 (infrared receiver) and P9 pin (infrared emission) of the micro:bit board</a:t>
            </a:r>
            <a:r>
              <a:rPr lang="en-US">
                <a:solidFill>
                  <a:srgbClr val="FF0000"/>
                </a:solidFill>
                <a:latin typeface="Arial" pitchFamily="34" charset="0"/>
                <a:ea typeface="Arial" pitchFamily="34" charset="0"/>
                <a:cs typeface="宋体" pitchFamily="2" charset="-122"/>
                <a:sym typeface="+mn-ea"/>
              </a:rPr>
              <a:t>.</a:t>
            </a:r>
            <a:r>
              <a:rPr>
                <a:solidFill>
                  <a:srgbClr val="FF0000"/>
                </a:solidFill>
                <a:latin typeface="Arial" pitchFamily="34" charset="0"/>
                <a:ea typeface="Arial" pitchFamily="34" charset="0"/>
                <a:cs typeface="宋体" pitchFamily="2" charset="-122"/>
                <a:sym typeface="+mn-ea"/>
              </a:rPr>
              <a:t> </a:t>
            </a:r>
            <a:r>
              <a:rPr lang="en-US">
                <a:solidFill>
                  <a:srgbClr val="FF0000"/>
                </a:solidFill>
                <a:latin typeface="Arial" pitchFamily="34" charset="0"/>
                <a:ea typeface="Arial" pitchFamily="34" charset="0"/>
                <a:cs typeface="宋体" pitchFamily="2" charset="-122"/>
                <a:sym typeface="+mn-ea"/>
              </a:rPr>
              <a:t>T</a:t>
            </a:r>
            <a:r>
              <a:rPr>
                <a:solidFill>
                  <a:srgbClr val="FF0000"/>
                </a:solidFill>
                <a:latin typeface="Arial" pitchFamily="34" charset="0"/>
                <a:ea typeface="Arial" pitchFamily="34" charset="0"/>
                <a:cs typeface="宋体" pitchFamily="2" charset="-122"/>
                <a:sym typeface="+mn-ea"/>
              </a:rPr>
              <a:t>hey are multiplexed with the pins of the micro:bit dot matrix. During the experiment, some LED lights on the dot matrix may flicker.</a:t>
            </a:r>
            <a:endParaRPr b="0">
              <a:solidFill>
                <a:srgbClr val="FF0000"/>
              </a:solidFill>
              <a:latin typeface="Arial" pitchFamily="34" charset="0"/>
              <a:ea typeface="Arial" pitchFamily="34" charset="0"/>
              <a:cs typeface="宋体"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2837</Words>
  <Application>WPS 演示</Application>
  <PresentationFormat>自定义</PresentationFormat>
  <Paragraphs>120</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 </vt:lpstr>
      <vt:lpstr>宋体 </vt:lpstr>
      <vt:lpstr>icomoon</vt:lpstr>
      <vt:lpstr>Yu Gothic UI Semibold</vt:lpstr>
      <vt:lpstr>微软雅黑 Light</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101</cp:revision>
  <dcterms:created xsi:type="dcterms:W3CDTF">2014-02-21T16:31:00Z</dcterms:created>
  <dcterms:modified xsi:type="dcterms:W3CDTF">2020-06-11T12:54:03Z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