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8" r:id="rId3"/>
    <p:sldId id="289" r:id="rId4"/>
    <p:sldId id="264" r:id="rId5"/>
    <p:sldId id="290" r:id="rId6"/>
    <p:sldId id="291" r:id="rId7"/>
    <p:sldId id="277" r:id="rId8"/>
    <p:sldId id="287" r:id="rId9"/>
    <p:sldId id="292" r:id="rId10"/>
  </p:sldIdLst>
  <p:sldSz cx="12192000" cy="6858000"/>
  <p:notesSz cx="6858000" cy="9144000"/>
  <p:embeddedFontLst>
    <p:embeddedFont>
      <p:font typeface="icomoon" charset="0"/>
      <p:regular r:id="rId16"/>
    </p:embeddedFont>
    <p:embeddedFont>
      <p:font typeface="Yu Gothic UI Semibold" panose="02010600030101010101" charset="-128"/>
      <p:regular r:id="rId17"/>
    </p:embeddedFont>
    <p:embeddedFont>
      <p:font typeface="微软雅黑 Light" panose="020B0502040204020203" charset="-122"/>
      <p:regular r:id="rId18"/>
    </p:embeddedFont>
    <p:embeddedFont>
      <p:font typeface="方正卡通简体" panose="02010600030101010101" charset="0"/>
      <p:regular r:id="rId19"/>
    </p:embeddedFont>
    <p:embeddedFont>
      <p:font typeface="方正喵呜体" panose="02010600010101010101" charset="0"/>
      <p:regular r:id="rId20"/>
    </p:embeddedFont>
    <p:embeddedFont>
      <p:font typeface="Calibri" panose="020F0502020204030204" charset="0"/>
      <p:regular r:id="rId21"/>
      <p:bold r:id="rId22"/>
      <p:italic r:id="rId23"/>
      <p:boldItalic r:id="rId24"/>
    </p:embeddedFont>
  </p:embeddedFont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0456"/>
    <a:srgbClr val="FFFFFF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21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-1038" y="-84"/>
      </p:cViewPr>
      <p:guideLst>
        <p:guide orient="horz" pos="2198"/>
        <p:guide pos="3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4" Type="http://schemas.openxmlformats.org/officeDocument/2006/relationships/font" Target="fonts/font9.fntdata"/><Relationship Id="rId23" Type="http://schemas.openxmlformats.org/officeDocument/2006/relationships/font" Target="fonts/font8.fntdata"/><Relationship Id="rId22" Type="http://schemas.openxmlformats.org/officeDocument/2006/relationships/font" Target="fonts/font7.fntdata"/><Relationship Id="rId21" Type="http://schemas.openxmlformats.org/officeDocument/2006/relationships/font" Target="fonts/font6.fntdata"/><Relationship Id="rId20" Type="http://schemas.openxmlformats.org/officeDocument/2006/relationships/font" Target="fonts/font5.fntdata"/><Relationship Id="rId2" Type="http://schemas.openxmlformats.org/officeDocument/2006/relationships/theme" Target="theme/theme1.xml"/><Relationship Id="rId19" Type="http://schemas.openxmlformats.org/officeDocument/2006/relationships/font" Target="fonts/font4.fntdata"/><Relationship Id="rId18" Type="http://schemas.openxmlformats.org/officeDocument/2006/relationships/font" Target="fonts/font3.fntdata"/><Relationship Id="rId17" Type="http://schemas.openxmlformats.org/officeDocument/2006/relationships/font" Target="fonts/font2.fntdata"/><Relationship Id="rId16" Type="http://schemas.openxmlformats.org/officeDocument/2006/relationships/font" Target="fonts/font1.fntdata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handoutMaster" Target="handoutMasters/handoutMaster1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 userDrawn="1"/>
        </p:nvGrpSpPr>
        <p:grpSpPr>
          <a:xfrm>
            <a:off x="836686" y="842468"/>
            <a:ext cx="1879218" cy="5299025"/>
            <a:chOff x="0" y="0"/>
            <a:chExt cx="12192000" cy="6858000"/>
          </a:xfrm>
        </p:grpSpPr>
        <p:sp>
          <p:nvSpPr>
            <p:cNvPr id="8" name="矩形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>
            <a:off x="2743200" y="842468"/>
            <a:ext cx="8802509" cy="5299025"/>
            <a:chOff x="0" y="0"/>
            <a:chExt cx="12192000" cy="6858000"/>
          </a:xfrm>
        </p:grpSpPr>
        <p:sp>
          <p:nvSpPr>
            <p:cNvPr id="11" name="矩形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2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" name="任意多边形 12"/>
          <p:cNvSpPr/>
          <p:nvPr userDrawn="1"/>
        </p:nvSpPr>
        <p:spPr>
          <a:xfrm>
            <a:off x="11326811" y="759707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任意多边形 13"/>
          <p:cNvSpPr/>
          <p:nvPr userDrawn="1"/>
        </p:nvSpPr>
        <p:spPr>
          <a:xfrm>
            <a:off x="428395" y="373320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11375265" y="343928"/>
            <a:ext cx="447465" cy="283350"/>
            <a:chOff x="560275" y="3433438"/>
            <a:chExt cx="1198188" cy="758734"/>
          </a:xfrm>
        </p:grpSpPr>
        <p:sp>
          <p:nvSpPr>
            <p:cNvPr id="1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8" name="任意多边形 17"/>
          <p:cNvSpPr/>
          <p:nvPr userDrawn="1"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833AC-07DE-4993-B348-38CBE964A16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93C1D-794E-489C-9FC8-2F71838519B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030803-5243-48BD-A46E-7FD8BD1AAA4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C821D-CD86-482A-88A1-248540F6B868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0">
            <a:blip r:embed="rId14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B9B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slide" Target="slide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5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804870" y="4572436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10555619" y="566833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30" name="任意多边形 29"/>
          <p:cNvSpPr/>
          <p:nvPr/>
        </p:nvSpPr>
        <p:spPr>
          <a:xfrm>
            <a:off x="9813248" y="4513409"/>
            <a:ext cx="942537" cy="57674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43405" y="1851025"/>
            <a:ext cx="8301355" cy="3338830"/>
          </a:xfrm>
          <a:prstGeom prst="rect">
            <a:avLst/>
          </a:prstGeom>
          <a:ln w="57150">
            <a:solidFill>
              <a:srgbClr val="5B9BD5"/>
            </a:solidFill>
          </a:ln>
        </p:spPr>
      </p:pic>
      <p:sp>
        <p:nvSpPr>
          <p:cNvPr id="18" name="文本框 17"/>
          <p:cNvSpPr txBox="1"/>
          <p:nvPr/>
        </p:nvSpPr>
        <p:spPr>
          <a:xfrm>
            <a:off x="3984739" y="2388519"/>
            <a:ext cx="3818633" cy="7067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</a:bodyPr>
          <a:lstStyle/>
          <a:p>
            <a:pPr algn="ctr"/>
            <a:r>
              <a:rPr lang="en-US" altLang="zh-CN" sz="40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Lesson 3</a:t>
            </a:r>
            <a:endParaRPr lang="en-US" altLang="zh-CN" sz="40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844040" y="3137535"/>
            <a:ext cx="830072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 lesson 3 “Adjust speed”</a:t>
            </a:r>
            <a:endParaRPr lang="en-US" altLang="zh-CN" sz="3200" dirty="0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9" name="任意多边形 28"/>
          <p:cNvSpPr/>
          <p:nvPr/>
        </p:nvSpPr>
        <p:spPr>
          <a:xfrm>
            <a:off x="1529561" y="1284511"/>
            <a:ext cx="1069145" cy="65421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文本框 2"/>
          <p:cNvSpPr txBox="1"/>
          <p:nvPr/>
        </p:nvSpPr>
        <p:spPr>
          <a:xfrm>
            <a:off x="-480060" y="203835"/>
            <a:ext cx="10042525" cy="4356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>
              <a:lnSpc>
                <a:spcPct val="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latin typeface="icomoon" charset="0"/>
                <a:ea typeface="Yu Gothic UI Semibold" panose="02010600030101010101" charset="-128"/>
              </a:rPr>
              <a:t>         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5" name="图片 4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625" y="81915"/>
            <a:ext cx="1668780" cy="10344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46291" y="815798"/>
            <a:ext cx="10899418" cy="5299025"/>
            <a:chOff x="0" y="0"/>
            <a:chExt cx="12192000" cy="6858000"/>
          </a:xfrm>
        </p:grpSpPr>
        <p:sp>
          <p:nvSpPr>
            <p:cNvPr id="13" name="矩形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dpi="0" rotWithShape="0">
              <a:blip r:embed="rId1"/>
              <a:srcRect/>
              <a:tile tx="0" ty="0" sx="100000" sy="100000" flip="none" algn="tl"/>
            </a:blip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矩形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>
                <a:alpha val="92157"/>
              </a:srgb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228598" y="5118134"/>
            <a:ext cx="724486" cy="458769"/>
            <a:chOff x="560275" y="3433438"/>
            <a:chExt cx="1198188" cy="758734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0" name="任意多边形 29"/>
          <p:cNvSpPr/>
          <p:nvPr/>
        </p:nvSpPr>
        <p:spPr>
          <a:xfrm>
            <a:off x="11280687" y="1444203"/>
            <a:ext cx="542043" cy="331679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任意多边形 28"/>
          <p:cNvSpPr/>
          <p:nvPr/>
        </p:nvSpPr>
        <p:spPr>
          <a:xfrm>
            <a:off x="143539" y="335914"/>
            <a:ext cx="1354542" cy="82885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35" name="组合 34"/>
          <p:cNvGrpSpPr/>
          <p:nvPr/>
        </p:nvGrpSpPr>
        <p:grpSpPr>
          <a:xfrm>
            <a:off x="11280688" y="56591"/>
            <a:ext cx="724486" cy="458769"/>
            <a:chOff x="560275" y="3433438"/>
            <a:chExt cx="1198188" cy="758734"/>
          </a:xfrm>
        </p:grpSpPr>
        <p:sp>
          <p:nvSpPr>
            <p:cNvPr id="36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7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6" name="任意多边形 15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2476500" y="2463165"/>
            <a:ext cx="7237974" cy="388631"/>
            <a:chOff x="1459489" y="1292335"/>
            <a:chExt cx="6498938" cy="388428"/>
          </a:xfrm>
        </p:grpSpPr>
        <p:sp>
          <p:nvSpPr>
            <p:cNvPr id="18" name="文本框 17"/>
            <p:cNvSpPr txBox="1"/>
            <p:nvPr/>
          </p:nvSpPr>
          <p:spPr>
            <a:xfrm>
              <a:off x="1459489" y="1292335"/>
              <a:ext cx="7219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Part1</a:t>
              </a:r>
              <a:endParaRPr lang="en-US" altLang="zh-CN" dirty="0" smtClean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3278949" y="1292335"/>
              <a:ext cx="78295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2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5271947" y="1312655"/>
              <a:ext cx="709295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Part3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177377" y="1292511"/>
              <a:ext cx="781050" cy="368108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altLang="zh-CN" dirty="0" smtClean="0">
                  <a:latin typeface="Arial" panose="020B0604020202020204" pitchFamily="34" charset="0"/>
                  <a:ea typeface="Arial" panose="020B0604020202020204" pitchFamily="34" charset="0"/>
                </a:rPr>
                <a:t>Part 4</a:t>
              </a:r>
              <a:endParaRPr lang="zh-CN" altLang="en-US" dirty="0"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781050" y="133350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8" name="任意多边形 7"/>
          <p:cNvSpPr/>
          <p:nvPr/>
        </p:nvSpPr>
        <p:spPr>
          <a:xfrm>
            <a:off x="0" y="5761355"/>
            <a:ext cx="12192000" cy="109664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705" y="56515"/>
            <a:ext cx="1225550" cy="7594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6380" y="642387"/>
            <a:ext cx="14274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</a:t>
            </a:r>
            <a:r>
              <a:rPr lang="zh-CN" alt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ontent</a:t>
            </a:r>
            <a:endParaRPr lang="zh-CN" altLang="en-US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037447" y="2925378"/>
            <a:ext cx="1681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rgbClr val="0070C0"/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Learning goals</a:t>
            </a:r>
            <a:endParaRPr lang="zh-CN" altLang="en-US" dirty="0">
              <a:solidFill>
                <a:srgbClr val="0070C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257156" y="2925378"/>
            <a:ext cx="13639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  <a:hlinkClick r:id="rId3" action="ppaction://hlinksldjump"/>
              </a:rPr>
              <a:t>Preparation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  <a:hlinkClick r:id="rId3" action="ppaction://hlinksldjump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99989" y="2925378"/>
            <a:ext cx="19481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Search for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8375722" y="2925554"/>
            <a:ext cx="18084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Combin</a:t>
            </a:r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e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hlinkClick r:id="rId3" action="ppaction://hlinksldjump"/>
              </a:rPr>
              <a:t> blocks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zoom/>
      </p:transition>
    </mc:Choice>
    <mc:Fallback>
      <p:transition spd="slow">
        <p:zoom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887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1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2755900" y="4853305"/>
            <a:ext cx="820674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       </a:t>
            </a:r>
            <a:r>
              <a:rPr lang="zh-CN" altLang="en-US">
                <a:solidFill>
                  <a:srgbClr val="0070C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Arial" panose="020B0604020202020204" pitchFamily="34" charset="0"/>
              </a:rPr>
              <a:t>Do kids sometimes think robots are too fast when they use robots? Is there a way to change the speed of the car? The answer is yes! This lesson teaches you how to regulate the speed of the car, let's try it together.</a:t>
            </a:r>
            <a:endParaRPr lang="en-US" altLang="zh-CN">
              <a:solidFill>
                <a:srgbClr val="0070C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778510" y="192468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5425" y="1093470"/>
            <a:ext cx="5074285" cy="35026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034353" y="2243682"/>
            <a:ext cx="199136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Learning goals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hecker dir="vert"/>
      </p:transition>
    </mc:Choice>
    <mc:Fallback>
      <p:transition spd="slow">
        <p:checker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组合 21"/>
          <p:cNvGrpSpPr/>
          <p:nvPr/>
        </p:nvGrpSpPr>
        <p:grpSpPr>
          <a:xfrm>
            <a:off x="1736266" y="3196784"/>
            <a:ext cx="724486" cy="372379"/>
            <a:chOff x="560275" y="3576314"/>
            <a:chExt cx="1198188" cy="615858"/>
          </a:xfrm>
        </p:grpSpPr>
        <p:sp>
          <p:nvSpPr>
            <p:cNvPr id="33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直角三角形 20"/>
            <p:cNvSpPr/>
            <p:nvPr/>
          </p:nvSpPr>
          <p:spPr>
            <a:xfrm>
              <a:off x="890708" y="3576314"/>
              <a:ext cx="675249" cy="61585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" name="文本框 6"/>
          <p:cNvSpPr txBox="1"/>
          <p:nvPr/>
        </p:nvSpPr>
        <p:spPr>
          <a:xfrm>
            <a:off x="638251" y="688905"/>
            <a:ext cx="11150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Part </a:t>
            </a:r>
            <a:r>
              <a:rPr lang="en-US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2</a:t>
            </a:r>
            <a:endParaRPr 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854700"/>
            <a:ext cx="12192000" cy="100330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2" name="文本框 1"/>
          <p:cNvSpPr txBox="1"/>
          <p:nvPr/>
        </p:nvSpPr>
        <p:spPr>
          <a:xfrm>
            <a:off x="4366260" y="2313940"/>
            <a:ext cx="5583555" cy="10763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USB cable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●  1 X micro:bit</a:t>
            </a:r>
            <a:r>
              <a:rPr lang="zh-CN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en-US" altLang="zh-CN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robot</a:t>
            </a:r>
            <a:endParaRPr lang="en-US" altLang="zh-CN" sz="32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38175" y="200215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16075" y="45085"/>
            <a:ext cx="1233170" cy="7645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91691" y="2591491"/>
            <a:ext cx="211836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Preparation 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037572" y="1290888"/>
            <a:ext cx="158940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alt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Hardware</a:t>
            </a:r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:</a:t>
            </a:r>
            <a:endParaRPr lang="en-US" altLang="zh-CN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717165" y="4005580"/>
            <a:ext cx="880173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2400" dirty="0">
                <a:solidFill>
                  <a:schemeClr val="accent5">
                    <a:lumMod val="7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      </a:t>
            </a:r>
            <a:r>
              <a:rPr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Then the micro:bit is connected to the computer through USB, and the computer will pop up a U disk and click the URL in the U disk to enter the programming interface.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Input this URL </a:t>
            </a:r>
            <a:r>
              <a:rPr lang="en-US" sz="2400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https://github.com/lzty634158/yahboom_mbit_en </a:t>
            </a:r>
            <a:r>
              <a:rPr lang="en-US" sz="2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to get the package.</a:t>
            </a:r>
            <a:endParaRPr lang="en-US" sz="2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  <a:p>
            <a:pPr algn="l"/>
            <a:endParaRPr lang="zh-CN" altLang="en-US" sz="20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1852295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6980" y="861695"/>
            <a:ext cx="4739640" cy="5257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16" name="任意多边形 15"/>
          <p:cNvSpPr/>
          <p:nvPr/>
        </p:nvSpPr>
        <p:spPr>
          <a:xfrm>
            <a:off x="0" y="5871845"/>
            <a:ext cx="12192000" cy="99822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6" name="文本框 5"/>
          <p:cNvSpPr txBox="1"/>
          <p:nvPr/>
        </p:nvSpPr>
        <p:spPr>
          <a:xfrm>
            <a:off x="613410" y="628650"/>
            <a:ext cx="1099820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3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33" y="1852522"/>
            <a:ext cx="2079101" cy="1272213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3035" y="883920"/>
            <a:ext cx="5485765" cy="519176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613348" y="2288132"/>
            <a:ext cx="2311400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Search for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endParaRPr lang="zh-CN" altLang="en-US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 dir="vert"/>
      </p:transition>
    </mc:Choice>
    <mc:Fallback>
      <p:transition spd="slow">
        <p:comb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pic>
        <p:nvPicPr>
          <p:cNvPr id="3" name="图片 2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24330" y="45085"/>
            <a:ext cx="1233170" cy="76454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553720" y="628650"/>
            <a:ext cx="111188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2800" dirty="0" smtClean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Part 4</a:t>
            </a:r>
            <a:endParaRPr lang="en-US" altLang="zh-CN" sz="2800" dirty="0" smtClean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650240" y="207391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0" y="5972810"/>
            <a:ext cx="12192000" cy="89725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sp>
        <p:nvSpPr>
          <p:cNvPr id="7" name="矩形 6"/>
          <p:cNvSpPr/>
          <p:nvPr/>
        </p:nvSpPr>
        <p:spPr>
          <a:xfrm>
            <a:off x="853378" y="2476727"/>
            <a:ext cx="207645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Combine blocks</a:t>
            </a:r>
            <a:endParaRPr lang="en-US" altLang="zh-CN" sz="28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450" y="895350"/>
            <a:ext cx="5420995" cy="50774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ver dir="ru"/>
      </p:transition>
    </mc:Choice>
    <mc:Fallback>
      <p:transition spd="slow">
        <p:cover dir="r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任意多边形 13"/>
          <p:cNvSpPr/>
          <p:nvPr/>
        </p:nvSpPr>
        <p:spPr>
          <a:xfrm>
            <a:off x="2597834" y="755699"/>
            <a:ext cx="6996332" cy="3961052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mtClean="0"/>
              <a:t> </a:t>
            </a:r>
            <a:endParaRPr lang="zh-CN" altLang="en-US" dirty="0"/>
          </a:p>
        </p:txBody>
      </p:sp>
      <p:grpSp>
        <p:nvGrpSpPr>
          <p:cNvPr id="16" name="组合 15"/>
          <p:cNvGrpSpPr/>
          <p:nvPr/>
        </p:nvGrpSpPr>
        <p:grpSpPr>
          <a:xfrm>
            <a:off x="3656236" y="3261927"/>
            <a:ext cx="447465" cy="283350"/>
            <a:chOff x="560275" y="3433438"/>
            <a:chExt cx="1198188" cy="758734"/>
          </a:xfrm>
        </p:grpSpPr>
        <p:sp>
          <p:nvSpPr>
            <p:cNvPr id="17" name="直角三角形 32"/>
            <p:cNvSpPr/>
            <p:nvPr/>
          </p:nvSpPr>
          <p:spPr>
            <a:xfrm rot="16200000">
              <a:off x="1011658" y="3444456"/>
              <a:ext cx="295422" cy="1198188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0 w 379828"/>
                <a:gd name="connsiteY0-2" fmla="*/ 1378634 h 1772529"/>
                <a:gd name="connsiteX1-3" fmla="*/ 0 w 379828"/>
                <a:gd name="connsiteY1-4" fmla="*/ 0 h 1772529"/>
                <a:gd name="connsiteX2-5" fmla="*/ 379828 w 379828"/>
                <a:gd name="connsiteY2-6" fmla="*/ 1772529 h 1772529"/>
                <a:gd name="connsiteX3-7" fmla="*/ 0 w 379828"/>
                <a:gd name="connsiteY3-8" fmla="*/ 1378634 h 1772529"/>
                <a:gd name="connsiteX0-9" fmla="*/ 0 w 295422"/>
                <a:gd name="connsiteY0-10" fmla="*/ 1378634 h 1631855"/>
                <a:gd name="connsiteX1-11" fmla="*/ 0 w 295422"/>
                <a:gd name="connsiteY1-12" fmla="*/ 0 h 1631855"/>
                <a:gd name="connsiteX2-13" fmla="*/ 295422 w 295422"/>
                <a:gd name="connsiteY2-14" fmla="*/ 1631855 h 1631855"/>
                <a:gd name="connsiteX3-15" fmla="*/ 0 w 295422"/>
                <a:gd name="connsiteY3-16" fmla="*/ 1378634 h 1631855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95422" h="1631855">
                  <a:moveTo>
                    <a:pt x="0" y="1378634"/>
                  </a:moveTo>
                  <a:lnTo>
                    <a:pt x="0" y="0"/>
                  </a:lnTo>
                  <a:lnTo>
                    <a:pt x="295422" y="1631855"/>
                  </a:lnTo>
                  <a:lnTo>
                    <a:pt x="0" y="1378634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直角三角形 20"/>
            <p:cNvSpPr/>
            <p:nvPr/>
          </p:nvSpPr>
          <p:spPr>
            <a:xfrm>
              <a:off x="890708" y="3433438"/>
              <a:ext cx="675249" cy="758734"/>
            </a:xfrm>
            <a:custGeom>
              <a:avLst/>
              <a:gdLst>
                <a:gd name="connsiteX0" fmla="*/ 0 w 379828"/>
                <a:gd name="connsiteY0" fmla="*/ 1378634 h 1378634"/>
                <a:gd name="connsiteX1" fmla="*/ 0 w 379828"/>
                <a:gd name="connsiteY1" fmla="*/ 0 h 1378634"/>
                <a:gd name="connsiteX2" fmla="*/ 379828 w 379828"/>
                <a:gd name="connsiteY2" fmla="*/ 1378634 h 1378634"/>
                <a:gd name="connsiteX3" fmla="*/ 0 w 379828"/>
                <a:gd name="connsiteY3" fmla="*/ 1378634 h 1378634"/>
                <a:gd name="connsiteX0-1" fmla="*/ 295421 w 675249"/>
                <a:gd name="connsiteY0-2" fmla="*/ 1209822 h 1209822"/>
                <a:gd name="connsiteX1-3" fmla="*/ 0 w 675249"/>
                <a:gd name="connsiteY1-4" fmla="*/ 0 h 1209822"/>
                <a:gd name="connsiteX2-5" fmla="*/ 675249 w 675249"/>
                <a:gd name="connsiteY2-6" fmla="*/ 1209822 h 1209822"/>
                <a:gd name="connsiteX3-7" fmla="*/ 295421 w 675249"/>
                <a:gd name="connsiteY3-8" fmla="*/ 1209822 h 1209822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675249" h="1209822">
                  <a:moveTo>
                    <a:pt x="295421" y="1209822"/>
                  </a:moveTo>
                  <a:lnTo>
                    <a:pt x="0" y="0"/>
                  </a:lnTo>
                  <a:lnTo>
                    <a:pt x="675249" y="1209822"/>
                  </a:lnTo>
                  <a:lnTo>
                    <a:pt x="295421" y="120982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" name="任意多边形 18"/>
          <p:cNvSpPr/>
          <p:nvPr/>
        </p:nvSpPr>
        <p:spPr>
          <a:xfrm>
            <a:off x="0" y="5520485"/>
            <a:ext cx="12192000" cy="1337515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任意多边形 21"/>
          <p:cNvSpPr/>
          <p:nvPr/>
        </p:nvSpPr>
        <p:spPr>
          <a:xfrm>
            <a:off x="9891876" y="829994"/>
            <a:ext cx="1451304" cy="888061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/>
          <p:cNvSpPr/>
          <p:nvPr/>
        </p:nvSpPr>
        <p:spPr>
          <a:xfrm>
            <a:off x="10195886" y="1072882"/>
            <a:ext cx="843280" cy="645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robot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ctr"/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lesson</a:t>
            </a:r>
            <a:endParaRPr lang="en-US" altLang="zh-CN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6" name="任意多边形 25"/>
          <p:cNvSpPr/>
          <p:nvPr/>
        </p:nvSpPr>
        <p:spPr>
          <a:xfrm>
            <a:off x="518795" y="3917950"/>
            <a:ext cx="2078990" cy="1271905"/>
          </a:xfrm>
          <a:custGeom>
            <a:avLst/>
            <a:gdLst>
              <a:gd name="connsiteX0" fmla="*/ 1610751 w 2954216"/>
              <a:gd name="connsiteY0" fmla="*/ 0 h 1807700"/>
              <a:gd name="connsiteX1" fmla="*/ 2504050 w 2954216"/>
              <a:gd name="connsiteY1" fmla="*/ 893299 h 1807700"/>
              <a:gd name="connsiteX2" fmla="*/ 2504050 w 2954216"/>
              <a:gd name="connsiteY2" fmla="*/ 893300 h 1807700"/>
              <a:gd name="connsiteX3" fmla="*/ 2534525 w 2954216"/>
              <a:gd name="connsiteY3" fmla="*/ 893300 h 1807700"/>
              <a:gd name="connsiteX4" fmla="*/ 2954216 w 2954216"/>
              <a:gd name="connsiteY4" fmla="*/ 1312991 h 1807700"/>
              <a:gd name="connsiteX5" fmla="*/ 2954216 w 2954216"/>
              <a:gd name="connsiteY5" fmla="*/ 1388009 h 1807700"/>
              <a:gd name="connsiteX6" fmla="*/ 2534525 w 2954216"/>
              <a:gd name="connsiteY6" fmla="*/ 1807700 h 1807700"/>
              <a:gd name="connsiteX7" fmla="*/ 419691 w 2954216"/>
              <a:gd name="connsiteY7" fmla="*/ 1807700 h 1807700"/>
              <a:gd name="connsiteX8" fmla="*/ 0 w 2954216"/>
              <a:gd name="connsiteY8" fmla="*/ 1388009 h 1807700"/>
              <a:gd name="connsiteX9" fmla="*/ 0 w 2954216"/>
              <a:gd name="connsiteY9" fmla="*/ 1312991 h 1807700"/>
              <a:gd name="connsiteX10" fmla="*/ 335109 w 2954216"/>
              <a:gd name="connsiteY10" fmla="*/ 901827 h 1807700"/>
              <a:gd name="connsiteX11" fmla="*/ 339261 w 2954216"/>
              <a:gd name="connsiteY11" fmla="*/ 901408 h 1807700"/>
              <a:gd name="connsiteX12" fmla="*/ 337624 w 2954216"/>
              <a:gd name="connsiteY12" fmla="*/ 893300 h 1807700"/>
              <a:gd name="connsiteX13" fmla="*/ 604911 w 2954216"/>
              <a:gd name="connsiteY13" fmla="*/ 626013 h 1807700"/>
              <a:gd name="connsiteX14" fmla="*/ 708952 w 2954216"/>
              <a:gd name="connsiteY14" fmla="*/ 647018 h 1807700"/>
              <a:gd name="connsiteX15" fmla="*/ 749358 w 2954216"/>
              <a:gd name="connsiteY15" fmla="*/ 668950 h 1807700"/>
              <a:gd name="connsiteX16" fmla="*/ 787652 w 2954216"/>
              <a:gd name="connsiteY16" fmla="*/ 545587 h 1807700"/>
              <a:gd name="connsiteX17" fmla="*/ 1610751 w 2954216"/>
              <a:gd name="connsiteY17" fmla="*/ 0 h 180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954216" h="1807700">
                <a:moveTo>
                  <a:pt x="1610751" y="0"/>
                </a:moveTo>
                <a:cubicBezTo>
                  <a:pt x="2104106" y="0"/>
                  <a:pt x="2504050" y="399944"/>
                  <a:pt x="2504050" y="893299"/>
                </a:cubicBezTo>
                <a:lnTo>
                  <a:pt x="2504050" y="893300"/>
                </a:lnTo>
                <a:lnTo>
                  <a:pt x="2534525" y="893300"/>
                </a:lnTo>
                <a:cubicBezTo>
                  <a:pt x="2766314" y="893300"/>
                  <a:pt x="2954216" y="1081202"/>
                  <a:pt x="2954216" y="1312991"/>
                </a:cubicBezTo>
                <a:lnTo>
                  <a:pt x="2954216" y="1388009"/>
                </a:lnTo>
                <a:cubicBezTo>
                  <a:pt x="2954216" y="1619798"/>
                  <a:pt x="2766314" y="1807700"/>
                  <a:pt x="2534525" y="1807700"/>
                </a:cubicBezTo>
                <a:lnTo>
                  <a:pt x="419691" y="1807700"/>
                </a:lnTo>
                <a:cubicBezTo>
                  <a:pt x="187902" y="1807700"/>
                  <a:pt x="0" y="1619798"/>
                  <a:pt x="0" y="1388009"/>
                </a:cubicBezTo>
                <a:lnTo>
                  <a:pt x="0" y="1312991"/>
                </a:lnTo>
                <a:cubicBezTo>
                  <a:pt x="0" y="1110176"/>
                  <a:pt x="143863" y="940961"/>
                  <a:pt x="335109" y="901827"/>
                </a:cubicBezTo>
                <a:lnTo>
                  <a:pt x="339261" y="901408"/>
                </a:lnTo>
                <a:lnTo>
                  <a:pt x="337624" y="893300"/>
                </a:lnTo>
                <a:cubicBezTo>
                  <a:pt x="337624" y="745681"/>
                  <a:pt x="457292" y="626013"/>
                  <a:pt x="604911" y="626013"/>
                </a:cubicBezTo>
                <a:cubicBezTo>
                  <a:pt x="641816" y="626013"/>
                  <a:pt x="676974" y="633492"/>
                  <a:pt x="708952" y="647018"/>
                </a:cubicBezTo>
                <a:lnTo>
                  <a:pt x="749358" y="668950"/>
                </a:lnTo>
                <a:lnTo>
                  <a:pt x="787652" y="545587"/>
                </a:lnTo>
                <a:cubicBezTo>
                  <a:pt x="923262" y="224968"/>
                  <a:pt x="1240735" y="0"/>
                  <a:pt x="1610751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75565" y="45085"/>
            <a:ext cx="10042525" cy="58356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   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            </a:t>
            </a:r>
            <a:r>
              <a:rPr lang="en-US" altLang="zh-CN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micro:bit</a:t>
            </a:r>
            <a:r>
              <a:rPr lang="zh-CN" altLang="en-US" sz="32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robot entry tutorial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r>
              <a:rPr lang="zh-CN" altLang="en-US" sz="2800" u="sng">
                <a:latin typeface="icomoon" charset="0"/>
                <a:ea typeface="Yu Gothic UI Semibold" panose="02010600030101010101" charset="-128"/>
              </a:rPr>
              <a:t>                                </a:t>
            </a:r>
            <a:endParaRPr lang="zh-CN" altLang="en-US" sz="2800" u="sng">
              <a:latin typeface="icomoon" charset="0"/>
              <a:ea typeface="Yu Gothic UI Semibold" panose="02010600030101010101" charset="-128"/>
            </a:endParaRPr>
          </a:p>
        </p:txBody>
      </p:sp>
      <p:sp>
        <p:nvSpPr>
          <p:cNvPr id="3" name="任意多边形 2"/>
          <p:cNvSpPr/>
          <p:nvPr/>
        </p:nvSpPr>
        <p:spPr>
          <a:xfrm>
            <a:off x="0" y="5644515"/>
            <a:ext cx="12192000" cy="1225550"/>
          </a:xfrm>
          <a:custGeom>
            <a:avLst/>
            <a:gdLst>
              <a:gd name="connsiteX0" fmla="*/ 10993060 w 12192000"/>
              <a:gd name="connsiteY0" fmla="*/ 0 h 1337515"/>
              <a:gd name="connsiteX1" fmla="*/ 12119884 w 12192000"/>
              <a:gd name="connsiteY1" fmla="*/ 344197 h 1337515"/>
              <a:gd name="connsiteX2" fmla="*/ 12192000 w 12192000"/>
              <a:gd name="connsiteY2" fmla="*/ 396792 h 1337515"/>
              <a:gd name="connsiteX3" fmla="*/ 12192000 w 12192000"/>
              <a:gd name="connsiteY3" fmla="*/ 1337515 h 1337515"/>
              <a:gd name="connsiteX4" fmla="*/ 6775368 w 12192000"/>
              <a:gd name="connsiteY4" fmla="*/ 1337515 h 1337515"/>
              <a:gd name="connsiteX5" fmla="*/ 6783200 w 12192000"/>
              <a:gd name="connsiteY5" fmla="*/ 1333742 h 1337515"/>
              <a:gd name="connsiteX6" fmla="*/ 7210941 w 12192000"/>
              <a:gd name="connsiteY6" fmla="*/ 1247385 h 1337515"/>
              <a:gd name="connsiteX7" fmla="*/ 7537720 w 12192000"/>
              <a:gd name="connsiteY7" fmla="*/ 1296790 h 1337515"/>
              <a:gd name="connsiteX8" fmla="*/ 7626370 w 12192000"/>
              <a:gd name="connsiteY8" fmla="*/ 1329236 h 1337515"/>
              <a:gd name="connsiteX9" fmla="*/ 7687424 w 12192000"/>
              <a:gd name="connsiteY9" fmla="*/ 1273746 h 1337515"/>
              <a:gd name="connsiteX10" fmla="*/ 8386426 w 12192000"/>
              <a:gd name="connsiteY10" fmla="*/ 1022811 h 1337515"/>
              <a:gd name="connsiteX11" fmla="*/ 8814167 w 12192000"/>
              <a:gd name="connsiteY11" fmla="*/ 1109168 h 1337515"/>
              <a:gd name="connsiteX12" fmla="*/ 8830204 w 12192000"/>
              <a:gd name="connsiteY12" fmla="*/ 1116894 h 1337515"/>
              <a:gd name="connsiteX13" fmla="*/ 8845482 w 12192000"/>
              <a:gd name="connsiteY13" fmla="*/ 1067677 h 1337515"/>
              <a:gd name="connsiteX14" fmla="*/ 9251972 w 12192000"/>
              <a:gd name="connsiteY14" fmla="*/ 798237 h 1337515"/>
              <a:gd name="connsiteX15" fmla="*/ 9340881 w 12192000"/>
              <a:gd name="connsiteY15" fmla="*/ 807200 h 1337515"/>
              <a:gd name="connsiteX16" fmla="*/ 9374830 w 12192000"/>
              <a:gd name="connsiteY16" fmla="*/ 817739 h 1337515"/>
              <a:gd name="connsiteX17" fmla="*/ 9437886 w 12192000"/>
              <a:gd name="connsiteY17" fmla="*/ 733416 h 1337515"/>
              <a:gd name="connsiteX18" fmla="*/ 10993060 w 12192000"/>
              <a:gd name="connsiteY18" fmla="*/ 0 h 1337515"/>
              <a:gd name="connsiteX19" fmla="*/ 1198940 w 12192000"/>
              <a:gd name="connsiteY19" fmla="*/ 0 h 1337515"/>
              <a:gd name="connsiteX20" fmla="*/ 2754114 w 12192000"/>
              <a:gd name="connsiteY20" fmla="*/ 733416 h 1337515"/>
              <a:gd name="connsiteX21" fmla="*/ 2817170 w 12192000"/>
              <a:gd name="connsiteY21" fmla="*/ 817739 h 1337515"/>
              <a:gd name="connsiteX22" fmla="*/ 2851119 w 12192000"/>
              <a:gd name="connsiteY22" fmla="*/ 807200 h 1337515"/>
              <a:gd name="connsiteX23" fmla="*/ 2940028 w 12192000"/>
              <a:gd name="connsiteY23" fmla="*/ 798237 h 1337515"/>
              <a:gd name="connsiteX24" fmla="*/ 3346518 w 12192000"/>
              <a:gd name="connsiteY24" fmla="*/ 1067677 h 1337515"/>
              <a:gd name="connsiteX25" fmla="*/ 3361796 w 12192000"/>
              <a:gd name="connsiteY25" fmla="*/ 1116894 h 1337515"/>
              <a:gd name="connsiteX26" fmla="*/ 3377833 w 12192000"/>
              <a:gd name="connsiteY26" fmla="*/ 1109168 h 1337515"/>
              <a:gd name="connsiteX27" fmla="*/ 3805574 w 12192000"/>
              <a:gd name="connsiteY27" fmla="*/ 1022811 h 1337515"/>
              <a:gd name="connsiteX28" fmla="*/ 4504578 w 12192000"/>
              <a:gd name="connsiteY28" fmla="*/ 1273746 h 1337515"/>
              <a:gd name="connsiteX29" fmla="*/ 4565630 w 12192000"/>
              <a:gd name="connsiteY29" fmla="*/ 1329236 h 1337515"/>
              <a:gd name="connsiteX30" fmla="*/ 4654282 w 12192000"/>
              <a:gd name="connsiteY30" fmla="*/ 1296790 h 1337515"/>
              <a:gd name="connsiteX31" fmla="*/ 4981061 w 12192000"/>
              <a:gd name="connsiteY31" fmla="*/ 1247385 h 1337515"/>
              <a:gd name="connsiteX32" fmla="*/ 5408801 w 12192000"/>
              <a:gd name="connsiteY32" fmla="*/ 1333742 h 1337515"/>
              <a:gd name="connsiteX33" fmla="*/ 5416634 w 12192000"/>
              <a:gd name="connsiteY33" fmla="*/ 1337515 h 1337515"/>
              <a:gd name="connsiteX34" fmla="*/ 0 w 12192000"/>
              <a:gd name="connsiteY34" fmla="*/ 1337515 h 1337515"/>
              <a:gd name="connsiteX35" fmla="*/ 0 w 12192000"/>
              <a:gd name="connsiteY35" fmla="*/ 396792 h 1337515"/>
              <a:gd name="connsiteX36" fmla="*/ 72117 w 12192000"/>
              <a:gd name="connsiteY36" fmla="*/ 344197 h 1337515"/>
              <a:gd name="connsiteX37" fmla="*/ 1198940 w 12192000"/>
              <a:gd name="connsiteY37" fmla="*/ 0 h 1337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2192000" h="1337515">
                <a:moveTo>
                  <a:pt x="10993060" y="0"/>
                </a:moveTo>
                <a:cubicBezTo>
                  <a:pt x="11410460" y="0"/>
                  <a:pt x="11798225" y="126889"/>
                  <a:pt x="12119884" y="344197"/>
                </a:cubicBezTo>
                <a:lnTo>
                  <a:pt x="12192000" y="396792"/>
                </a:lnTo>
                <a:lnTo>
                  <a:pt x="12192000" y="1337515"/>
                </a:lnTo>
                <a:lnTo>
                  <a:pt x="6775368" y="1337515"/>
                </a:lnTo>
                <a:lnTo>
                  <a:pt x="6783200" y="1333742"/>
                </a:lnTo>
                <a:cubicBezTo>
                  <a:pt x="6914670" y="1278135"/>
                  <a:pt x="7059215" y="1247385"/>
                  <a:pt x="7210941" y="1247385"/>
                </a:cubicBezTo>
                <a:cubicBezTo>
                  <a:pt x="7324735" y="1247385"/>
                  <a:pt x="7434490" y="1264682"/>
                  <a:pt x="7537720" y="1296790"/>
                </a:cubicBezTo>
                <a:lnTo>
                  <a:pt x="7626370" y="1329236"/>
                </a:lnTo>
                <a:lnTo>
                  <a:pt x="7687424" y="1273746"/>
                </a:lnTo>
                <a:cubicBezTo>
                  <a:pt x="7877379" y="1116982"/>
                  <a:pt x="8120905" y="1022811"/>
                  <a:pt x="8386426" y="1022811"/>
                </a:cubicBezTo>
                <a:cubicBezTo>
                  <a:pt x="8538152" y="1022811"/>
                  <a:pt x="8682696" y="1053561"/>
                  <a:pt x="8814167" y="1109168"/>
                </a:cubicBezTo>
                <a:lnTo>
                  <a:pt x="8830204" y="1116894"/>
                </a:lnTo>
                <a:lnTo>
                  <a:pt x="8845482" y="1067677"/>
                </a:lnTo>
                <a:cubicBezTo>
                  <a:pt x="8912454" y="909338"/>
                  <a:pt x="9069238" y="798237"/>
                  <a:pt x="9251972" y="798237"/>
                </a:cubicBezTo>
                <a:cubicBezTo>
                  <a:pt x="9282428" y="798237"/>
                  <a:pt x="9312162" y="801323"/>
                  <a:pt x="9340881" y="807200"/>
                </a:cubicBezTo>
                <a:lnTo>
                  <a:pt x="9374830" y="817739"/>
                </a:lnTo>
                <a:lnTo>
                  <a:pt x="9437886" y="733416"/>
                </a:lnTo>
                <a:cubicBezTo>
                  <a:pt x="9807538" y="285501"/>
                  <a:pt x="10366958" y="0"/>
                  <a:pt x="10993060" y="0"/>
                </a:cubicBezTo>
                <a:close/>
                <a:moveTo>
                  <a:pt x="1198940" y="0"/>
                </a:moveTo>
                <a:cubicBezTo>
                  <a:pt x="1825044" y="0"/>
                  <a:pt x="2384462" y="285501"/>
                  <a:pt x="2754114" y="733416"/>
                </a:cubicBezTo>
                <a:lnTo>
                  <a:pt x="2817170" y="817739"/>
                </a:lnTo>
                <a:lnTo>
                  <a:pt x="2851119" y="807200"/>
                </a:lnTo>
                <a:cubicBezTo>
                  <a:pt x="2879838" y="801323"/>
                  <a:pt x="2909572" y="798237"/>
                  <a:pt x="2940028" y="798237"/>
                </a:cubicBezTo>
                <a:cubicBezTo>
                  <a:pt x="3122762" y="798237"/>
                  <a:pt x="3279546" y="909338"/>
                  <a:pt x="3346518" y="1067677"/>
                </a:cubicBezTo>
                <a:lnTo>
                  <a:pt x="3361796" y="1116894"/>
                </a:lnTo>
                <a:lnTo>
                  <a:pt x="3377833" y="1109168"/>
                </a:lnTo>
                <a:cubicBezTo>
                  <a:pt x="3509304" y="1053561"/>
                  <a:pt x="3653848" y="1022811"/>
                  <a:pt x="3805574" y="1022811"/>
                </a:cubicBezTo>
                <a:cubicBezTo>
                  <a:pt x="4071095" y="1022811"/>
                  <a:pt x="4314623" y="1116982"/>
                  <a:pt x="4504578" y="1273746"/>
                </a:cubicBezTo>
                <a:lnTo>
                  <a:pt x="4565630" y="1329236"/>
                </a:lnTo>
                <a:lnTo>
                  <a:pt x="4654282" y="1296790"/>
                </a:lnTo>
                <a:cubicBezTo>
                  <a:pt x="4757511" y="1264682"/>
                  <a:pt x="4867265" y="1247385"/>
                  <a:pt x="4981061" y="1247385"/>
                </a:cubicBezTo>
                <a:cubicBezTo>
                  <a:pt x="5132787" y="1247385"/>
                  <a:pt x="5277331" y="1278135"/>
                  <a:pt x="5408801" y="1333742"/>
                </a:cubicBezTo>
                <a:lnTo>
                  <a:pt x="5416634" y="1337515"/>
                </a:lnTo>
                <a:lnTo>
                  <a:pt x="0" y="1337515"/>
                </a:lnTo>
                <a:lnTo>
                  <a:pt x="0" y="396792"/>
                </a:lnTo>
                <a:lnTo>
                  <a:pt x="72117" y="344197"/>
                </a:lnTo>
                <a:cubicBezTo>
                  <a:pt x="393775" y="126889"/>
                  <a:pt x="781540" y="0"/>
                  <a:pt x="1198940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YahBoom     </a:t>
            </a:r>
            <a:r>
              <a:rPr lang="en-US" altLang="zh-CN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micro:bit</a:t>
            </a:r>
            <a:r>
              <a:rPr lang="zh-CN" altLang="en-US" sz="280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 video tutorial</a:t>
            </a:r>
            <a:endParaRPr lang="zh-CN" altLang="en-US" sz="2800"/>
          </a:p>
        </p:txBody>
      </p:sp>
      <p:pic>
        <p:nvPicPr>
          <p:cNvPr id="6" name="图片 5" descr="log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9415" y="12700"/>
            <a:ext cx="1425575" cy="88392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770193" y="4486502"/>
            <a:ext cx="18275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Powered by  </a:t>
            </a:r>
            <a:r>
              <a:rPr lang="zh-CN" altLang="en-US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YahBoom</a:t>
            </a:r>
            <a:endParaRPr lang="zh-CN" altLang="en-US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729230" y="3028950"/>
            <a:ext cx="72637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dist"/>
            <a:r>
              <a:rPr lang="zh-CN" altLang="en-US" sz="54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Thanks for watching！</a:t>
            </a:r>
            <a:endParaRPr lang="zh-CN" altLang="en-US" sz="5400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blinds dir="vert"/>
      </p:transition>
    </mc:Choice>
    <mc:Fallback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卡通">
      <a:majorFont>
        <a:latin typeface="方正卡通简体"/>
        <a:ea typeface="方正喵呜体"/>
        <a:cs typeface=""/>
      </a:majorFont>
      <a:minorFont>
        <a:latin typeface="方正卡通简体"/>
        <a:ea typeface="方正卡通简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1844</Words>
  <Application>WPS 演示</Application>
  <PresentationFormat>自定义</PresentationFormat>
  <Paragraphs>95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2" baseType="lpstr">
      <vt:lpstr>Arial</vt:lpstr>
      <vt:lpstr>宋体</vt:lpstr>
      <vt:lpstr>Wingdings</vt:lpstr>
      <vt:lpstr>icomoon</vt:lpstr>
      <vt:lpstr>Yu Gothic UI Semibold</vt:lpstr>
      <vt:lpstr>微软雅黑 Light</vt:lpstr>
      <vt:lpstr>方正卡通简体</vt:lpstr>
      <vt:lpstr>微软雅黑</vt:lpstr>
      <vt:lpstr/>
      <vt:lpstr>Arial Unicode MS</vt:lpstr>
      <vt:lpstr>方正喵呜体</vt:lpstr>
      <vt:lpstr>Calibri</vt:lpstr>
      <vt:lpstr>Segoe Print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PPTS</dc:title>
  <dc:creator>PPTS</dc:creator>
  <cp:keywords>PPTS</cp:keywords>
  <dc:description>PPTS</dc:description>
  <dc:subject>PPTS</dc:subject>
  <cp:category>PPTS</cp:category>
  <cp:lastModifiedBy>Administrator</cp:lastModifiedBy>
  <cp:revision>99</cp:revision>
  <dcterms:created xsi:type="dcterms:W3CDTF">2014-02-21T16:31:00Z</dcterms:created>
  <dcterms:modified xsi:type="dcterms:W3CDTF">2018-04-09T09:35:17Z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