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258" r:id="rId3"/>
    <p:sldId id="304" r:id="rId4"/>
    <p:sldId id="264" r:id="rId5"/>
    <p:sldId id="295" r:id="rId6"/>
    <p:sldId id="305" r:id="rId7"/>
    <p:sldId id="268" r:id="rId8"/>
    <p:sldId id="277" r:id="rId9"/>
    <p:sldId id="289" r:id="rId10"/>
    <p:sldId id="290" r:id="rId11"/>
    <p:sldId id="287" r:id="rId12"/>
    <p:sldId id="306" r:id="rId13"/>
    <p:sldId id="307" r:id="rId14"/>
  </p:sldIdLst>
  <p:sldSz cx="12192000" cy="6858000"/>
  <p:notesSz cx="6858000" cy="9144000"/>
  <p:embeddedFontLst>
    <p:embeddedFont>
      <p:font typeface="icomoon" charset="0"/>
      <p:regular r:id="rId20"/>
    </p:embeddedFont>
    <p:embeddedFont>
      <p:font typeface="Yu Gothic UI Semibold" panose="02010600030101010101" charset="-128"/>
      <p:regular r:id="rId21"/>
    </p:embeddedFont>
    <p:embeddedFont>
      <p:font typeface="微软雅黑 Light" panose="020B0502040204020203" charset="-122"/>
      <p:regular r:id="rId22"/>
    </p:embeddedFont>
    <p:embeddedFont>
      <p:font typeface="方正卡通简体" panose="03000509000000000000" charset="0"/>
      <p:regular r:id="rId23"/>
    </p:embeddedFont>
    <p:embeddedFont>
      <p:font typeface="方正喵呜体" panose="02010600010101010101" charset="0"/>
      <p:regular r:id="rId24"/>
    </p:embeddedFont>
    <p:embeddedFont>
      <p:font typeface="Calibri" panose="020F0502020204030204" charset="0"/>
      <p:regular r:id="rId25"/>
      <p:bold r:id="rId26"/>
      <p:italic r:id="rId27"/>
      <p:boldItalic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B500C0"/>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5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5</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robot lesson 5</a:t>
            </a:r>
            <a:r>
              <a:rPr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“Tracking”</a:t>
            </a:r>
            <a:endPar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10" name="图片 1"/>
          <p:cNvPicPr>
            <a:picLocks noChangeAspect="1"/>
          </p:cNvPicPr>
          <p:nvPr/>
        </p:nvPicPr>
        <p:blipFill>
          <a:blip r:embed="rId2"/>
          <a:stretch>
            <a:fillRect/>
          </a:stretch>
        </p:blipFill>
        <p:spPr>
          <a:xfrm>
            <a:off x="2929890" y="1210310"/>
            <a:ext cx="8688070" cy="464058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Attentions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anose="020B0604020202020204" pitchFamily="34" charset="0"/>
                <a:ea typeface="Arial" panose="020B0604020202020204" pitchFamily="34" charset="0"/>
                <a:cs typeface="宋体" panose="02010600030101010101" pitchFamily="2" charset="-122"/>
              </a:rPr>
              <a:t>      </a:t>
            </a:r>
            <a:r>
              <a:rPr lang="en-US" altLang="zh-CN" sz="3600" b="0">
                <a:solidFill>
                  <a:srgbClr val="FF0000"/>
                </a:solidFill>
                <a:latin typeface="Arial" panose="020B0604020202020204" pitchFamily="34" charset="0"/>
                <a:ea typeface="Arial" panose="020B0604020202020204" pitchFamily="34" charset="0"/>
                <a:cs typeface="宋体" panose="02010600030101010101" pitchFamily="2" charset="-122"/>
              </a:rPr>
              <a:t> </a:t>
            </a:r>
            <a:r>
              <a:rPr sz="3600" b="0">
                <a:solidFill>
                  <a:srgbClr val="FF0000"/>
                </a:solidFill>
                <a:latin typeface="Arial" panose="020B0604020202020204" pitchFamily="34" charset="0"/>
                <a:ea typeface="Arial" panose="020B0604020202020204" pitchFamily="34" charset="0"/>
                <a:cs typeface="宋体" panose="02010600030101010101" pitchFamily="2" charset="-122"/>
              </a:rPr>
              <a:t>This experiment must be carried out indoors to reduce interference from sunlight to infrared receiver.</a:t>
            </a:r>
            <a:endParaRPr sz="36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A</a:t>
            </a:r>
            <a:r>
              <a:rPr dirty="0">
                <a:solidFill>
                  <a:schemeClr val="accent5">
                    <a:lumMod val="75000"/>
                  </a:schemeClr>
                </a:solidFill>
                <a:latin typeface="Arial" panose="020B0604020202020204" pitchFamily="34" charset="0"/>
                <a:ea typeface="Arial" panose="020B0604020202020204" pitchFamily="34" charset="0"/>
                <a:hlinkClick r:id="rId3" action="ppaction://hlinksldjump"/>
              </a:rPr>
              <a:t>ttentions</a:t>
            </a:r>
            <a:endParaRPr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755900" y="4853305"/>
            <a:ext cx="8425180" cy="92202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Let's try this new robot game, robot tracking. We first use black tape to paste a circle on the white ground (also on white paper), and the robot will continue to patrol along the circle. Let's try the kids together.</a:t>
            </a:r>
            <a:endPar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4229100" y="891540"/>
            <a:ext cx="4899660" cy="3556635"/>
          </a:xfrm>
          <a:prstGeom prst="rect">
            <a:avLst/>
          </a:prstGeom>
        </p:spPr>
      </p:pic>
      <p:sp>
        <p:nvSpPr>
          <p:cNvPr id="8" name="文本框 7"/>
          <p:cNvSpPr txBox="1"/>
          <p:nvPr/>
        </p:nvSpPr>
        <p:spPr>
          <a:xfrm>
            <a:off x="5475605" y="4485005"/>
            <a:ext cx="2837815" cy="337185"/>
          </a:xfrm>
          <a:prstGeom prst="rect">
            <a:avLst/>
          </a:prstGeom>
          <a:noFill/>
        </p:spPr>
        <p:txBody>
          <a:bodyPr wrap="none" rtlCol="0" anchor="t">
            <a:spAutoFit/>
          </a:bodyPr>
          <a:p>
            <a:pPr algn="l"/>
            <a:r>
              <a:rPr lang="en-US" altLang="zh-CN" sz="16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sz="16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Figure 1-1 </a:t>
            </a:r>
            <a:r>
              <a:rPr lang="en-US" sz="16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tracking black line</a:t>
            </a:r>
            <a:endParaRPr lang="en-US" sz="16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endParaRPr>
          </a:p>
        </p:txBody>
      </p:sp>
      <p:sp>
        <p:nvSpPr>
          <p:cNvPr id="4" name="矩形 3"/>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Part2 </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887271" y="2653721"/>
            <a:ext cx="1544955" cy="52197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rPr>
              <a:t>P</a:t>
            </a:r>
            <a:r>
              <a:rPr lang="zh-CN" altLang="en-US" sz="2800" dirty="0">
                <a:solidFill>
                  <a:schemeClr val="accent5">
                    <a:lumMod val="75000"/>
                  </a:schemeClr>
                </a:solidFill>
                <a:latin typeface="Arial" panose="020B0604020202020204" pitchFamily="34" charset="0"/>
                <a:ea typeface="Arial" panose="020B0604020202020204" pitchFamily="34" charset="0"/>
              </a:rPr>
              <a:t>rinciple</a:t>
            </a:r>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4" name="文本框 3"/>
          <p:cNvSpPr txBox="1"/>
          <p:nvPr/>
        </p:nvSpPr>
        <p:spPr>
          <a:xfrm>
            <a:off x="3102610" y="2235835"/>
            <a:ext cx="2924175" cy="36830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14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sz="14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Figure 1-2 </a:t>
            </a:r>
            <a:r>
              <a:rPr lang="en-US" sz="14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tracking </a:t>
            </a:r>
            <a:r>
              <a:rPr sz="14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module</a:t>
            </a:r>
            <a:endParaRPr sz="14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00" name="文本框 99"/>
          <p:cNvSpPr txBox="1"/>
          <p:nvPr/>
        </p:nvSpPr>
        <p:spPr>
          <a:xfrm>
            <a:off x="2761615" y="2737485"/>
            <a:ext cx="3413760" cy="3384550"/>
          </a:xfrm>
          <a:prstGeom prst="rect">
            <a:avLst/>
          </a:prstGeom>
          <a:noFill/>
          <a:ln w="9525">
            <a:noFill/>
          </a:ln>
        </p:spPr>
        <p:txBody>
          <a:bodyPr wrap="square">
            <a:spAutoFit/>
          </a:bodyPr>
          <a:p>
            <a:pPr indent="0"/>
            <a:r>
              <a:rPr lang="en-US" altLang="zh-CN" b="0">
                <a:latin typeface="Arial" panose="020B0604020202020204" pitchFamily="34" charset="0"/>
                <a:ea typeface="Arial" panose="020B0604020202020204" pitchFamily="34" charset="0"/>
                <a:cs typeface="宋体" panose="02010600030101010101" pitchFamily="2" charset="-122"/>
              </a:rPr>
              <a:t>        </a:t>
            </a:r>
            <a:r>
              <a:rPr lang="zh-CN" altLang="en-US" sz="1400" b="0">
                <a:latin typeface="Arial" panose="020B0604020202020204" pitchFamily="34" charset="0"/>
                <a:ea typeface="Arial" panose="020B0604020202020204" pitchFamily="34" charset="0"/>
                <a:cs typeface="宋体" panose="02010600030101010101" pitchFamily="2" charset="-122"/>
              </a:rPr>
              <a:t>The basic principle of infrared sensors is to take advantage of the reflective properties of the object. This experiment is traveling on the black line. When the infrared emission is on the black line, it will be absorbed by the black line, and the materials emitted to the other colors will be reflected on the infrared receiver. When the car's patrol module detects the black line, the indicator light is on. When the white object is detected, the indicator lights go out. We write the corresponding code according to this difference to complete the car patrol line function.</a:t>
            </a:r>
            <a:endParaRPr lang="zh-CN" altLang="en-US" sz="1400" b="0">
              <a:latin typeface="Arial" panose="020B0604020202020204" pitchFamily="34" charset="0"/>
              <a:ea typeface="Arial" panose="020B0604020202020204" pitchFamily="34" charset="0"/>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3269615" y="1216660"/>
            <a:ext cx="2590165" cy="1019175"/>
          </a:xfrm>
          <a:prstGeom prst="rect">
            <a:avLst/>
          </a:prstGeom>
        </p:spPr>
      </p:pic>
      <p:pic>
        <p:nvPicPr>
          <p:cNvPr id="5" name="图片 4"/>
          <p:cNvPicPr>
            <a:picLocks noChangeAspect="1"/>
          </p:cNvPicPr>
          <p:nvPr/>
        </p:nvPicPr>
        <p:blipFill>
          <a:blip r:embed="rId3"/>
          <a:stretch>
            <a:fillRect/>
          </a:stretch>
        </p:blipFill>
        <p:spPr>
          <a:xfrm>
            <a:off x="6234430" y="998220"/>
            <a:ext cx="5290820" cy="4709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pic>
        <p:nvPicPr>
          <p:cNvPr id="2" name="图片 1"/>
          <p:cNvPicPr>
            <a:picLocks noChangeAspect="1"/>
          </p:cNvPicPr>
          <p:nvPr/>
        </p:nvPicPr>
        <p:blipFill>
          <a:blip r:embed="rId2"/>
          <a:stretch>
            <a:fillRect/>
          </a:stretch>
        </p:blipFill>
        <p:spPr>
          <a:xfrm>
            <a:off x="3667125" y="904875"/>
            <a:ext cx="4857115" cy="5047615"/>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474845" y="923290"/>
            <a:ext cx="3761105" cy="4653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677285" y="829945"/>
            <a:ext cx="5597525" cy="5301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4015105" y="1052830"/>
            <a:ext cx="4809490" cy="449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3217</Words>
  <Application>WPS 演示</Application>
  <PresentationFormat>自定义</PresentationFormat>
  <Paragraphs>141</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icomoon</vt:lpstr>
      <vt:lpstr>Yu Gothic UI Semibold</vt:lpstr>
      <vt:lpstr>微软雅黑 Light</vt:lpstr>
      <vt:lpstr>方正卡通简体</vt:lpstr>
      <vt:lpstr>微软雅黑</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114</cp:revision>
  <dcterms:created xsi:type="dcterms:W3CDTF">2014-02-21T16:31:00Z</dcterms:created>
  <dcterms:modified xsi:type="dcterms:W3CDTF">2018-11-19T03:05:04Z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2052-10.1.0.7671</vt:lpwstr>
  </property>
</Properties>
</file>