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94" r:id="rId4"/>
    <p:sldId id="264" r:id="rId5"/>
    <p:sldId id="295" r:id="rId6"/>
    <p:sldId id="298" r:id="rId7"/>
    <p:sldId id="277" r:id="rId8"/>
    <p:sldId id="289" r:id="rId9"/>
    <p:sldId id="287" r:id="rId10"/>
    <p:sldId id="297" r:id="rId11"/>
    <p:sldId id="296" r:id="rId12"/>
  </p:sldIdLst>
  <p:sldSz cx="12192000" cy="6858000"/>
  <p:notesSz cx="6858000" cy="9144000"/>
  <p:embeddedFontLst>
    <p:embeddedFont>
      <p:font typeface="icomoon" charset="0"/>
      <p:regular r:id="rId18"/>
    </p:embeddedFont>
    <p:embeddedFont>
      <p:font typeface="Yu Gothic UI Semibold" panose="02010600030101010101" charset="-128"/>
      <p:regular r:id="rId19"/>
    </p:embeddedFont>
    <p:embeddedFont>
      <p:font typeface="方正卡通简体" panose="02010600030101010101" charset="0"/>
      <p:regular r:id="rId20"/>
    </p:embeddedFont>
    <p:embeddedFont>
      <p:font typeface="方正喵呜体" panose="02010600010101010101" charset="0"/>
      <p:regular r:id="rId21"/>
    </p:embeddedFont>
    <p:embeddedFont>
      <p:font typeface="Calibri" panose="020F0502020204030204" charset="0"/>
      <p:regular r:id="rId22"/>
      <p:bold r:id="rId23"/>
      <p:italic r:id="rId24"/>
      <p:boldItalic r:id="rId25"/>
    </p:embeddedFont>
    <p:embeddedFont>
      <p:font typeface="微软雅黑 Light" panose="020B0502040204020203" charset="-122"/>
      <p:regular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BBD03"/>
    <a:srgbClr val="2AAA15"/>
    <a:srgbClr val="B500C0"/>
    <a:srgbClr val="BC0456"/>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60"/>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6</a:t>
            </a:r>
            <a:endPar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robot lesson 6 “Avoid obstacle”</a:t>
            </a:r>
            <a:endPar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rPr>
              <a:t> robot entry tutorial</a:t>
            </a:r>
            <a:r>
              <a:rPr lang="zh-CN" altLang="en-US" sz="2800">
                <a:latin typeface="icomoon" charset="0"/>
                <a:ea typeface="Yu Gothic UI Semibold" panose="02010600030101010101" charset="-128"/>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robot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lesson</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399415" y="12700"/>
            <a:ext cx="1425575" cy="883920"/>
          </a:xfrm>
          <a:prstGeom prst="rect">
            <a:avLst/>
          </a:prstGeom>
        </p:spPr>
      </p:pic>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3"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anose="020B0604020202020204" pitchFamily="34" charset="0"/>
                <a:ea typeface="Arial" panose="020B0604020202020204" pitchFamily="34" charset="0"/>
              </a:rPr>
              <a:t>Part 5</a:t>
            </a:r>
            <a:endParaRPr lang="zh-CN" altLang="en-US" dirty="0">
              <a:latin typeface="Arial" panose="020B0604020202020204" pitchFamily="34" charset="0"/>
              <a:ea typeface="Arial" panose="020B0604020202020204"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A</a:t>
            </a:r>
            <a:r>
              <a:rPr dirty="0">
                <a:solidFill>
                  <a:schemeClr val="accent5">
                    <a:lumMod val="75000"/>
                  </a:schemeClr>
                </a:solidFill>
                <a:latin typeface="Arial" panose="020B0604020202020204" pitchFamily="34" charset="0"/>
                <a:ea typeface="Arial" panose="020B0604020202020204" pitchFamily="34" charset="0"/>
                <a:hlinkClick r:id="rId3" action="ppaction://hlinksldjump"/>
              </a:rPr>
              <a:t>ttentions</a:t>
            </a:r>
            <a:endParaRPr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2722245" y="4644390"/>
            <a:ext cx="8206740" cy="1476375"/>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Children, what we learn in this lesson is robot infrared obstacle avoidance. We can set up a roadblock to the front of the robot (or a loop of cartons for a robot to run inside), and then we can see that the robot will go all the way, and if there are obstacles in front of the robot, it will escape the barrier. The kids do it together.</a:t>
            </a:r>
            <a:endPar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3" name="图片 2"/>
          <p:cNvPicPr>
            <a:picLocks noChangeAspect="1"/>
          </p:cNvPicPr>
          <p:nvPr/>
        </p:nvPicPr>
        <p:blipFill>
          <a:blip r:embed="rId2"/>
          <a:stretch>
            <a:fillRect/>
          </a:stretch>
        </p:blipFill>
        <p:spPr>
          <a:xfrm>
            <a:off x="3929380" y="1157605"/>
            <a:ext cx="5507355" cy="3486785"/>
          </a:xfrm>
          <a:prstGeom prst="rect">
            <a:avLst/>
          </a:prstGeom>
        </p:spPr>
      </p:pic>
      <p:sp>
        <p:nvSpPr>
          <p:cNvPr id="4" name="矩形 3"/>
          <p:cNvSpPr/>
          <p:nvPr/>
        </p:nvSpPr>
        <p:spPr>
          <a:xfrm>
            <a:off x="103435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USB cable</a:t>
            </a:r>
            <a:endParaRPr lang="en-US" altLang="zh-CN"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micro:bit</a:t>
            </a:r>
            <a:r>
              <a:rPr lang="zh-CN"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robot</a:t>
            </a:r>
            <a:endParaRPr lang="en-US" altLang="zh-CN" sz="32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anose="020B0604020202020204" pitchFamily="34" charset="0"/>
                <a:ea typeface="Arial" panose="020B0604020202020204" pitchFamily="34" charset="0"/>
                <a:sym typeface="+mn-ea"/>
              </a:rPr>
              <a:t>Input this URL </a:t>
            </a:r>
            <a:r>
              <a:rPr lang="en-US" sz="24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4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lang="zh-CN" altLang="en-US" sz="20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776980" y="861695"/>
            <a:ext cx="4739640" cy="52578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ver dir="ru"/>
      </p:transition>
    </mc:Choice>
    <mc:Fallback>
      <p:transition spd="slow">
        <p:cover dir="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4281805" y="1052830"/>
            <a:ext cx="3628390" cy="4752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4" name="图片 3"/>
          <p:cNvPicPr>
            <a:picLocks noChangeAspect="1"/>
          </p:cNvPicPr>
          <p:nvPr/>
        </p:nvPicPr>
        <p:blipFill>
          <a:blip r:embed="rId2"/>
          <a:stretch>
            <a:fillRect/>
          </a:stretch>
        </p:blipFill>
        <p:spPr>
          <a:xfrm>
            <a:off x="3038475" y="1600200"/>
            <a:ext cx="6114415" cy="365696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4048125" y="1724025"/>
            <a:ext cx="4095115" cy="34093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1"/>
          <a:stretch>
            <a:fillRect/>
          </a:stretch>
        </p:blipFill>
        <p:spPr>
          <a:xfrm>
            <a:off x="1624330" y="45085"/>
            <a:ext cx="1233170" cy="764540"/>
          </a:xfrm>
          <a:prstGeom prst="rect">
            <a:avLst/>
          </a:prstGeom>
        </p:spPr>
      </p:pic>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5</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Attentions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00" name="文本框 99"/>
          <p:cNvSpPr txBox="1"/>
          <p:nvPr/>
        </p:nvSpPr>
        <p:spPr>
          <a:xfrm>
            <a:off x="3108325" y="2701290"/>
            <a:ext cx="8419465" cy="1753235"/>
          </a:xfrm>
          <a:prstGeom prst="rect">
            <a:avLst/>
          </a:prstGeom>
          <a:noFill/>
          <a:ln w="9525">
            <a:noFill/>
          </a:ln>
        </p:spPr>
        <p:txBody>
          <a:bodyPr wrap="square">
            <a:spAutoFit/>
          </a:bodyPr>
          <a:p>
            <a:pPr indent="0"/>
            <a:r>
              <a:rPr lang="en-US" altLang="zh-CN" sz="2400" b="0">
                <a:latin typeface="Arial" panose="020B0604020202020204" pitchFamily="34" charset="0"/>
                <a:ea typeface="Arial" panose="020B0604020202020204" pitchFamily="34" charset="0"/>
                <a:cs typeface="宋体" panose="02010600030101010101" pitchFamily="2" charset="-122"/>
              </a:rPr>
              <a:t>      </a:t>
            </a:r>
            <a:r>
              <a:rPr lang="en-US" altLang="zh-CN" sz="3600" b="0">
                <a:solidFill>
                  <a:srgbClr val="FF0000"/>
                </a:solidFill>
                <a:latin typeface="Arial" panose="020B0604020202020204" pitchFamily="34" charset="0"/>
                <a:ea typeface="Arial" panose="020B0604020202020204" pitchFamily="34" charset="0"/>
                <a:cs typeface="宋体" panose="02010600030101010101" pitchFamily="2" charset="-122"/>
              </a:rPr>
              <a:t> </a:t>
            </a:r>
            <a:r>
              <a:rPr sz="3600" b="0">
                <a:solidFill>
                  <a:srgbClr val="FF0000"/>
                </a:solidFill>
                <a:latin typeface="Arial" panose="020B0604020202020204" pitchFamily="34" charset="0"/>
                <a:ea typeface="Arial" panose="020B0604020202020204" pitchFamily="34" charset="0"/>
                <a:cs typeface="宋体" panose="02010600030101010101" pitchFamily="2" charset="-122"/>
              </a:rPr>
              <a:t>This experiment must be carried out indoors to reduce interference from sunlight to infrared receiver.</a:t>
            </a:r>
            <a:endParaRPr sz="3600" b="0">
              <a:solidFill>
                <a:srgbClr val="FF0000"/>
              </a:solidFill>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2394</Words>
  <Application>WPS 演示</Application>
  <PresentationFormat>自定义</PresentationFormat>
  <Paragraphs>118</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宋体</vt:lpstr>
      <vt:lpstr>Wingdings</vt:lpstr>
      <vt:lpstr>微软雅黑</vt:lpstr>
      <vt:lpstr>方正少儿_GBK</vt:lpstr>
      <vt:lpstr>icomoon</vt:lpstr>
      <vt:lpstr>Yu Gothic UI Semibold</vt:lpstr>
      <vt:lpstr>方正卡通简体</vt:lpstr>
      <vt:lpstr/>
      <vt:lpstr>Arial Unicode MS</vt:lpstr>
      <vt:lpstr>方正喵呜体</vt:lpstr>
      <vt:lpstr>Calibri</vt:lpstr>
      <vt:lpstr>Segoe Print</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99</cp:revision>
  <dcterms:created xsi:type="dcterms:W3CDTF">2014-02-21T16:31:00Z</dcterms:created>
  <dcterms:modified xsi:type="dcterms:W3CDTF">2018-04-09T09:31:26Z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