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fonts/font7.fntdata" ContentType="application/x-fontdata"/>
  <Override PartName="/ppt/fonts/font8.fntdata" ContentType="application/x-fontdata"/>
  <Override PartName="/ppt/fonts/font9.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3"/>
  </p:notesMasterIdLst>
  <p:handoutMasterIdLst>
    <p:handoutMasterId r:id="rId14"/>
  </p:handoutMasterIdLst>
  <p:sldIdLst>
    <p:sldId id="258" r:id="rId3"/>
    <p:sldId id="294" r:id="rId4"/>
    <p:sldId id="264" r:id="rId5"/>
    <p:sldId id="295" r:id="rId6"/>
    <p:sldId id="296" r:id="rId7"/>
    <p:sldId id="297" r:id="rId8"/>
    <p:sldId id="289" r:id="rId9"/>
    <p:sldId id="287" r:id="rId10"/>
    <p:sldId id="298" r:id="rId11"/>
    <p:sldId id="299" r:id="rId12"/>
  </p:sldIdLst>
  <p:sldSz cx="12192000" cy="6858000"/>
  <p:notesSz cx="6858000" cy="9144000"/>
  <p:embeddedFontLst>
    <p:embeddedFont>
      <p:font typeface="icomoon" charset="0"/>
      <p:regular r:id="rId18"/>
    </p:embeddedFont>
    <p:embeddedFont>
      <p:font typeface="Yu Gothic UI Semibold" panose="02010600030101010101" charset="-128"/>
      <p:regular r:id="rId19"/>
    </p:embeddedFont>
    <p:embeddedFont>
      <p:font typeface="方正卡通简体" panose="02010600030101010101" charset="0"/>
      <p:regular r:id="rId20"/>
    </p:embeddedFont>
    <p:embeddedFont>
      <p:font typeface="方正喵呜体" panose="02010600010101010101" charset="0"/>
      <p:regular r:id="rId21"/>
    </p:embeddedFont>
    <p:embeddedFont>
      <p:font typeface="Calibri" panose="020F0502020204030204" charset="0"/>
      <p:regular r:id="rId22"/>
      <p:bold r:id="rId23"/>
      <p:italic r:id="rId24"/>
      <p:boldItalic r:id="rId25"/>
    </p:embeddedFont>
    <p:embeddedFont>
      <p:font typeface="微软雅黑 Light" panose="020B0502040204020203" charset="-122"/>
      <p:regular r:id="rId26"/>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500C0"/>
    <a:srgbClr val="2AAA15"/>
    <a:srgbClr val="BBBD03"/>
    <a:srgbClr val="BC0456"/>
    <a:srgbClr val="FFFF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60"/>
        <p:guide pos="391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font" Target="fonts/font9.fntdata"/><Relationship Id="rId25" Type="http://schemas.openxmlformats.org/officeDocument/2006/relationships/font" Target="fonts/font8.fntdata"/><Relationship Id="rId24" Type="http://schemas.openxmlformats.org/officeDocument/2006/relationships/font" Target="fonts/font7.fntdata"/><Relationship Id="rId23" Type="http://schemas.openxmlformats.org/officeDocument/2006/relationships/font" Target="fonts/font6.fntdata"/><Relationship Id="rId22" Type="http://schemas.openxmlformats.org/officeDocument/2006/relationships/font" Target="fonts/font5.fntdata"/><Relationship Id="rId21" Type="http://schemas.openxmlformats.org/officeDocument/2006/relationships/font" Target="fonts/font4.fntdata"/><Relationship Id="rId20" Type="http://schemas.openxmlformats.org/officeDocument/2006/relationships/font" Target="fonts/font3.fntdata"/><Relationship Id="rId2" Type="http://schemas.openxmlformats.org/officeDocument/2006/relationships/theme" Target="theme/theme1.xml"/><Relationship Id="rId19" Type="http://schemas.openxmlformats.org/officeDocument/2006/relationships/font" Target="fonts/font2.fntdata"/><Relationship Id="rId18" Type="http://schemas.openxmlformats.org/officeDocument/2006/relationships/font" Target="fonts/font1.fntdata"/><Relationship Id="rId17" Type="http://schemas.openxmlformats.org/officeDocument/2006/relationships/tableStyles" Target="tableStyles.xml"/><Relationship Id="rId16" Type="http://schemas.openxmlformats.org/officeDocument/2006/relationships/viewProps" Target="viewProps.xml"/><Relationship Id="rId15" Type="http://schemas.openxmlformats.org/officeDocument/2006/relationships/presProps" Target="presProps.xml"/><Relationship Id="rId14" Type="http://schemas.openxmlformats.org/officeDocument/2006/relationships/handoutMaster" Target="handoutMasters/handoutMaster1.xml"/><Relationship Id="rId13" Type="http://schemas.openxmlformats.org/officeDocument/2006/relationships/notesMaster" Target="notesMasters/notesMaster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pn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3.png"/></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12.xml"/><Relationship Id="rId3" Type="http://schemas.openxmlformats.org/officeDocument/2006/relationships/slide" Target="slide1.xml"/><Relationship Id="rId2" Type="http://schemas.openxmlformats.org/officeDocument/2006/relationships/image" Target="../media/image3.png"/><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4.pn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5.png"/><Relationship Id="rId1"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pn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7.pn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8.pn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Lesson 7</a:t>
            </a:r>
            <a:endParaRPr lang="en-US" altLang="zh-CN" sz="40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19" name="文本框 18"/>
          <p:cNvSpPr txBox="1"/>
          <p:nvPr/>
        </p:nvSpPr>
        <p:spPr>
          <a:xfrm>
            <a:off x="1945640" y="3137535"/>
            <a:ext cx="8300720" cy="583565"/>
          </a:xfrm>
          <a:prstGeom prst="rect">
            <a:avLst/>
          </a:prstGeom>
          <a:noFill/>
        </p:spPr>
        <p:txBody>
          <a:bodyPr wrap="square" rtlCol="0">
            <a:spAutoFit/>
          </a:bodyPr>
          <a:lstStyle/>
          <a:p>
            <a:pPr algn="ctr"/>
            <a:r>
              <a:rPr lang="en-US" altLang="zh-CN" sz="32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micro:bit</a:t>
            </a:r>
            <a:r>
              <a:rPr lang="zh-CN" altLang="zh-CN" sz="32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 </a:t>
            </a:r>
            <a:r>
              <a:rPr lang="en-US" altLang="zh-CN" sz="32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sym typeface="+mn-ea"/>
              </a:rPr>
              <a:t>robot lesson 7 “Following”</a:t>
            </a:r>
            <a:endParaRPr lang="en-US" altLang="zh-CN" sz="3200" dirty="0">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latin typeface="icomoon" charset="0"/>
                <a:ea typeface="Yu Gothic UI Semibold" panose="02010600030101010101" charset="-128"/>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5" name="图片 4" descr="logo"/>
          <p:cNvPicPr>
            <a:picLocks noChangeAspect="1"/>
          </p:cNvPicPr>
          <p:nvPr/>
        </p:nvPicPr>
        <p:blipFill>
          <a:blip r:embed="rId2"/>
          <a:stretch>
            <a:fillRect/>
          </a:stretch>
        </p:blipFill>
        <p:spPr>
          <a:xfrm>
            <a:off x="174625" y="81915"/>
            <a:ext cx="1668780" cy="103441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anose="020B0604020202020204" pitchFamily="34" charset="0"/>
                <a:ea typeface="Arial" panose="020B0604020202020204" pitchFamily="34" charset="0"/>
              </a:rPr>
              <a:t>robot</a:t>
            </a:r>
            <a:endParaRPr lang="en-US" altLang="zh-CN" dirty="0">
              <a:solidFill>
                <a:schemeClr val="accent5">
                  <a:lumMod val="75000"/>
                </a:schemeClr>
              </a:solidFill>
              <a:latin typeface="Arial" panose="020B0604020202020204" pitchFamily="34" charset="0"/>
              <a:ea typeface="Arial" panose="020B0604020202020204" pitchFamily="34" charset="0"/>
            </a:endParaRPr>
          </a:p>
          <a:p>
            <a:pPr algn="ctr"/>
            <a:r>
              <a:rPr lang="en-US" altLang="zh-CN" dirty="0">
                <a:solidFill>
                  <a:schemeClr val="accent5">
                    <a:lumMod val="75000"/>
                  </a:schemeClr>
                </a:solidFill>
                <a:latin typeface="Arial" panose="020B0604020202020204" pitchFamily="34" charset="0"/>
                <a:ea typeface="Arial" panose="020B0604020202020204" pitchFamily="34" charset="0"/>
              </a:rPr>
              <a:t>lesson</a:t>
            </a:r>
            <a:endParaRPr lang="en-US" altLang="zh-CN" dirty="0">
              <a:solidFill>
                <a:schemeClr val="accent5">
                  <a:lumMod val="75000"/>
                </a:schemeClr>
              </a:solidFill>
              <a:latin typeface="Arial" panose="020B0604020202020204" pitchFamily="34" charset="0"/>
              <a:ea typeface="Arial" panose="020B0604020202020204"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6" name="图片 5" descr="logo"/>
          <p:cNvPicPr>
            <a:picLocks noChangeAspect="1"/>
          </p:cNvPicPr>
          <p:nvPr/>
        </p:nvPicPr>
        <p:blipFill>
          <a:blip r:embed="rId1"/>
          <a:stretch>
            <a:fillRect/>
          </a:stretch>
        </p:blipFill>
        <p:spPr>
          <a:xfrm>
            <a:off x="399415" y="12700"/>
            <a:ext cx="1425575" cy="883920"/>
          </a:xfrm>
          <a:prstGeom prst="rect">
            <a:avLst/>
          </a:prstGeom>
        </p:spPr>
      </p:pic>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anose="020B0604020202020204" pitchFamily="34" charset="0"/>
                <a:ea typeface="Arial" panose="020B0604020202020204" pitchFamily="34" charset="0"/>
              </a:rPr>
              <a:t>Powered by  </a:t>
            </a:r>
            <a:r>
              <a:rPr lang="zh-CN" altLang="en-US" dirty="0">
                <a:solidFill>
                  <a:schemeClr val="accent5">
                    <a:lumMod val="75000"/>
                  </a:schemeClr>
                </a:solidFill>
                <a:latin typeface="Arial" panose="020B0604020202020204" pitchFamily="34" charset="0"/>
                <a:ea typeface="Arial" panose="020B0604020202020204" pitchFamily="34" charset="0"/>
              </a:rPr>
              <a:t>YahBoom</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anose="020B0604020202020204" pitchFamily="34" charset="0"/>
                <a:ea typeface="Arial" panose="020B0604020202020204" pitchFamily="34" charset="0"/>
              </a:rPr>
              <a:t>Thanks for watching！</a:t>
            </a:r>
            <a:endParaRPr lang="zh-CN" altLang="en-US" sz="54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36750" y="2463165"/>
            <a:ext cx="7137009" cy="388631"/>
            <a:chOff x="1550145" y="1292335"/>
            <a:chExt cx="6408282" cy="388428"/>
          </a:xfrm>
        </p:grpSpPr>
        <p:sp>
          <p:nvSpPr>
            <p:cNvPr id="18" name="文本框 17"/>
            <p:cNvSpPr txBox="1"/>
            <p:nvPr/>
          </p:nvSpPr>
          <p:spPr>
            <a:xfrm>
              <a:off x="1550145"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Part1</a:t>
              </a:r>
              <a:endParaRPr lang="en-US" altLang="zh-CN" dirty="0" smtClean="0">
                <a:latin typeface="Arial" panose="020B0604020202020204" pitchFamily="34" charset="0"/>
                <a:ea typeface="Arial" panose="020B0604020202020204"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 2</a:t>
              </a:r>
              <a:endParaRPr lang="zh-CN" altLang="en-US" dirty="0">
                <a:latin typeface="Arial" panose="020B0604020202020204" pitchFamily="34" charset="0"/>
                <a:ea typeface="Arial" panose="020B0604020202020204"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Part3</a:t>
              </a:r>
              <a:endParaRPr lang="zh-CN" altLang="en-US" dirty="0">
                <a:latin typeface="Arial" panose="020B0604020202020204" pitchFamily="34" charset="0"/>
                <a:ea typeface="Arial" panose="020B0604020202020204"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anose="020B0604020202020204" pitchFamily="34" charset="0"/>
                  <a:ea typeface="Arial" panose="020B0604020202020204" pitchFamily="34" charset="0"/>
                </a:rPr>
                <a:t>Part 4</a:t>
              </a:r>
              <a:endParaRPr lang="zh-CN" altLang="en-US" dirty="0">
                <a:latin typeface="Arial" panose="020B0604020202020204" pitchFamily="34" charset="0"/>
                <a:ea typeface="Arial" panose="020B0604020202020204"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6" name="图片 5" descr="logo"/>
          <p:cNvPicPr>
            <a:picLocks noChangeAspect="1"/>
          </p:cNvPicPr>
          <p:nvPr/>
        </p:nvPicPr>
        <p:blipFill>
          <a:blip r:embed="rId2"/>
          <a:stretch>
            <a:fillRect/>
          </a:stretch>
        </p:blipFill>
        <p:spPr>
          <a:xfrm>
            <a:off x="1322705" y="56515"/>
            <a:ext cx="1225550" cy="759460"/>
          </a:xfrm>
          <a:prstGeom prst="rect">
            <a:avLst/>
          </a:prstGeom>
        </p:spPr>
      </p:pic>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anose="020B0604020202020204" pitchFamily="34" charset="0"/>
                <a:ea typeface="Arial" panose="020B0604020202020204" pitchFamily="34" charset="0"/>
              </a:rPr>
              <a:t>C</a:t>
            </a:r>
            <a:r>
              <a:rPr lang="zh-CN" altLang="en-US" sz="2800" dirty="0" smtClean="0">
                <a:solidFill>
                  <a:schemeClr val="accent5">
                    <a:lumMod val="75000"/>
                  </a:schemeClr>
                </a:solidFill>
                <a:latin typeface="Arial" panose="020B0604020202020204" pitchFamily="34" charset="0"/>
                <a:ea typeface="Arial" panose="020B0604020202020204" pitchFamily="34" charset="0"/>
              </a:rPr>
              <a:t>ontent</a:t>
            </a:r>
            <a:endParaRPr lang="zh-CN" altLang="en-US"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9" name="文本框 8"/>
          <p:cNvSpPr txBox="1"/>
          <p:nvPr/>
        </p:nvSpPr>
        <p:spPr>
          <a:xfrm>
            <a:off x="1533892" y="2925378"/>
            <a:ext cx="1681480" cy="368300"/>
          </a:xfrm>
          <a:prstGeom prst="rect">
            <a:avLst/>
          </a:prstGeom>
          <a:noFill/>
        </p:spPr>
        <p:txBody>
          <a:bodyPr wrap="none" rtlCol="0">
            <a:spAutoFit/>
          </a:bodyPr>
          <a:p>
            <a:pPr algn="l"/>
            <a:r>
              <a:rPr lang="zh-CN" altLang="en-US" dirty="0">
                <a:solidFill>
                  <a:srgbClr val="0070C0"/>
                </a:solidFill>
                <a:latin typeface="Arial" panose="020B0604020202020204" pitchFamily="34" charset="0"/>
                <a:ea typeface="Arial" panose="020B0604020202020204" pitchFamily="34" charset="0"/>
                <a:hlinkClick r:id="rId3" action="ppaction://hlinksldjump"/>
              </a:rPr>
              <a:t>Learning goals</a:t>
            </a:r>
            <a:endParaRPr lang="zh-CN" altLang="en-US" dirty="0">
              <a:solidFill>
                <a:srgbClr val="0070C0"/>
              </a:solidFill>
              <a:latin typeface="Arial" panose="020B0604020202020204" pitchFamily="34" charset="0"/>
              <a:ea typeface="Arial" panose="020B0604020202020204" pitchFamily="34" charset="0"/>
            </a:endParaRPr>
          </a:p>
        </p:txBody>
      </p:sp>
      <p:sp>
        <p:nvSpPr>
          <p:cNvPr id="10" name="文本框 9"/>
          <p:cNvSpPr txBox="1"/>
          <p:nvPr/>
        </p:nvSpPr>
        <p:spPr>
          <a:xfrm>
            <a:off x="361580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rPr>
              <a:t>Preparation</a:t>
            </a:r>
            <a:endParaRPr lang="zh-CN" altLang="en-US" dirty="0">
              <a:solidFill>
                <a:schemeClr val="accent5">
                  <a:lumMod val="75000"/>
                </a:schemeClr>
              </a:solidFill>
              <a:latin typeface="Arial" panose="020B0604020202020204" pitchFamily="34" charset="0"/>
              <a:ea typeface="Arial" panose="020B0604020202020204" pitchFamily="34" charset="0"/>
              <a:sym typeface="+mn-ea"/>
              <a:hlinkClick r:id="rId3" action="ppaction://hlinksldjump"/>
            </a:endParaRPr>
          </a:p>
        </p:txBody>
      </p:sp>
      <p:sp>
        <p:nvSpPr>
          <p:cNvPr id="11" name="文本框 10"/>
          <p:cNvSpPr txBox="1"/>
          <p:nvPr/>
        </p:nvSpPr>
        <p:spPr>
          <a:xfrm>
            <a:off x="5611344"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Search for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12" name="文本框 11"/>
          <p:cNvSpPr txBox="1"/>
          <p:nvPr/>
        </p:nvSpPr>
        <p:spPr>
          <a:xfrm>
            <a:off x="7735007"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Combin</a:t>
            </a:r>
            <a:r>
              <a:rPr lang="en-US" altLang="zh-CN" dirty="0">
                <a:solidFill>
                  <a:schemeClr val="accent5">
                    <a:lumMod val="75000"/>
                  </a:schemeClr>
                </a:solidFill>
                <a:latin typeface="Arial" panose="020B0604020202020204" pitchFamily="34" charset="0"/>
                <a:ea typeface="Arial" panose="020B0604020202020204" pitchFamily="34" charset="0"/>
                <a:hlinkClick r:id="rId3" action="ppaction://hlinksldjump"/>
              </a:rPr>
              <a:t>e</a:t>
            </a:r>
            <a:r>
              <a:rPr lang="zh-CN" alt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 blocks</a:t>
            </a:r>
            <a:endParaRPr lang="zh-CN" altLang="en-US" dirty="0">
              <a:solidFill>
                <a:schemeClr val="accent5">
                  <a:lumMod val="75000"/>
                </a:schemeClr>
              </a:solidFill>
              <a:latin typeface="Arial" panose="020B0604020202020204" pitchFamily="34" charset="0"/>
              <a:ea typeface="Arial" panose="020B0604020202020204" pitchFamily="34" charset="0"/>
            </a:endParaRPr>
          </a:p>
        </p:txBody>
      </p:sp>
      <p:sp>
        <p:nvSpPr>
          <p:cNvPr id="7" name="文本框 6"/>
          <p:cNvSpPr txBox="1"/>
          <p:nvPr/>
        </p:nvSpPr>
        <p:spPr>
          <a:xfrm>
            <a:off x="9798376" y="2463341"/>
            <a:ext cx="869868" cy="368300"/>
          </a:xfrm>
          <a:prstGeom prst="rect">
            <a:avLst/>
          </a:prstGeom>
          <a:solidFill>
            <a:schemeClr val="accent5">
              <a:lumMod val="20000"/>
              <a:lumOff val="80000"/>
            </a:schemeClr>
          </a:solidFill>
        </p:spPr>
        <p:txBody>
          <a:bodyPr wrap="square" rtlCol="0">
            <a:spAutoFit/>
          </a:bodyPr>
          <a:p>
            <a:r>
              <a:rPr lang="en-US" altLang="zh-CN" dirty="0" smtClean="0">
                <a:latin typeface="Arial" panose="020B0604020202020204" pitchFamily="34" charset="0"/>
                <a:ea typeface="Arial" panose="020B0604020202020204" pitchFamily="34" charset="0"/>
              </a:rPr>
              <a:t>Part 5</a:t>
            </a:r>
            <a:endParaRPr lang="zh-CN" altLang="en-US" dirty="0">
              <a:latin typeface="Arial" panose="020B0604020202020204" pitchFamily="34" charset="0"/>
              <a:ea typeface="Arial" panose="020B0604020202020204" pitchFamily="34" charset="0"/>
            </a:endParaRPr>
          </a:p>
        </p:txBody>
      </p:sp>
      <p:sp>
        <p:nvSpPr>
          <p:cNvPr id="15" name="文本框 14"/>
          <p:cNvSpPr txBox="1"/>
          <p:nvPr/>
        </p:nvSpPr>
        <p:spPr>
          <a:xfrm>
            <a:off x="9740337" y="2925554"/>
            <a:ext cx="1198880" cy="368300"/>
          </a:xfrm>
          <a:prstGeom prst="rect">
            <a:avLst/>
          </a:prstGeom>
          <a:noFill/>
        </p:spPr>
        <p:txBody>
          <a:bodyPr wrap="none" rtlCol="0">
            <a:spAutoFit/>
          </a:bodyPr>
          <a:p>
            <a:pPr algn="l"/>
            <a:r>
              <a:rPr lang="en-US" dirty="0">
                <a:solidFill>
                  <a:schemeClr val="accent5">
                    <a:lumMod val="75000"/>
                  </a:schemeClr>
                </a:solidFill>
                <a:latin typeface="Arial" panose="020B0604020202020204" pitchFamily="34" charset="0"/>
                <a:ea typeface="Arial" panose="020B0604020202020204" pitchFamily="34" charset="0"/>
                <a:hlinkClick r:id="rId3" action="ppaction://hlinksldjump"/>
              </a:rPr>
              <a:t>A</a:t>
            </a:r>
            <a:r>
              <a:rPr dirty="0">
                <a:solidFill>
                  <a:schemeClr val="accent5">
                    <a:lumMod val="75000"/>
                  </a:schemeClr>
                </a:solidFill>
                <a:latin typeface="Arial" panose="020B0604020202020204" pitchFamily="34" charset="0"/>
                <a:ea typeface="Arial" panose="020B0604020202020204" pitchFamily="34" charset="0"/>
                <a:hlinkClick r:id="rId3" action="ppaction://hlinksldjump"/>
              </a:rPr>
              <a:t>ttentions</a:t>
            </a:r>
            <a:endParaRPr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1</a:t>
            </a:r>
            <a:endParaRPr lang="en-US" altLang="zh-CN" sz="2800" dirty="0" smtClean="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文本框 1"/>
          <p:cNvSpPr txBox="1"/>
          <p:nvPr/>
        </p:nvSpPr>
        <p:spPr>
          <a:xfrm>
            <a:off x="2763520" y="4122420"/>
            <a:ext cx="8771255" cy="1753235"/>
          </a:xfrm>
          <a:prstGeom prst="rect">
            <a:avLst/>
          </a:prstGeom>
          <a:noFill/>
        </p:spPr>
        <p:txBody>
          <a:bodyPr wrap="square" rtlCol="0" anchor="t">
            <a:spAutoFit/>
          </a:bodyPr>
          <a:p>
            <a:r>
              <a:rPr lang="en-US" altLang="zh-CN">
                <a:solidFill>
                  <a:srgbClr val="0070C0"/>
                </a:solidFill>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rPr>
              <a:t>       Children, what we learn in this lesson is robot following. We can use infrared obstacle avoidance sensor to achieve robot following, or we can use ultrasonic sensor to achieve it. In this lesson, we learn to follow the infrared following. Infrared following can realize that if the robot has an object in front of the obstacle avoidance sensor, the robot will follow. If there is no object in front of the obstacle avoidance sensor, the robot will stop. Is it very interesting? Let's try the kids together.</a:t>
            </a:r>
            <a:endParaRPr>
              <a:effectLst>
                <a:outerShdw blurRad="38100" dist="25400" dir="5400000" algn="ctr" rotWithShape="0">
                  <a:srgbClr val="6E747A">
                    <a:alpha val="43000"/>
                  </a:srgbClr>
                </a:outerShdw>
              </a:effectLst>
              <a:latin typeface="Arial" panose="020B0604020202020204" pitchFamily="34" charset="0"/>
              <a:ea typeface="Arial" panose="020B0604020202020204"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6" name="图片 5" descr="logo"/>
          <p:cNvPicPr>
            <a:picLocks noChangeAspect="1"/>
          </p:cNvPicPr>
          <p:nvPr/>
        </p:nvPicPr>
        <p:blipFill>
          <a:blip r:embed="rId1"/>
          <a:stretch>
            <a:fillRect/>
          </a:stretch>
        </p:blipFill>
        <p:spPr>
          <a:xfrm>
            <a:off x="1624330" y="45085"/>
            <a:ext cx="1233170" cy="764540"/>
          </a:xfrm>
          <a:prstGeom prst="rect">
            <a:avLst/>
          </a:prstGeom>
        </p:spPr>
      </p:pic>
      <p:pic>
        <p:nvPicPr>
          <p:cNvPr id="3" name="图片 2"/>
          <p:cNvPicPr>
            <a:picLocks noChangeAspect="1"/>
          </p:cNvPicPr>
          <p:nvPr/>
        </p:nvPicPr>
        <p:blipFill>
          <a:blip r:embed="rId2"/>
          <a:stretch>
            <a:fillRect/>
          </a:stretch>
        </p:blipFill>
        <p:spPr>
          <a:xfrm>
            <a:off x="4398645" y="809625"/>
            <a:ext cx="4855845" cy="3312795"/>
          </a:xfrm>
          <a:prstGeom prst="rect">
            <a:avLst/>
          </a:prstGeom>
        </p:spPr>
      </p:pic>
      <p:sp>
        <p:nvSpPr>
          <p:cNvPr id="4" name="矩形 3"/>
          <p:cNvSpPr/>
          <p:nvPr/>
        </p:nvSpPr>
        <p:spPr>
          <a:xfrm>
            <a:off x="1034353" y="2243682"/>
            <a:ext cx="199136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Learning goals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anose="020B0604020202020204" pitchFamily="34" charset="0"/>
                <a:ea typeface="Arial" panose="020B0604020202020204" pitchFamily="34" charset="0"/>
              </a:rPr>
              <a:t>Part </a:t>
            </a:r>
            <a:r>
              <a:rPr lang="en-US" sz="2800" dirty="0" smtClean="0">
                <a:solidFill>
                  <a:schemeClr val="accent5">
                    <a:lumMod val="75000"/>
                  </a:schemeClr>
                </a:solidFill>
                <a:latin typeface="Arial" panose="020B0604020202020204" pitchFamily="34" charset="0"/>
                <a:ea typeface="Arial" panose="020B0604020202020204" pitchFamily="34" charset="0"/>
              </a:rPr>
              <a:t>2</a:t>
            </a:r>
            <a:endParaRPr lang="en-US" sz="2800" dirty="0">
              <a:solidFill>
                <a:schemeClr val="accent5">
                  <a:lumMod val="75000"/>
                </a:schemeClr>
              </a:solidFill>
              <a:latin typeface="Arial" panose="020B0604020202020204" pitchFamily="34" charset="0"/>
              <a:ea typeface="Arial" panose="020B0604020202020204"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2" name="文本框 1"/>
          <p:cNvSpPr txBox="1"/>
          <p:nvPr/>
        </p:nvSpPr>
        <p:spPr>
          <a:xfrm>
            <a:off x="4366260" y="2313940"/>
            <a:ext cx="5583555" cy="1076325"/>
          </a:xfrm>
          <a:prstGeom prst="rect">
            <a:avLst/>
          </a:prstGeom>
          <a:noFill/>
        </p:spPr>
        <p:txBody>
          <a:bodyPr wrap="square" rtlCol="0">
            <a:spAutoFit/>
          </a:bodyPr>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1 X USB cable</a:t>
            </a:r>
            <a:endParaRPr lang="en-US" altLang="zh-CN" sz="3200" dirty="0">
              <a:solidFill>
                <a:schemeClr val="accent5">
                  <a:lumMod val="75000"/>
                </a:schemeClr>
              </a:solidFill>
              <a:latin typeface="Arial" panose="020B0604020202020204" pitchFamily="34" charset="0"/>
              <a:ea typeface="Arial" panose="020B0604020202020204" pitchFamily="34" charset="0"/>
            </a:endParaRPr>
          </a:p>
          <a:p>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  1 X micro:bit</a:t>
            </a:r>
            <a:r>
              <a:rPr lang="zh-CN" altLang="zh-CN" sz="3200" dirty="0">
                <a:solidFill>
                  <a:schemeClr val="accent5">
                    <a:lumMod val="75000"/>
                  </a:schemeClr>
                </a:solidFill>
                <a:latin typeface="Arial" panose="020B0604020202020204" pitchFamily="34" charset="0"/>
                <a:ea typeface="Arial" panose="020B0604020202020204" pitchFamily="34" charset="0"/>
                <a:sym typeface="+mn-ea"/>
              </a:rPr>
              <a:t> </a:t>
            </a:r>
            <a:r>
              <a:rPr lang="en-US" altLang="zh-CN" sz="3200" dirty="0">
                <a:solidFill>
                  <a:schemeClr val="accent5">
                    <a:lumMod val="75000"/>
                  </a:schemeClr>
                </a:solidFill>
                <a:latin typeface="Arial" panose="020B0604020202020204" pitchFamily="34" charset="0"/>
                <a:ea typeface="Arial" panose="020B0604020202020204" pitchFamily="34" charset="0"/>
                <a:sym typeface="+mn-ea"/>
              </a:rPr>
              <a:t>robot</a:t>
            </a:r>
            <a:endParaRPr lang="en-US" altLang="zh-CN" sz="3200" dirty="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6" name="图片 5" descr="logo"/>
          <p:cNvPicPr>
            <a:picLocks noChangeAspect="1"/>
          </p:cNvPicPr>
          <p:nvPr/>
        </p:nvPicPr>
        <p:blipFill>
          <a:blip r:embed="rId1"/>
          <a:stretch>
            <a:fillRect/>
          </a:stretch>
        </p:blipFill>
        <p:spPr>
          <a:xfrm>
            <a:off x="1616075" y="45085"/>
            <a:ext cx="1233170" cy="764540"/>
          </a:xfrm>
          <a:prstGeom prst="rect">
            <a:avLst/>
          </a:prstGeom>
        </p:spPr>
      </p:pic>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Preparation </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
        <p:nvSpPr>
          <p:cNvPr id="5" name="文本框 4"/>
          <p:cNvSpPr txBox="1"/>
          <p:nvPr/>
        </p:nvSpPr>
        <p:spPr>
          <a:xfrm>
            <a:off x="3037572" y="1290888"/>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anose="020B0604020202020204" pitchFamily="34" charset="0"/>
                <a:ea typeface="Arial" panose="020B0604020202020204" pitchFamily="34" charset="0"/>
              </a:rPr>
              <a:t>Hardware</a:t>
            </a:r>
            <a:r>
              <a:rPr lang="en-US" altLang="zh-CN" sz="2400" dirty="0">
                <a:solidFill>
                  <a:schemeClr val="accent5">
                    <a:lumMod val="75000"/>
                  </a:schemeClr>
                </a:solidFill>
                <a:latin typeface="Arial" panose="020B0604020202020204" pitchFamily="34" charset="0"/>
                <a:ea typeface="Arial" panose="020B0604020202020204" pitchFamily="34" charset="0"/>
              </a:rPr>
              <a:t>:</a:t>
            </a:r>
            <a:endParaRPr lang="en-US" altLang="zh-CN" sz="2400" dirty="0">
              <a:solidFill>
                <a:schemeClr val="accent5">
                  <a:lumMod val="75000"/>
                </a:schemeClr>
              </a:solidFill>
              <a:latin typeface="Arial" panose="020B0604020202020204" pitchFamily="34" charset="0"/>
              <a:ea typeface="Arial" panose="020B0604020202020204" pitchFamily="34" charset="0"/>
            </a:endParaRPr>
          </a:p>
        </p:txBody>
      </p:sp>
      <p:sp>
        <p:nvSpPr>
          <p:cNvPr id="8" name="文本框 7"/>
          <p:cNvSpPr txBox="1"/>
          <p:nvPr/>
        </p:nvSpPr>
        <p:spPr>
          <a:xfrm>
            <a:off x="2717165" y="4005580"/>
            <a:ext cx="8801735" cy="2245360"/>
          </a:xfrm>
          <a:prstGeom prst="rect">
            <a:avLst/>
          </a:prstGeom>
          <a:noFill/>
        </p:spPr>
        <p:txBody>
          <a:bodyPr wrap="square" rtlCol="0">
            <a:spAutoFit/>
          </a:bodyPr>
          <a:p>
            <a:pPr algn="l"/>
            <a:r>
              <a:rPr lang="en-US" altLang="zh-CN" sz="2400" dirty="0">
                <a:solidFill>
                  <a:schemeClr val="accent5">
                    <a:lumMod val="75000"/>
                  </a:schemeClr>
                </a:solidFill>
                <a:latin typeface="微软雅黑 Light" panose="020B0502040204020203" charset="-122"/>
                <a:ea typeface="微软雅黑 Light" panose="020B0502040204020203" charset="-122"/>
              </a:rPr>
              <a:t>      </a:t>
            </a:r>
            <a:r>
              <a:rPr sz="2400" dirty="0">
                <a:solidFill>
                  <a:schemeClr val="accent5">
                    <a:lumMod val="75000"/>
                  </a:schemeClr>
                </a:solidFill>
                <a:latin typeface="Arial" panose="020B0604020202020204" pitchFamily="34" charset="0"/>
                <a:ea typeface="Arial" panose="020B0604020202020204"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anose="020B0604020202020204" pitchFamily="34" charset="0"/>
                <a:ea typeface="Arial" panose="020B0604020202020204" pitchFamily="34" charset="0"/>
                <a:sym typeface="+mn-ea"/>
              </a:rPr>
              <a:t>Input this URL </a:t>
            </a:r>
            <a:r>
              <a:rPr lang="en-US" sz="2400" dirty="0">
                <a:solidFill>
                  <a:srgbClr val="FF0000"/>
                </a:solidFill>
                <a:latin typeface="Arial" panose="020B0604020202020204" pitchFamily="34" charset="0"/>
                <a:ea typeface="Arial" panose="020B0604020202020204" pitchFamily="34" charset="0"/>
                <a:sym typeface="+mn-ea"/>
              </a:rPr>
              <a:t>https://github.com/lzty634158/yahboom_mbit_en </a:t>
            </a:r>
            <a:r>
              <a:rPr lang="en-US" sz="2400" dirty="0">
                <a:solidFill>
                  <a:schemeClr val="accent5">
                    <a:lumMod val="75000"/>
                  </a:schemeClr>
                </a:solidFill>
                <a:latin typeface="Arial" panose="020B0604020202020204" pitchFamily="34" charset="0"/>
                <a:ea typeface="Arial" panose="020B0604020202020204" pitchFamily="34" charset="0"/>
                <a:sym typeface="+mn-ea"/>
              </a:rPr>
              <a:t>to get the package.</a:t>
            </a:r>
            <a:endParaRPr lang="en-US" sz="2400" dirty="0">
              <a:solidFill>
                <a:schemeClr val="accent5">
                  <a:lumMod val="75000"/>
                </a:schemeClr>
              </a:solidFill>
              <a:latin typeface="Arial" panose="020B0604020202020204" pitchFamily="34" charset="0"/>
              <a:ea typeface="Arial" panose="020B0604020202020204" pitchFamily="34" charset="0"/>
              <a:sym typeface="+mn-ea"/>
            </a:endParaRPr>
          </a:p>
          <a:p>
            <a:pPr algn="l"/>
            <a:endParaRPr lang="zh-CN" altLang="en-US" sz="20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pic>
        <p:nvPicPr>
          <p:cNvPr id="2" name="图片 1"/>
          <p:cNvPicPr>
            <a:picLocks noChangeAspect="1"/>
          </p:cNvPicPr>
          <p:nvPr/>
        </p:nvPicPr>
        <p:blipFill>
          <a:blip r:embed="rId2"/>
          <a:stretch>
            <a:fillRect/>
          </a:stretch>
        </p:blipFill>
        <p:spPr>
          <a:xfrm>
            <a:off x="3667125" y="904875"/>
            <a:ext cx="4857115" cy="5047615"/>
          </a:xfrm>
          <a:prstGeom prst="rect">
            <a:avLst/>
          </a:prstGeom>
        </p:spPr>
      </p:pic>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813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pic>
        <p:nvPicPr>
          <p:cNvPr id="2" name="图片 1"/>
          <p:cNvPicPr>
            <a:picLocks noChangeAspect="1"/>
          </p:cNvPicPr>
          <p:nvPr/>
        </p:nvPicPr>
        <p:blipFill>
          <a:blip r:embed="rId2"/>
          <a:stretch>
            <a:fillRect/>
          </a:stretch>
        </p:blipFill>
        <p:spPr>
          <a:xfrm>
            <a:off x="4281805" y="1052830"/>
            <a:ext cx="3628390" cy="475234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3</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518733" y="1852522"/>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871845"/>
            <a:ext cx="12192000" cy="99822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pic>
        <p:nvPicPr>
          <p:cNvPr id="2" name="图片 1"/>
          <p:cNvPicPr>
            <a:picLocks noChangeAspect="1"/>
          </p:cNvPicPr>
          <p:nvPr/>
        </p:nvPicPr>
        <p:blipFill>
          <a:blip r:embed="rId2"/>
          <a:stretch>
            <a:fillRect/>
          </a:stretch>
        </p:blipFill>
        <p:spPr>
          <a:xfrm>
            <a:off x="3951605" y="868045"/>
            <a:ext cx="5287645" cy="5287645"/>
          </a:xfrm>
          <a:prstGeom prst="rect">
            <a:avLst/>
          </a:prstGeom>
        </p:spPr>
      </p:pic>
      <p:sp>
        <p:nvSpPr>
          <p:cNvPr id="4" name="矩形 3"/>
          <p:cNvSpPr/>
          <p:nvPr/>
        </p:nvSpPr>
        <p:spPr>
          <a:xfrm>
            <a:off x="613348" y="2288132"/>
            <a:ext cx="2311400" cy="138366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Search for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a:p>
            <a:endParaRPr lang="zh-CN" altLang="en-US" sz="2800" dirty="0">
              <a:solidFill>
                <a:schemeClr val="accent5">
                  <a:lumMod val="75000"/>
                </a:schemeClr>
              </a:solidFill>
              <a:latin typeface="Arial" panose="020B0604020202020204" pitchFamily="34" charset="0"/>
              <a:ea typeface="Arial" panose="020B0604020202020204" pitchFamily="34"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en-US"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3" name="图片 2" descr="logo"/>
          <p:cNvPicPr>
            <a:picLocks noChangeAspect="1"/>
          </p:cNvPicPr>
          <p:nvPr/>
        </p:nvPicPr>
        <p:blipFill>
          <a:blip r:embed="rId1"/>
          <a:stretch>
            <a:fillRect/>
          </a:stretch>
        </p:blipFill>
        <p:spPr>
          <a:xfrm>
            <a:off x="1624330" y="45085"/>
            <a:ext cx="1233170" cy="764540"/>
          </a:xfrm>
          <a:prstGeom prst="rect">
            <a:avLst/>
          </a:prstGeom>
        </p:spPr>
      </p:pic>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4</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7" name="矩形 6"/>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Combine blocks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pic>
        <p:nvPicPr>
          <p:cNvPr id="2" name="图片 1"/>
          <p:cNvPicPr>
            <a:picLocks noChangeAspect="1"/>
          </p:cNvPicPr>
          <p:nvPr/>
        </p:nvPicPr>
        <p:blipFill>
          <a:blip r:embed="rId2"/>
          <a:stretch>
            <a:fillRect/>
          </a:stretch>
        </p:blipFill>
        <p:spPr>
          <a:xfrm>
            <a:off x="3009900" y="1704975"/>
            <a:ext cx="6171565" cy="344741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anose="020B0604020202020204" pitchFamily="34" charset="0"/>
                <a:ea typeface="Arial" panose="020B0604020202020204" pitchFamily="34" charset="0"/>
              </a:rPr>
              <a:t>          </a:t>
            </a:r>
            <a:r>
              <a:rPr lang="zh-CN" altLang="en-US" sz="3200">
                <a:solidFill>
                  <a:schemeClr val="bg1"/>
                </a:solidFill>
                <a:latin typeface="Arial" panose="020B0604020202020204" pitchFamily="34" charset="0"/>
                <a:ea typeface="Arial" panose="020B0604020202020204" pitchFamily="34" charset="0"/>
              </a:rPr>
              <a:t>                    </a:t>
            </a:r>
            <a:r>
              <a:rPr lang="en-US" altLang="zh-CN" sz="3200">
                <a:solidFill>
                  <a:schemeClr val="bg1"/>
                </a:solidFill>
                <a:latin typeface="Arial" panose="020B0604020202020204" pitchFamily="34" charset="0"/>
                <a:ea typeface="Arial" panose="020B0604020202020204" pitchFamily="34" charset="0"/>
              </a:rPr>
              <a:t>micro:bit</a:t>
            </a:r>
            <a:r>
              <a:rPr lang="zh-CN" altLang="zh-CN" sz="3200">
                <a:solidFill>
                  <a:schemeClr val="bg1"/>
                </a:solidFill>
                <a:latin typeface="Arial" panose="020B0604020202020204" pitchFamily="34" charset="0"/>
                <a:ea typeface="Arial" panose="020B0604020202020204" pitchFamily="34" charset="0"/>
                <a:sym typeface="+mn-ea"/>
              </a:rPr>
              <a:t> robot entry tutorial</a:t>
            </a:r>
            <a:r>
              <a:rPr lang="zh-CN" altLang="en-US" sz="2800">
                <a:solidFill>
                  <a:schemeClr val="bg1"/>
                </a:solidFill>
                <a:latin typeface="Arial" panose="020B0604020202020204" pitchFamily="34" charset="0"/>
                <a:ea typeface="Arial" panose="020B0604020202020204" pitchFamily="34" charset="0"/>
              </a:rPr>
              <a:t> </a:t>
            </a:r>
            <a:r>
              <a:rPr lang="zh-CN" altLang="en-US" sz="2800" u="sng">
                <a:latin typeface="icomoon" charset="0"/>
                <a:ea typeface="Yu Gothic UI Semibold" panose="02010600030101010101" charset="-128"/>
              </a:rPr>
              <a:t>                                </a:t>
            </a:r>
            <a:endParaRPr lang="zh-CN" altLang="en-US" sz="2800" u="sng">
              <a:latin typeface="icomoon" charset="0"/>
              <a:ea typeface="Yu Gothic UI Semibold" panose="02010600030101010101" charset="-128"/>
            </a:endParaRPr>
          </a:p>
        </p:txBody>
      </p:sp>
      <p:pic>
        <p:nvPicPr>
          <p:cNvPr id="5" name="图片 4" descr="logo"/>
          <p:cNvPicPr>
            <a:picLocks noChangeAspect="1"/>
          </p:cNvPicPr>
          <p:nvPr/>
        </p:nvPicPr>
        <p:blipFill>
          <a:blip r:embed="rId1"/>
          <a:stretch>
            <a:fillRect/>
          </a:stretch>
        </p:blipFill>
        <p:spPr>
          <a:xfrm>
            <a:off x="1624330" y="45085"/>
            <a:ext cx="1233170" cy="764540"/>
          </a:xfrm>
          <a:prstGeom prst="rect">
            <a:avLst/>
          </a:prstGeom>
        </p:spPr>
      </p:pic>
      <p:sp>
        <p:nvSpPr>
          <p:cNvPr id="7" name="文本框 6"/>
          <p:cNvSpPr txBox="1"/>
          <p:nvPr/>
        </p:nvSpPr>
        <p:spPr>
          <a:xfrm>
            <a:off x="553720" y="628650"/>
            <a:ext cx="1101090" cy="521970"/>
          </a:xfrm>
          <a:prstGeom prst="rect">
            <a:avLst/>
          </a:prstGeom>
          <a:noFill/>
        </p:spPr>
        <p:txBody>
          <a:bodyPr wrap="none" rtlCol="0" anchor="t">
            <a:spAutoFit/>
          </a:bodyPr>
          <a:p>
            <a:r>
              <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rPr>
              <a:t>Part 5</a:t>
            </a:r>
            <a:endParaRPr lang="en-US" altLang="zh-CN" sz="2800" dirty="0" smtClean="0">
              <a:solidFill>
                <a:schemeClr val="accent5">
                  <a:lumMod val="75000"/>
                </a:schemeClr>
              </a:solidFill>
              <a:latin typeface="Arial" panose="020B0604020202020204" pitchFamily="34" charset="0"/>
              <a:ea typeface="Arial" panose="020B0604020202020204" pitchFamily="34" charset="0"/>
              <a:sym typeface="+mn-ea"/>
            </a:endParaRPr>
          </a:p>
        </p:txBody>
      </p:sp>
      <p:sp>
        <p:nvSpPr>
          <p:cNvPr id="8" name="任意多边形 7"/>
          <p:cNvSpPr/>
          <p:nvPr/>
        </p:nvSpPr>
        <p:spPr>
          <a:xfrm>
            <a:off x="650178" y="2074137"/>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737411" y="2701346"/>
            <a:ext cx="1764030" cy="521970"/>
          </a:xfrm>
          <a:prstGeom prst="rect">
            <a:avLst/>
          </a:prstGeom>
          <a:noFill/>
        </p:spPr>
        <p:txBody>
          <a:bodyPr wrap="none" rtlCol="0">
            <a:spAutoFit/>
          </a:bodyPr>
          <a:p>
            <a:r>
              <a:rPr lang="en-US" altLang="zh-CN" sz="2800" dirty="0">
                <a:solidFill>
                  <a:schemeClr val="accent5">
                    <a:lumMod val="75000"/>
                  </a:schemeClr>
                </a:solidFill>
                <a:latin typeface="Arial" panose="020B0604020202020204" pitchFamily="34" charset="0"/>
                <a:ea typeface="Arial" panose="020B0604020202020204" pitchFamily="34" charset="0"/>
              </a:rPr>
              <a:t>Attentions</a:t>
            </a:r>
            <a:endParaRPr lang="en-US" altLang="zh-CN" sz="2800" dirty="0">
              <a:solidFill>
                <a:schemeClr val="accent5">
                  <a:lumMod val="75000"/>
                </a:schemeClr>
              </a:solidFill>
              <a:latin typeface="Arial" panose="020B0604020202020204" pitchFamily="34" charset="0"/>
              <a:ea typeface="Arial" panose="020B0604020202020204" pitchFamily="34" charset="0"/>
            </a:endParaRPr>
          </a:p>
        </p:txBody>
      </p:sp>
      <p:sp>
        <p:nvSpPr>
          <p:cNvPr id="10" name="任意多边形 9"/>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anose="020B0604020202020204" pitchFamily="34" charset="0"/>
                <a:ea typeface="Arial" panose="020B0604020202020204" pitchFamily="34" charset="0"/>
                <a:sym typeface="+mn-ea"/>
              </a:rPr>
              <a:t> </a:t>
            </a:r>
            <a:r>
              <a:rPr lang="zh-CN" altLang="en-US" sz="2800">
                <a:solidFill>
                  <a:schemeClr val="bg1"/>
                </a:solidFill>
                <a:latin typeface="Arial" panose="020B0604020202020204" pitchFamily="34" charset="0"/>
                <a:ea typeface="Arial" panose="020B0604020202020204" pitchFamily="34" charset="0"/>
                <a:sym typeface="+mn-ea"/>
              </a:rPr>
              <a:t>YahBoom     </a:t>
            </a:r>
            <a:r>
              <a:rPr lang="en-US" altLang="zh-CN" sz="2800">
                <a:solidFill>
                  <a:schemeClr val="bg1"/>
                </a:solidFill>
                <a:latin typeface="Arial" panose="020B0604020202020204" pitchFamily="34" charset="0"/>
                <a:ea typeface="Arial" panose="020B0604020202020204" pitchFamily="34" charset="0"/>
                <a:sym typeface="+mn-ea"/>
              </a:rPr>
              <a:t>micro:bit</a:t>
            </a:r>
            <a:r>
              <a:rPr lang="zh-CN" altLang="en-US" sz="2800">
                <a:solidFill>
                  <a:schemeClr val="bg1"/>
                </a:solidFill>
                <a:latin typeface="Arial" panose="020B0604020202020204" pitchFamily="34" charset="0"/>
                <a:ea typeface="Arial" panose="020B0604020202020204" pitchFamily="34" charset="0"/>
                <a:sym typeface="+mn-ea"/>
              </a:rPr>
              <a:t> video tutorial</a:t>
            </a:r>
            <a:endParaRPr lang="zh-CN" altLang="en-US" sz="2800"/>
          </a:p>
        </p:txBody>
      </p:sp>
      <p:sp>
        <p:nvSpPr>
          <p:cNvPr id="100" name="文本框 99"/>
          <p:cNvSpPr txBox="1"/>
          <p:nvPr/>
        </p:nvSpPr>
        <p:spPr>
          <a:xfrm>
            <a:off x="3108325" y="2701290"/>
            <a:ext cx="8419465" cy="1753235"/>
          </a:xfrm>
          <a:prstGeom prst="rect">
            <a:avLst/>
          </a:prstGeom>
          <a:noFill/>
          <a:ln w="9525">
            <a:noFill/>
          </a:ln>
        </p:spPr>
        <p:txBody>
          <a:bodyPr wrap="square">
            <a:spAutoFit/>
          </a:bodyPr>
          <a:p>
            <a:pPr indent="0"/>
            <a:r>
              <a:rPr lang="en-US" altLang="zh-CN" sz="2400" b="0">
                <a:latin typeface="Arial" panose="020B0604020202020204" pitchFamily="34" charset="0"/>
                <a:ea typeface="Arial" panose="020B0604020202020204" pitchFamily="34" charset="0"/>
                <a:cs typeface="宋体" panose="02010600030101010101" pitchFamily="2" charset="-122"/>
              </a:rPr>
              <a:t>      </a:t>
            </a:r>
            <a:r>
              <a:rPr lang="en-US" altLang="zh-CN" sz="3600" b="0">
                <a:solidFill>
                  <a:srgbClr val="FF0000"/>
                </a:solidFill>
                <a:latin typeface="Arial" panose="020B0604020202020204" pitchFamily="34" charset="0"/>
                <a:ea typeface="Arial" panose="020B0604020202020204" pitchFamily="34" charset="0"/>
                <a:cs typeface="宋体" panose="02010600030101010101" pitchFamily="2" charset="-122"/>
              </a:rPr>
              <a:t> </a:t>
            </a:r>
            <a:r>
              <a:rPr sz="3600" b="0">
                <a:solidFill>
                  <a:srgbClr val="FF0000"/>
                </a:solidFill>
                <a:latin typeface="Arial" panose="020B0604020202020204" pitchFamily="34" charset="0"/>
                <a:ea typeface="Arial" panose="020B0604020202020204" pitchFamily="34" charset="0"/>
                <a:cs typeface="宋体" panose="02010600030101010101" pitchFamily="2" charset="-122"/>
              </a:rPr>
              <a:t>This experiment must be carried out indoors to reduce interference from sunlight to infrared receiver.</a:t>
            </a:r>
            <a:endParaRPr sz="3600" b="0">
              <a:solidFill>
                <a:srgbClr val="FF0000"/>
              </a:solidFill>
              <a:latin typeface="Arial" panose="020B0604020202020204" pitchFamily="34" charset="0"/>
              <a:ea typeface="Arial" panose="020B0604020202020204" pitchFamily="34" charset="0"/>
              <a:cs typeface="宋体" panose="02010600030101010101" pitchFamily="2" charset="-122"/>
            </a:endParaRPr>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2558</Words>
  <Application>WPS 演示</Application>
  <PresentationFormat>自定义</PresentationFormat>
  <Paragraphs>118</Paragraphs>
  <Slides>10</Slides>
  <Notes>0</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10</vt:i4>
      </vt:variant>
    </vt:vector>
  </HeadingPairs>
  <TitlesOfParts>
    <vt:vector size="25" baseType="lpstr">
      <vt:lpstr>Arial</vt:lpstr>
      <vt:lpstr>宋体</vt:lpstr>
      <vt:lpstr>Wingdings</vt:lpstr>
      <vt:lpstr>微软雅黑</vt:lpstr>
      <vt:lpstr>方正少儿_GBK</vt:lpstr>
      <vt:lpstr>icomoon</vt:lpstr>
      <vt:lpstr>Yu Gothic UI Semibold</vt:lpstr>
      <vt:lpstr>方正卡通简体</vt:lpstr>
      <vt:lpstr/>
      <vt:lpstr>Arial Unicode MS</vt:lpstr>
      <vt:lpstr>方正喵呜体</vt:lpstr>
      <vt:lpstr>Calibri</vt:lpstr>
      <vt:lpstr>Segoe Print</vt:lpstr>
      <vt:lpstr>微软雅黑 Light</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100</cp:revision>
  <dcterms:created xsi:type="dcterms:W3CDTF">2014-02-21T16:31:00Z</dcterms:created>
  <dcterms:modified xsi:type="dcterms:W3CDTF">2018-04-09T10:07:28Z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2052-10.1.0.6929</vt:lpwstr>
  </property>
</Properties>
</file>