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3" r:id="rId4"/>
    <p:sldId id="264" r:id="rId5"/>
    <p:sldId id="294" r:id="rId6"/>
    <p:sldId id="295" r:id="rId7"/>
    <p:sldId id="296" r:id="rId8"/>
    <p:sldId id="289" r:id="rId9"/>
    <p:sldId id="290" r:id="rId10"/>
    <p:sldId id="287" r:id="rId11"/>
    <p:sldId id="297" r:id="rId12"/>
  </p:sldIdLst>
  <p:sldSz cx="12192000" cy="6858000"/>
  <p:notesSz cx="6858000" cy="9144000"/>
  <p:embeddedFontLst>
    <p:embeddedFont>
      <p:font typeface="icomoon" charset="0"/>
      <p:regular r:id="rId18"/>
    </p:embeddedFont>
    <p:embeddedFont>
      <p:font typeface="Yu Gothic UI Semibold" panose="02010600030101010101" charset="-128"/>
      <p:regular r:id="rId19"/>
    </p:embeddedFont>
    <p:embeddedFont>
      <p:font typeface="方正卡通简体" panose="02010600030101010101"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
      <p:font typeface="微软雅黑 Light" panose="020B0502040204020203"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B500C0"/>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8</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460375"/>
          </a:xfrm>
          <a:prstGeom prst="rect">
            <a:avLst/>
          </a:prstGeom>
          <a:noFill/>
        </p:spPr>
        <p:txBody>
          <a:bodyPr wrap="square" rtlCol="0">
            <a:spAutoFit/>
          </a:bodyPr>
          <a:lstStyle/>
          <a:p>
            <a:pPr algn="ctr"/>
            <a:r>
              <a:rPr lang="en-US" altLang="zh-CN"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zh-CN"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robot lesson 8 “Ultrasonic obstacle avoidance”</a:t>
            </a:r>
            <a:endParaRPr lang="en-US" altLang="zh-CN" sz="24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747010" y="4709795"/>
            <a:ext cx="8206740" cy="147637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Children, what we need to learn in this lesson is robot ultrasonic obstacle avoidance. We can set up a roadblock to the front of the robot (or a loop of cartons for a robot to run inside), and then we can see that the robot will go all the way, and if there are obstacles in front of the robot, it will escape the barrier. Let's try the kids together.</a:t>
            </a:r>
            <a:endPar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3929380" y="1157605"/>
            <a:ext cx="5507355" cy="348678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776980" y="861695"/>
            <a:ext cx="4739640" cy="525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4210050" y="1081405"/>
            <a:ext cx="3771265" cy="469519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496310" y="1090930"/>
            <a:ext cx="5771515" cy="4676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782695" y="860425"/>
            <a:ext cx="5527675" cy="5314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2857500" y="859155"/>
            <a:ext cx="8070850" cy="2306955"/>
          </a:xfrm>
          <a:prstGeom prst="rect">
            <a:avLst/>
          </a:prstGeom>
          <a:noFill/>
          <a:ln w="9525">
            <a:noFill/>
          </a:ln>
        </p:spPr>
        <p:txBody>
          <a:bodyPr wrap="square">
            <a:spAutoFit/>
          </a:bodyPr>
          <a:p>
            <a:pPr indent="0"/>
            <a:r>
              <a:rPr lang="en-US" altLang="zh-CN" sz="2400" b="0">
                <a:solidFill>
                  <a:srgbClr val="FF0000"/>
                </a:solidFill>
                <a:latin typeface="Arial" panose="020B0604020202020204" pitchFamily="34" charset="0"/>
                <a:ea typeface="Arial" panose="020B0604020202020204" pitchFamily="34" charset="0"/>
                <a:cs typeface="宋体" panose="02010600030101010101" pitchFamily="2" charset="-122"/>
              </a:rPr>
              <a:t>       </a:t>
            </a:r>
            <a:r>
              <a:rPr lang="en-US" altLang="zh-CN" sz="2400">
                <a:solidFill>
                  <a:srgbClr val="FF0000"/>
                </a:solidFill>
                <a:latin typeface="Arial" panose="020B0604020202020204" pitchFamily="34" charset="0"/>
                <a:ea typeface="Arial" panose="020B0604020202020204" pitchFamily="34" charset="0"/>
                <a:cs typeface="宋体" panose="02010600030101010101" pitchFamily="2" charset="-122"/>
                <a:sym typeface="+mn-ea"/>
              </a:rPr>
              <a:t>In this lesson, children should check their own ultrasonic connection. VCC corresponds to VCC and GND corresponds to GND. In addition, the demand for voltage is higher than that of ultrasonic. It is recommended to fill up the electric capacity and do the experiment again.</a:t>
            </a:r>
            <a:endParaRPr lang="en-US" altLang="zh-CN" sz="2400" b="0">
              <a:solidFill>
                <a:srgbClr val="FF0000"/>
              </a:solidFill>
              <a:latin typeface="Arial" panose="020B0604020202020204" pitchFamily="34" charset="0"/>
              <a:ea typeface="Arial" panose="020B0604020202020204" pitchFamily="34" charset="0"/>
              <a:cs typeface="宋体" panose="02010600030101010101" pitchFamily="2" charset="-122"/>
            </a:endParaRPr>
          </a:p>
          <a:p>
            <a:pPr indent="0"/>
            <a:endParaRPr lang="en-US" altLang="zh-CN" sz="24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729230" y="3166110"/>
            <a:ext cx="7990205" cy="26473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WPS 演示</Application>
  <PresentationFormat>自定义</PresentationFormat>
  <Paragraphs>116</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方正少儿_GBK</vt:lpstr>
      <vt:lpstr>icomoon</vt:lpstr>
      <vt:lpstr>Yu Gothic UI Semibold</vt:lpstr>
      <vt:lpstr>方正卡通简体</vt:lpstr>
      <vt:lpstr/>
      <vt:lpstr>Arial Unicode MS</vt:lpstr>
      <vt:lpstr>方正喵呜体</vt:lpstr>
      <vt:lpstr>Calibri</vt:lpstr>
      <vt:lpstr>Segoe Print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99</cp:revision>
  <dcterms:created xsi:type="dcterms:W3CDTF">2014-02-21T16:31:00Z</dcterms:created>
  <dcterms:modified xsi:type="dcterms:W3CDTF">2018-04-09T10:18:01Z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