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64" r:id="rId4"/>
    <p:sldId id="281" r:id="rId5"/>
    <p:sldId id="282" r:id="rId6"/>
    <p:sldId id="283" r:id="rId7"/>
    <p:sldId id="284" r:id="rId8"/>
    <p:sldId id="285" r:id="rId9"/>
    <p:sldId id="293" r:id="rId10"/>
    <p:sldId id="279" r:id="rId11"/>
  </p:sldIdLst>
  <p:sldSz cx="12192000" cy="6858000"/>
  <p:notesSz cx="6858000" cy="9144000"/>
  <p:custDataLst>
    <p:tags r:id="rId1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0"/>
    <a:srgbClr val="4AD1EA"/>
    <a:srgbClr val="5D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117" d="100"/>
          <a:sy n="117" d="100"/>
        </p:scale>
        <p:origin x="318" y="84"/>
      </p:cViewPr>
      <p:guideLst>
        <p:guide orient="horz" pos="2216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6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  <a:t>2019/5/4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666C7A-77C2-4954-A9E1-0ED3333568C2}" type="slidenum">
              <a:rPr lang="zh-CN"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3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5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4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8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5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hn.docer.com/works?userid=25324357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  <a:t>‹#›</a:t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  <a:t>‹#›</a:t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  <a:t>‹#›</a:t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268538" y="4449564"/>
            <a:ext cx="8002133" cy="1079500"/>
          </a:xfrm>
          <a:ln>
            <a:miter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Course14-</a:t>
            </a:r>
            <a:r>
              <a:rPr lang="zh-CN" altLang="en-US" b="1" dirty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1" dirty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Infrared </a:t>
            </a:r>
            <a:r>
              <a:rPr lang="en-US" altLang="zh-CN"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avoid</a:t>
            </a:r>
            <a:r>
              <a:rPr lang="zh-CN" altLang="en-US"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”</a:t>
            </a:r>
            <a:endParaRPr lang="zh-CN" altLang="en-US" dirty="0">
              <a:solidFill>
                <a:srgbClr val="61DA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Yahboom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6178" y="6145013"/>
            <a:ext cx="53476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endParaRPr lang="zh-CN" altLang="en-US" sz="66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237"/>
          <p:cNvSpPr txBox="1">
            <a:spLocks noChangeArrowheads="1"/>
          </p:cNvSpPr>
          <p:nvPr/>
        </p:nvSpPr>
        <p:spPr bwMode="auto">
          <a:xfrm>
            <a:off x="1486358" y="818875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40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" name="圆角矩形 21"/>
          <p:cNvSpPr>
            <a:spLocks noChangeAspect="1"/>
          </p:cNvSpPr>
          <p:nvPr/>
        </p:nvSpPr>
        <p:spPr>
          <a:xfrm>
            <a:off x="1545432" y="2243931"/>
            <a:ext cx="1325562" cy="1325563"/>
          </a:xfrm>
          <a:prstGeom prst="roundRect">
            <a:avLst>
              <a:gd name="adj" fmla="val 567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" name="圆角矩形 22"/>
          <p:cNvSpPr>
            <a:spLocks noChangeAspect="1"/>
          </p:cNvSpPr>
          <p:nvPr/>
        </p:nvSpPr>
        <p:spPr>
          <a:xfrm>
            <a:off x="3467100" y="2199640"/>
            <a:ext cx="1325563" cy="1325563"/>
          </a:xfrm>
          <a:prstGeom prst="roundRect">
            <a:avLst>
              <a:gd name="adj" fmla="val 47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7399338" y="2235200"/>
            <a:ext cx="1325562" cy="1325563"/>
          </a:xfrm>
          <a:prstGeom prst="roundRect">
            <a:avLst>
              <a:gd name="adj" fmla="val 61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84965" y="2998168"/>
            <a:ext cx="12464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goals</a:t>
            </a:r>
            <a:endParaRPr lang="zh-CN" altLang="en-US" sz="16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7388" y="3205163"/>
            <a:ext cx="9032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spc="120" dirty="0" err="1">
                <a:solidFill>
                  <a:schemeClr val="bg1"/>
                </a:solidFill>
                <a:latin typeface="+mn-lt"/>
                <a:ea typeface="+mn-ea"/>
              </a:rPr>
              <a:t>Tencent</a:t>
            </a:r>
            <a:endParaRPr lang="zh-CN" altLang="en-US" sz="1400" spc="12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圆角矩形 36"/>
          <p:cNvSpPr>
            <a:spLocks noChangeAspect="1"/>
          </p:cNvSpPr>
          <p:nvPr/>
        </p:nvSpPr>
        <p:spPr>
          <a:xfrm>
            <a:off x="5434013" y="2235200"/>
            <a:ext cx="1323975" cy="1325563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8" name="KSO_Shape"/>
          <p:cNvSpPr>
            <a:spLocks noChangeAspect="1"/>
          </p:cNvSpPr>
          <p:nvPr/>
        </p:nvSpPr>
        <p:spPr>
          <a:xfrm>
            <a:off x="9713913" y="2540000"/>
            <a:ext cx="630237" cy="573088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54778" y="2313127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9068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42565" y="2295615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08684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446353" y="3063916"/>
            <a:ext cx="14773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spc="12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程序编程</a:t>
            </a:r>
            <a:endParaRPr lang="zh-CN" altLang="en-US" sz="2400" spc="12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" name="圆角矩形 43"/>
          <p:cNvSpPr>
            <a:spLocks noChangeAspect="1"/>
          </p:cNvSpPr>
          <p:nvPr/>
        </p:nvSpPr>
        <p:spPr>
          <a:xfrm>
            <a:off x="9582290" y="2243931"/>
            <a:ext cx="1323975" cy="1325563"/>
          </a:xfrm>
          <a:prstGeom prst="roundRect">
            <a:avLst>
              <a:gd name="adj" fmla="val 6116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974799" y="2324530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5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6" name="文本框 45">
            <a:hlinkClick r:id="rId4" action="ppaction://hlinksldjump"/>
          </p:cNvPr>
          <p:cNvSpPr txBox="1"/>
          <p:nvPr/>
        </p:nvSpPr>
        <p:spPr>
          <a:xfrm>
            <a:off x="3390106" y="3159364"/>
            <a:ext cx="147955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463955" y="3219735"/>
            <a:ext cx="13211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About code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hlinkClick r:id="rId4" action="ppaction://hlinksldjump"/>
          </p:cNvPr>
          <p:cNvSpPr txBox="1"/>
          <p:nvPr/>
        </p:nvSpPr>
        <p:spPr>
          <a:xfrm>
            <a:off x="7467274" y="3059723"/>
            <a:ext cx="12272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Download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code</a:t>
            </a:r>
            <a:endParaRPr lang="zh-CN" altLang="en-US" sz="1400" b="1" spc="12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501458" y="3059723"/>
            <a:ext cx="15597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4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8352" y="272078"/>
            <a:ext cx="401002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Learning goals</a:t>
            </a:r>
          </a:p>
        </p:txBody>
      </p:sp>
      <p:sp>
        <p:nvSpPr>
          <p:cNvPr id="13" name="矩形 12"/>
          <p:cNvSpPr/>
          <p:nvPr/>
        </p:nvSpPr>
        <p:spPr>
          <a:xfrm>
            <a:off x="383790" y="1666200"/>
            <a:ext cx="10115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Learn about the 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Arduino Uno </a:t>
            </a:r>
            <a:r>
              <a:rPr lang="en-US" altLang="zh-CN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pins connected to the Infrared sensor 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 </a:t>
            </a:r>
            <a:r>
              <a:rPr lang="en-US" altLang="zh-CN" sz="2000" b="1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programmable robot</a:t>
            </a:r>
            <a:endParaRPr lang="zh-CN" altLang="en-US" sz="2000" b="1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790" y="1140081"/>
            <a:ext cx="67185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1. T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he position of the </a:t>
            </a:r>
            <a:r>
              <a:rPr lang="en-US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Infrared sensor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on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the </a:t>
            </a:r>
            <a:r>
              <a:rPr lang="en-US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15" name="矩形 14"/>
          <p:cNvSpPr/>
          <p:nvPr/>
        </p:nvSpPr>
        <p:spPr>
          <a:xfrm>
            <a:off x="383790" y="2500095"/>
            <a:ext cx="69885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3. </a:t>
            </a:r>
            <a:r>
              <a:rPr lang="en-US" altLang="zh-CN" sz="2000" b="1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Learn to understand the principle of infrared </a:t>
            </a:r>
            <a:r>
              <a:rPr lang="en-US" altLang="zh-CN" sz="2000" b="1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avoid</a:t>
            </a:r>
            <a:endParaRPr lang="en-US" altLang="zh-CN" sz="2000" b="1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2" name="KSO_Shape"/>
          <p:cNvSpPr>
            <a:spLocks noChangeAspect="1"/>
          </p:cNvSpPr>
          <p:nvPr/>
        </p:nvSpPr>
        <p:spPr bwMode="auto">
          <a:xfrm>
            <a:off x="7273925" y="2535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6457" y="273348"/>
            <a:ext cx="365569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-1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9585" y="1343025"/>
            <a:ext cx="514096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basic principle of the infrared sensor is to 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use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reflective </a:t>
            </a:r>
            <a:r>
              <a:rPr lang="en-US" altLang="zh-CN" sz="2000" dirty="0"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nature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the object. When there is no obstacle in the 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front side,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infrared light emitted by the infrared sensor launching tube will gradually weaken due to the farther distance of the propagation, and finally disappear. </a:t>
            </a:r>
            <a:endParaRPr lang="en-US" altLang="zh-CN" sz="2000" dirty="0" smtClean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indent="0"/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When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there is an obstacle on 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front 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side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, the infrared </a:t>
            </a:r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light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will be reflected to the receiving tube of the sensor. </a:t>
            </a:r>
            <a:endParaRPr lang="en-US" altLang="zh-CN" sz="2000" dirty="0" smtClean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indent="0"/>
            <a:r>
              <a:rPr lang="en-US" altLang="zh-CN" sz="2000" dirty="0" smtClean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We </a:t>
            </a:r>
            <a:r>
              <a:rPr lang="en-US" altLang="zh-CN" sz="2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write the corresponding code according to this point to complete the robot infrared follow function.</a:t>
            </a:r>
            <a:endParaRPr lang="zh-CN" altLang="en-US" sz="2000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56" y="1360274"/>
            <a:ext cx="5290843" cy="336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8645" y="271532"/>
            <a:ext cx="50228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endParaRPr lang="zh-CN" altLang="en-U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8447" y="273348"/>
            <a:ext cx="36917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Preparation</a:t>
            </a:r>
            <a:r>
              <a:rPr lang="en-US" altLang="zh-CN" sz="4000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-2</a:t>
            </a:r>
            <a:endParaRPr lang="en-US" altLang="zh-CN" sz="4000" spc="12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787" y="1203122"/>
            <a:ext cx="1010035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According to the hardware </a:t>
            </a:r>
            <a:r>
              <a:rPr lang="en-US" altLang="zh-CN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manual</a:t>
            </a:r>
            <a:r>
              <a:rPr lang="en-US" altLang="zh-CN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, we can </a:t>
            </a:r>
            <a:r>
              <a:rPr lang="en-US" altLang="zh-CN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know that</a:t>
            </a:r>
          </a:p>
          <a:p>
            <a:r>
              <a:rPr lang="en-US" altLang="zh-CN" sz="2400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Controlling the left motor forward is the Pin1 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</a:t>
            </a:r>
            <a:r>
              <a:rPr lang="en-US" altLang="zh-CN" sz="2400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PCA9685.</a:t>
            </a:r>
          </a:p>
          <a:p>
            <a:r>
              <a:rPr lang="en-US" altLang="zh-CN" sz="2400" dirty="0">
                <a:ln w="0"/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Controlling the left motor back is the Pin2 </a:t>
            </a:r>
            <a:r>
              <a:rPr lang="en-US" altLang="zh-CN" sz="2400" dirty="0" smtClean="0">
                <a:ln w="0"/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</a:t>
            </a:r>
            <a:r>
              <a:rPr lang="en-US" altLang="zh-CN" sz="2400" dirty="0">
                <a:ln w="0"/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PCA9685.</a:t>
            </a:r>
          </a:p>
          <a:p>
            <a:r>
              <a:rPr lang="en-US" altLang="zh-CN" sz="24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Controlling the right motor forward is the Pin15 </a:t>
            </a:r>
            <a:r>
              <a:rPr lang="en-US" altLang="zh-CN" sz="2400" dirty="0" smtClean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</a:t>
            </a:r>
            <a:r>
              <a:rPr lang="en-US" altLang="zh-CN" sz="240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PCA9685.</a:t>
            </a:r>
          </a:p>
          <a:p>
            <a:r>
              <a:rPr lang="en-US" altLang="zh-CN" sz="2400" dirty="0">
                <a:ln w="0"/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Controlling the right motor back is the Pin14 </a:t>
            </a:r>
            <a:r>
              <a:rPr lang="en-US" altLang="zh-CN" sz="2400" dirty="0" smtClean="0">
                <a:ln w="0"/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of </a:t>
            </a:r>
            <a:r>
              <a:rPr lang="en-US" altLang="zh-CN" sz="2400" dirty="0">
                <a:ln w="0"/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PCA9685</a:t>
            </a:r>
            <a:r>
              <a:rPr lang="en-US" altLang="zh-CN" sz="2400" dirty="0" smtClean="0">
                <a:ln w="0"/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left infrared sensor is </a:t>
            </a:r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connected the </a:t>
            </a:r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A0 pin of the Arduino</a:t>
            </a:r>
            <a:r>
              <a:rPr lang="en-US" altLang="zh-CN" sz="2400" dirty="0" smtClean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right infrared sensor is </a:t>
            </a:r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connected the </a:t>
            </a:r>
            <a:r>
              <a:rPr lang="en-US" altLang="zh-CN" sz="2400" dirty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A1 pin of the Arduino</a:t>
            </a:r>
            <a:r>
              <a:rPr lang="en-US" altLang="zh-CN" sz="2400" dirty="0" smtClean="0">
                <a:ln w="0"/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3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317" y="223345"/>
            <a:ext cx="33146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About code </a:t>
            </a:r>
            <a:endParaRPr lang="zh-CN" altLang="en-US" sz="40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112" y="1108085"/>
            <a:ext cx="53270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main program of this experiment is as follows:</a:t>
            </a:r>
            <a:endParaRPr lang="zh-CN" altLang="en-US" sz="1800" b="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17" y="1477417"/>
            <a:ext cx="8934462" cy="4679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6885" y="254873"/>
            <a:ext cx="41710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Download </a:t>
            </a:r>
            <a:r>
              <a:rPr lang="en-US" altLang="zh-CN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code</a:t>
            </a:r>
            <a:endParaRPr lang="zh-CN" altLang="en-US" sz="40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388" y="1090440"/>
            <a:ext cx="117316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1.We 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 open the code of this experiment: </a:t>
            </a:r>
            <a:r>
              <a:rPr lang="en-US" altLang="zh-CN" sz="1600" b="1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Infrared_avoid.ino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click“</a:t>
            </a:r>
            <a:r>
              <a:rPr lang="en-US" altLang="zh-CN" sz="1600" b="1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 under the menu bar to compile </a:t>
            </a:r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wait for the word "</a:t>
            </a:r>
            <a:r>
              <a:rPr lang="en-US" altLang="zh-CN" sz="1600" b="1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compiling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" in the lower right corner, as shown in the figure below.</a:t>
            </a:r>
            <a:endParaRPr lang="en-US" altLang="zh-CN" sz="16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811" y="2128410"/>
            <a:ext cx="5080147" cy="415568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09388" y="1651700"/>
            <a:ext cx="90798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 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Click 【Tools】 --- 【Board】 </a:t>
            </a:r>
            <a:r>
              <a:rPr lang="en-US" altLang="zh-CN" sz="16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-- we need to </a:t>
            </a:r>
            <a:r>
              <a:rPr lang="en-US" altLang="zh-CN" sz="16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choose Arduino Uno.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in the figure below</a:t>
            </a:r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6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72" y="2194137"/>
            <a:ext cx="3981795" cy="4024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4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67" y="2742842"/>
            <a:ext cx="4390852" cy="35412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543" y="2674122"/>
            <a:ext cx="3749560" cy="36786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3347" y="1126263"/>
            <a:ext cx="120922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3.In 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menu bar of Arduino IDE, we need to select 【Tools】---【Port】--- selecting the port that the serial number displayed by the device </a:t>
            </a:r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manager,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as shown in the figure below.</a:t>
            </a:r>
            <a:endParaRPr lang="en-US" altLang="zh-CN" sz="16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400" y="1711038"/>
            <a:ext cx="120922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After the selection is completed, you need to click </a:t>
            </a:r>
            <a:r>
              <a:rPr lang="en-US" altLang="zh-CN" sz="1600" dirty="0" smtClean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→  ”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menu bar to upload the code to the Arduino UNO board. When the word “</a:t>
            </a:r>
            <a:r>
              <a:rPr lang="en-US" altLang="zh-CN" sz="1600" b="1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uploading</a:t>
            </a:r>
            <a:r>
              <a:rPr lang="en-US" altLang="zh-CN" sz="1600" dirty="0">
                <a:solidFill>
                  <a:srgbClr val="4AD1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appears in the lower left corner, the code has been successfully uploaded to the Arduino UNO board, as shown in the figure below.</a:t>
            </a:r>
            <a:endParaRPr lang="en-US" altLang="zh-CN" sz="16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6885" y="254873"/>
            <a:ext cx="41710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Download </a:t>
            </a:r>
            <a:r>
              <a:rPr lang="en-US" altLang="zh-CN" sz="40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code</a:t>
            </a:r>
            <a:endParaRPr lang="zh-CN" altLang="en-US" sz="40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6353" y="271532"/>
            <a:ext cx="506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5</a:t>
            </a:r>
            <a:endParaRPr lang="zh-CN" altLang="en-US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1" y="6284094"/>
            <a:ext cx="5347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</a:t>
            </a:r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445" y="2324735"/>
            <a:ext cx="4055745" cy="3295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65414" y="336800"/>
            <a:ext cx="48978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spc="12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Experimental </a:t>
            </a:r>
            <a:r>
              <a:rPr lang="zh-CN" altLang="en-US" sz="2800" b="1" spc="12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phenomena</a:t>
            </a:r>
            <a:endParaRPr lang="zh-CN" altLang="en-US" sz="2800" b="1" spc="12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695" y="1024890"/>
            <a:ext cx="11918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After the program is uploaded, open the power of the robot car. 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robot 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is advance, when the </a:t>
            </a:r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obstacles are detected on both the left and right sides, the car 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spin right with faster speed, </a:t>
            </a:r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and when the obstacle is detected on the left side, the car 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turn right, </a:t>
            </a:r>
            <a:r>
              <a:rPr lang="en-US" altLang="zh-CN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and when the obstacle is detected on the right side, the car </a:t>
            </a:r>
            <a:r>
              <a:rPr lang="en-US" altLang="zh-CN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turn left.</a:t>
            </a:r>
            <a:endParaRPr lang="zh-CN" altLang="en-US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353" y="5728156"/>
            <a:ext cx="108193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！</a:t>
            </a:r>
            <a:r>
              <a:rPr lang="en-US" altLang="zh-CN" b="1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Note: </a:t>
            </a:r>
            <a:r>
              <a:rPr lang="en-US" altLang="zh-CN" b="1" dirty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 order to avoid the interference of sunlight on the infrared sensor, we must carry out the experiment indoors.</a:t>
            </a:r>
            <a:endParaRPr lang="zh-CN" altLang="en-US" b="1" dirty="0" smtClean="0">
              <a:ln w="0"/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3b1a000-038c-46a1-8483-10dac2b9a22f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510</Words>
  <Application>Microsoft Office PowerPoint</Application>
  <PresentationFormat>宽屏</PresentationFormat>
  <Paragraphs>71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方正少儿_GBK</vt:lpstr>
      <vt:lpstr>隶书</vt:lpstr>
      <vt:lpstr>宋体</vt:lpstr>
      <vt:lpstr>微软雅黑</vt:lpstr>
      <vt:lpstr>Arial</vt:lpstr>
      <vt:lpstr>Calibri</vt:lpstr>
      <vt:lpstr>Segoe UI</vt:lpstr>
      <vt:lpstr>Office 主题</vt:lpstr>
      <vt:lpstr>Course14-“Infrared avoid”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l m</cp:lastModifiedBy>
  <cp:revision>224</cp:revision>
  <dcterms:created xsi:type="dcterms:W3CDTF">2014-05-23T07:15:00Z</dcterms:created>
  <dcterms:modified xsi:type="dcterms:W3CDTF">2019-05-04T13:07:12Z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