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3"/>
    <p:sldId id="257" r:id="rId4"/>
    <p:sldId id="264" r:id="rId5"/>
    <p:sldId id="282" r:id="rId6"/>
    <p:sldId id="293" r:id="rId7"/>
    <p:sldId id="265" r:id="rId8"/>
    <p:sldId id="289" r:id="rId9"/>
    <p:sldId id="268" r:id="rId10"/>
    <p:sldId id="269" r:id="rId11"/>
    <p:sldId id="261" r:id="rId12"/>
  </p:sldIdLst>
  <p:sldSz cx="12192000" cy="6858000"/>
  <p:notesSz cx="6858000" cy="9144000"/>
  <p:embeddedFontLst>
    <p:embeddedFont>
      <p:font typeface="微软雅黑" panose="020B0503020204020204" charset="-122"/>
      <p:regular r:id="rId16"/>
    </p:embeddedFont>
    <p:embeddedFont>
      <p:font typeface="黑体" panose="02010609060101010101" charset="-122"/>
      <p:regular r:id="rId17"/>
    </p:embeddedFont>
    <p:embeddedFont>
      <p:font typeface="方正少儿_GBK" panose="02000000000000000000" charset="-122"/>
      <p:regular r:id="rId18"/>
    </p:embeddedFont>
    <p:embeddedFont>
      <p:font typeface="icomoon" charset="0"/>
      <p:regular r:id="rId19"/>
    </p:embeddedFont>
    <p:embeddedFont>
      <p:font typeface="Yu Gothic UI Semibold" panose="020B0700000000000000" charset="-128"/>
      <p:bold r:id="rId20"/>
    </p:embeddedFont>
    <p:embeddedFont>
      <p:font typeface="微软雅黑 Light" panose="020B0502040204020203" charset="-122"/>
      <p:regular r:id="rId21"/>
    </p:embeddedFont>
    <p:embeddedFont>
      <p:font typeface="方正卡通简体" panose="02010600030101010101" charset="0"/>
      <p:regular r:id="rId22"/>
    </p:embeddedFont>
    <p:embeddedFont>
      <p:font typeface="方正喵呜体" panose="02010600010101010101" charset="0"/>
      <p:regular r:id="rId2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2902"/>
    <a:srgbClr val="FFFFF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-1038" y="-84"/>
      </p:cViewPr>
      <p:guideLst>
        <p:guide orient="horz" pos="2159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font" Target="fonts/font8.fntdata"/><Relationship Id="rId22" Type="http://schemas.openxmlformats.org/officeDocument/2006/relationships/font" Target="fonts/font7.fntdata"/><Relationship Id="rId21" Type="http://schemas.openxmlformats.org/officeDocument/2006/relationships/font" Target="fonts/font6.fntdata"/><Relationship Id="rId20" Type="http://schemas.openxmlformats.org/officeDocument/2006/relationships/font" Target="fonts/font5.fntdata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36686" y="842468"/>
            <a:ext cx="1879218" cy="5299025"/>
            <a:chOff x="0" y="0"/>
            <a:chExt cx="12192000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2743200" y="842468"/>
            <a:ext cx="8802509" cy="5299025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 12"/>
          <p:cNvSpPr/>
          <p:nvPr userDrawn="1"/>
        </p:nvSpPr>
        <p:spPr>
          <a:xfrm>
            <a:off x="11326811" y="759707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 userDrawn="1"/>
        </p:nvSpPr>
        <p:spPr>
          <a:xfrm>
            <a:off x="428395" y="373320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11375265" y="343928"/>
            <a:ext cx="447465" cy="283350"/>
            <a:chOff x="560275" y="3433438"/>
            <a:chExt cx="1198188" cy="758734"/>
          </a:xfrm>
        </p:grpSpPr>
        <p:sp>
          <p:nvSpPr>
            <p:cNvPr id="1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任意多边形 17"/>
          <p:cNvSpPr/>
          <p:nvPr userDrawn="1"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9B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3.png"/><Relationship Id="rId3" Type="http://schemas.openxmlformats.org/officeDocument/2006/relationships/slide" Target="slide9.xml"/><Relationship Id="rId2" Type="http://schemas.openxmlformats.org/officeDocument/2006/relationships/slide" Target="slide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0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5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804870" y="4572436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555619" y="56683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creative tutorial</a:t>
            </a:r>
            <a:endParaRPr lang="zh-CN" altLang="en-US" sz="2800"/>
          </a:p>
          <a:p>
            <a:pPr algn="ctr"/>
            <a:endParaRPr lang="zh-CN" altLang="en-US" sz="2800"/>
          </a:p>
        </p:txBody>
      </p:sp>
      <p:sp>
        <p:nvSpPr>
          <p:cNvPr id="30" name="任意多边形 29"/>
          <p:cNvSpPr/>
          <p:nvPr/>
        </p:nvSpPr>
        <p:spPr>
          <a:xfrm>
            <a:off x="9813248" y="4513409"/>
            <a:ext cx="942537" cy="57674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3405" y="1691640"/>
            <a:ext cx="8301355" cy="333883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18" name="文本框 17"/>
          <p:cNvSpPr txBox="1"/>
          <p:nvPr/>
        </p:nvSpPr>
        <p:spPr>
          <a:xfrm>
            <a:off x="3984739" y="2388519"/>
            <a:ext cx="3818633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  <a:sym typeface="+mn-ea"/>
              </a:rPr>
              <a:t>Lesson </a:t>
            </a:r>
            <a:r>
              <a:rPr lang="en-US" sz="4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  <a:sym typeface="+mn-ea"/>
              </a:rPr>
              <a:t>20</a:t>
            </a:r>
            <a:endParaRPr lang="en-US" sz="4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945640" y="3100070"/>
            <a:ext cx="83007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creative lesson 20 “Colorful gesture lights”</a:t>
            </a:r>
            <a:endParaRPr lang="zh-CN" altLang="en-US" sz="2800" dirty="0">
              <a:solidFill>
                <a:schemeClr val="accent1"/>
              </a:solidFill>
              <a:effectLst/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1529561" y="1284511"/>
            <a:ext cx="1069145" cy="65421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-480060" y="203835"/>
            <a:ext cx="1004252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entry video tutorial</a:t>
            </a:r>
            <a:r>
              <a:rPr lang="zh-CN" altLang="en-US" sz="2800">
                <a:latin typeface="icomoon" charset="0"/>
                <a:ea typeface="Yu Gothic UI Semibold" panose="020B0700000000000000" charset="-128"/>
              </a:rPr>
              <a:t>         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5" y="81915"/>
            <a:ext cx="1505585" cy="933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2597834" y="755699"/>
            <a:ext cx="6996332" cy="3961052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 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3656236" y="3261927"/>
            <a:ext cx="447465" cy="283350"/>
            <a:chOff x="560275" y="3433438"/>
            <a:chExt cx="1198188" cy="758734"/>
          </a:xfrm>
        </p:grpSpPr>
        <p:sp>
          <p:nvSpPr>
            <p:cNvPr id="17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任意多边形 18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976880" y="2963545"/>
            <a:ext cx="64503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Thanks for watching</a:t>
            </a:r>
            <a:r>
              <a:rPr lang="en-US" altLang="zh-CN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!</a:t>
            </a:r>
            <a:endParaRPr lang="en-US" altLang="zh-CN" sz="5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haroni" panose="02010803020104030203" charset="0"/>
              <a:sym typeface="+mn-ea"/>
            </a:endParaRPr>
          </a:p>
          <a:p>
            <a:pPr algn="dist"/>
            <a:endParaRPr lang="zh-CN" altLang="en-US" sz="54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22" name="任意多边形 21"/>
          <p:cNvSpPr/>
          <p:nvPr/>
        </p:nvSpPr>
        <p:spPr>
          <a:xfrm>
            <a:off x="9891876" y="829994"/>
            <a:ext cx="1451304" cy="88806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0094286" y="1072882"/>
            <a:ext cx="1046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project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518733" y="3918177"/>
            <a:ext cx="2079101" cy="1272213"/>
            <a:chOff x="5213810" y="4721826"/>
            <a:chExt cx="2079101" cy="1272213"/>
          </a:xfrm>
        </p:grpSpPr>
        <p:sp>
          <p:nvSpPr>
            <p:cNvPr id="26" name="任意多边形 25"/>
            <p:cNvSpPr/>
            <p:nvPr/>
          </p:nvSpPr>
          <p:spPr>
            <a:xfrm>
              <a:off x="5213810" y="4721826"/>
              <a:ext cx="2079101" cy="1272213"/>
            </a:xfrm>
            <a:custGeom>
              <a:avLst/>
              <a:gdLst>
                <a:gd name="connsiteX0" fmla="*/ 1610751 w 2954216"/>
                <a:gd name="connsiteY0" fmla="*/ 0 h 1807700"/>
                <a:gd name="connsiteX1" fmla="*/ 2504050 w 2954216"/>
                <a:gd name="connsiteY1" fmla="*/ 893299 h 1807700"/>
                <a:gd name="connsiteX2" fmla="*/ 2504050 w 2954216"/>
                <a:gd name="connsiteY2" fmla="*/ 893300 h 1807700"/>
                <a:gd name="connsiteX3" fmla="*/ 2534525 w 2954216"/>
                <a:gd name="connsiteY3" fmla="*/ 893300 h 1807700"/>
                <a:gd name="connsiteX4" fmla="*/ 2954216 w 2954216"/>
                <a:gd name="connsiteY4" fmla="*/ 1312991 h 1807700"/>
                <a:gd name="connsiteX5" fmla="*/ 2954216 w 2954216"/>
                <a:gd name="connsiteY5" fmla="*/ 1388009 h 1807700"/>
                <a:gd name="connsiteX6" fmla="*/ 2534525 w 2954216"/>
                <a:gd name="connsiteY6" fmla="*/ 1807700 h 1807700"/>
                <a:gd name="connsiteX7" fmla="*/ 419691 w 2954216"/>
                <a:gd name="connsiteY7" fmla="*/ 1807700 h 1807700"/>
                <a:gd name="connsiteX8" fmla="*/ 0 w 2954216"/>
                <a:gd name="connsiteY8" fmla="*/ 1388009 h 1807700"/>
                <a:gd name="connsiteX9" fmla="*/ 0 w 2954216"/>
                <a:gd name="connsiteY9" fmla="*/ 1312991 h 1807700"/>
                <a:gd name="connsiteX10" fmla="*/ 335109 w 2954216"/>
                <a:gd name="connsiteY10" fmla="*/ 901827 h 1807700"/>
                <a:gd name="connsiteX11" fmla="*/ 339261 w 2954216"/>
                <a:gd name="connsiteY11" fmla="*/ 901408 h 1807700"/>
                <a:gd name="connsiteX12" fmla="*/ 337624 w 2954216"/>
                <a:gd name="connsiteY12" fmla="*/ 893300 h 1807700"/>
                <a:gd name="connsiteX13" fmla="*/ 604911 w 2954216"/>
                <a:gd name="connsiteY13" fmla="*/ 626013 h 1807700"/>
                <a:gd name="connsiteX14" fmla="*/ 708952 w 2954216"/>
                <a:gd name="connsiteY14" fmla="*/ 647018 h 1807700"/>
                <a:gd name="connsiteX15" fmla="*/ 749358 w 2954216"/>
                <a:gd name="connsiteY15" fmla="*/ 668950 h 1807700"/>
                <a:gd name="connsiteX16" fmla="*/ 787652 w 2954216"/>
                <a:gd name="connsiteY16" fmla="*/ 545587 h 1807700"/>
                <a:gd name="connsiteX17" fmla="*/ 1610751 w 2954216"/>
                <a:gd name="connsiteY17" fmla="*/ 0 h 180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54216" h="1807700">
                  <a:moveTo>
                    <a:pt x="1610751" y="0"/>
                  </a:moveTo>
                  <a:cubicBezTo>
                    <a:pt x="2104106" y="0"/>
                    <a:pt x="2504050" y="399944"/>
                    <a:pt x="2504050" y="893299"/>
                  </a:cubicBezTo>
                  <a:lnTo>
                    <a:pt x="2504050" y="893300"/>
                  </a:lnTo>
                  <a:lnTo>
                    <a:pt x="2534525" y="893300"/>
                  </a:lnTo>
                  <a:cubicBezTo>
                    <a:pt x="2766314" y="893300"/>
                    <a:pt x="2954216" y="1081202"/>
                    <a:pt x="2954216" y="1312991"/>
                  </a:cubicBezTo>
                  <a:lnTo>
                    <a:pt x="2954216" y="1388009"/>
                  </a:lnTo>
                  <a:cubicBezTo>
                    <a:pt x="2954216" y="1619798"/>
                    <a:pt x="2766314" y="1807700"/>
                    <a:pt x="2534525" y="1807700"/>
                  </a:cubicBezTo>
                  <a:lnTo>
                    <a:pt x="419691" y="1807700"/>
                  </a:lnTo>
                  <a:cubicBezTo>
                    <a:pt x="187902" y="1807700"/>
                    <a:pt x="0" y="1619798"/>
                    <a:pt x="0" y="1388009"/>
                  </a:cubicBezTo>
                  <a:lnTo>
                    <a:pt x="0" y="1312991"/>
                  </a:lnTo>
                  <a:cubicBezTo>
                    <a:pt x="0" y="1110176"/>
                    <a:pt x="143863" y="940961"/>
                    <a:pt x="335109" y="901827"/>
                  </a:cubicBezTo>
                  <a:lnTo>
                    <a:pt x="339261" y="901408"/>
                  </a:lnTo>
                  <a:lnTo>
                    <a:pt x="337624" y="893300"/>
                  </a:lnTo>
                  <a:cubicBezTo>
                    <a:pt x="337624" y="745681"/>
                    <a:pt x="457292" y="626013"/>
                    <a:pt x="604911" y="626013"/>
                  </a:cubicBezTo>
                  <a:cubicBezTo>
                    <a:pt x="641816" y="626013"/>
                    <a:pt x="676974" y="633492"/>
                    <a:pt x="708952" y="647018"/>
                  </a:cubicBezTo>
                  <a:lnTo>
                    <a:pt x="749358" y="668950"/>
                  </a:lnTo>
                  <a:lnTo>
                    <a:pt x="787652" y="545587"/>
                  </a:lnTo>
                  <a:cubicBezTo>
                    <a:pt x="923262" y="224968"/>
                    <a:pt x="1240735" y="0"/>
                    <a:pt x="16107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495353" y="5182665"/>
              <a:ext cx="1516380" cy="645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</a:rPr>
                <a:t>Powered by  </a:t>
              </a:r>
              <a:endPara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endParaRPr>
            </a:p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</a:rPr>
                <a:t>YahBoom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creative tutorial</a:t>
            </a:r>
            <a:endParaRPr lang="zh-CN" altLang="en-US" sz="2800"/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625" y="81915"/>
            <a:ext cx="1428115" cy="8851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22491" y="778968"/>
            <a:ext cx="10899418" cy="5299025"/>
            <a:chOff x="0" y="0"/>
            <a:chExt cx="12192000" cy="6858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28598" y="5118134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任意多边形 29"/>
          <p:cNvSpPr/>
          <p:nvPr/>
        </p:nvSpPr>
        <p:spPr>
          <a:xfrm>
            <a:off x="11280687" y="1444203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43539" y="335914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1280688" y="56591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632317" y="2473706"/>
            <a:ext cx="7502230" cy="846183"/>
            <a:chOff x="1086217" y="1292335"/>
            <a:chExt cx="7502230" cy="846183"/>
          </a:xfrm>
        </p:grpSpPr>
        <p:sp>
          <p:nvSpPr>
            <p:cNvPr id="18" name="文本框 17"/>
            <p:cNvSpPr txBox="1"/>
            <p:nvPr/>
          </p:nvSpPr>
          <p:spPr>
            <a:xfrm>
              <a:off x="1459489" y="1292335"/>
              <a:ext cx="7219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Part1</a:t>
              </a:r>
              <a:endParaRPr lang="en-US" altLang="zh-CN" dirty="0" smtClean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086217" y="1770042"/>
              <a:ext cx="1681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rgbClr val="0070C0"/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2" action="ppaction://hlinksldjump"/>
                </a:rPr>
                <a:t>Learning goals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278949" y="1292335"/>
              <a:ext cx="78295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 2</a:t>
              </a:r>
              <a:endParaRPr lang="zh-CN" altLang="en-US" dirty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997316" y="1739562"/>
              <a:ext cx="13639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2" action="ppaction://hlinksldjump"/>
                </a:rPr>
                <a:t>Preparation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271947" y="1312655"/>
              <a:ext cx="7092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Part3</a:t>
              </a:r>
              <a:endParaRPr lang="zh-CN" altLang="en-US" dirty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4852519" y="1754802"/>
              <a:ext cx="1300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2" action="ppaction://hlinksldjump"/>
                </a:rPr>
                <a:t>Handmade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180936" y="1292511"/>
              <a:ext cx="781050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 4</a:t>
              </a:r>
              <a:endParaRPr lang="zh-CN" altLang="en-US" dirty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6640267" y="1770218"/>
              <a:ext cx="19481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2" action="ppaction://hlinksldjump"/>
                </a:rPr>
                <a:t>Search for blocks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228300" y="642387"/>
            <a:ext cx="1427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C</a:t>
            </a:r>
            <a:r>
              <a:rPr lang="zh-CN" altLang="en-US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ontent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1050" y="133350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5975350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creative tutorial</a:t>
            </a:r>
            <a:endParaRPr lang="zh-CN" altLang="en-US" sz="2800"/>
          </a:p>
          <a:p>
            <a:pPr algn="ctr"/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9611081" y="2473882"/>
            <a:ext cx="774065" cy="368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r>
              <a:rPr lang="en-US" altLang="zh-CN" dirty="0" smtClean="0">
                <a:latin typeface="方正少儿_GBK" panose="02000000000000000000" charset="-122"/>
                <a:ea typeface="方正少儿_GBK" panose="02000000000000000000" charset="-122"/>
              </a:rPr>
              <a:t>Part 5</a:t>
            </a:r>
            <a:endParaRPr lang="zh-CN" altLang="en-US" dirty="0"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1" name="文本框 10">
            <a:hlinkClick r:id="rId3" action="ppaction://hlinksldjump"/>
          </p:cNvPr>
          <p:cNvSpPr txBox="1"/>
          <p:nvPr/>
        </p:nvSpPr>
        <p:spPr>
          <a:xfrm>
            <a:off x="9260277" y="2951589"/>
            <a:ext cx="180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2" action="ppaction://hlinksldjump"/>
              </a:rPr>
              <a:t>Combin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2" action="ppaction://hlinksldjump"/>
              </a:rPr>
              <a:t>e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2" action="ppaction://hlinksldjump"/>
              </a:rPr>
              <a:t> blocks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pic>
        <p:nvPicPr>
          <p:cNvPr id="12" name="图片 11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2705" y="69215"/>
            <a:ext cx="1148080" cy="7118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88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1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336040" y="12255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612648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creative tutorial</a:t>
            </a:r>
            <a:endParaRPr lang="zh-CN" altLang="en-US" sz="2800"/>
          </a:p>
          <a:p>
            <a:pPr algn="ctr"/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2956560" y="3981450"/>
            <a:ext cx="827722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</a:rPr>
              <a:t>    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</a:rPr>
              <a:t>  </a:t>
            </a:r>
            <a:r>
              <a:rPr sz="200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After you download the program</a:t>
            </a: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</a:rPr>
              <a:t>，</a:t>
            </a:r>
            <a:r>
              <a:rPr lang="en-US" altLang="zh-CN" sz="2000">
                <a:solidFill>
                  <a:schemeClr val="accent1"/>
                </a:solidFill>
                <a:effectLst/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</a:rPr>
              <a:t>w</a:t>
            </a:r>
            <a:r>
              <a:rPr lang="zh-CN" altLang="en-US" sz="2000">
                <a:solidFill>
                  <a:schemeClr val="accent1"/>
                </a:solidFill>
                <a:effectLst/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</a:rPr>
              <a:t>e can hold the micro:bit and use gravity sensing </a:t>
            </a:r>
            <a:r>
              <a:rPr lang="en-US" altLang="zh-CN" sz="2000">
                <a:solidFill>
                  <a:schemeClr val="accent1"/>
                </a:solidFill>
                <a:effectLst/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</a:rPr>
              <a:t>of </a:t>
            </a:r>
            <a:r>
              <a:rPr lang="zh-CN" altLang="en-US" sz="2000">
                <a:solidFill>
                  <a:schemeClr val="accent1"/>
                </a:solidFill>
                <a:effectLst/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  <a:sym typeface="+mn-ea"/>
              </a:rPr>
              <a:t>mirco:bit</a:t>
            </a:r>
            <a:r>
              <a:rPr lang="en-US" altLang="zh-CN" sz="2000">
                <a:solidFill>
                  <a:schemeClr val="accent1"/>
                </a:solidFill>
                <a:effectLst/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</a:rPr>
              <a:t> </a:t>
            </a:r>
            <a:r>
              <a:rPr lang="zh-CN" altLang="en-US" sz="2000">
                <a:solidFill>
                  <a:schemeClr val="accent1"/>
                </a:solidFill>
                <a:effectLst/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</a:rPr>
              <a:t>to make different gestures to control the color of the light as well as the light </a:t>
            </a:r>
            <a:r>
              <a:rPr lang="en-US" altLang="zh-CN" sz="2000">
                <a:solidFill>
                  <a:schemeClr val="accent1"/>
                </a:solidFill>
                <a:effectLst/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</a:rPr>
              <a:t>up </a:t>
            </a:r>
            <a:r>
              <a:rPr lang="zh-CN" altLang="en-US" sz="2000">
                <a:solidFill>
                  <a:schemeClr val="accent1"/>
                </a:solidFill>
                <a:effectLst/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</a:rPr>
              <a:t>and the light </a:t>
            </a:r>
            <a:r>
              <a:rPr lang="en-US" altLang="zh-CN" sz="2000">
                <a:solidFill>
                  <a:schemeClr val="accent1"/>
                </a:solidFill>
                <a:effectLst/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</a:rPr>
              <a:t>off</a:t>
            </a:r>
            <a:r>
              <a:rPr lang="zh-CN" altLang="en-US" sz="2000">
                <a:solidFill>
                  <a:schemeClr val="accent1"/>
                </a:solidFill>
                <a:effectLst/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</a:rPr>
              <a:t>. We can see in the </a:t>
            </a:r>
            <a:r>
              <a:rPr lang="en-US" altLang="zh-CN" sz="2000">
                <a:solidFill>
                  <a:schemeClr val="accent1"/>
                </a:solidFill>
                <a:effectLst/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</a:rPr>
              <a:t>picture</a:t>
            </a:r>
            <a:r>
              <a:rPr lang="zh-CN" altLang="en-US" sz="2000">
                <a:solidFill>
                  <a:schemeClr val="accent1"/>
                </a:solidFill>
                <a:effectLst/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</a:rPr>
              <a:t>, when we pick up the micro:bit and  the array is </a:t>
            </a:r>
            <a:r>
              <a:rPr lang="en-US" altLang="zh-CN" sz="2000">
                <a:solidFill>
                  <a:schemeClr val="accent1"/>
                </a:solidFill>
                <a:effectLst/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</a:rPr>
              <a:t>up</a:t>
            </a:r>
            <a:r>
              <a:rPr lang="zh-CN" altLang="en-US" sz="2000">
                <a:solidFill>
                  <a:schemeClr val="accent1"/>
                </a:solidFill>
                <a:effectLst/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</a:rPr>
              <a:t>, it will light up the white light composed of red, green and blue. In addition, different gestures can also show red, green, blue </a:t>
            </a:r>
            <a:r>
              <a:rPr lang="en-US" altLang="zh-CN" sz="2000">
                <a:solidFill>
                  <a:schemeClr val="accent1"/>
                </a:solidFill>
                <a:effectLst/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</a:rPr>
              <a:t>,</a:t>
            </a:r>
            <a:r>
              <a:rPr lang="zh-CN" altLang="en-US" sz="2000">
                <a:solidFill>
                  <a:schemeClr val="accent1"/>
                </a:solidFill>
                <a:effectLst/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</a:rPr>
              <a:t>yellow</a:t>
            </a:r>
            <a:r>
              <a:rPr lang="en-US" altLang="zh-CN" sz="2000">
                <a:solidFill>
                  <a:schemeClr val="accent1"/>
                </a:solidFill>
                <a:effectLst/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</a:rPr>
              <a:t>, etc.</a:t>
            </a:r>
            <a:endParaRPr lang="en-US" altLang="zh-CN" sz="2000">
              <a:solidFill>
                <a:schemeClr val="accent1"/>
              </a:solidFill>
              <a:effectLst/>
              <a:latin typeface="Arial" panose="020B0604020202020204" pitchFamily="34" charset="0"/>
              <a:ea typeface="方正少儿_GBK" panose="02000000000000000000" charset="-122"/>
              <a:cs typeface="Arial" panose="020B0604020202020204" pitchFamily="34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778448" y="1924912"/>
            <a:ext cx="2079101" cy="1272213"/>
            <a:chOff x="5213810" y="4721826"/>
            <a:chExt cx="2079101" cy="1272213"/>
          </a:xfrm>
        </p:grpSpPr>
        <p:sp>
          <p:nvSpPr>
            <p:cNvPr id="26" name="任意多边形 25"/>
            <p:cNvSpPr/>
            <p:nvPr/>
          </p:nvSpPr>
          <p:spPr>
            <a:xfrm>
              <a:off x="5213810" y="4721826"/>
              <a:ext cx="2079101" cy="1272213"/>
            </a:xfrm>
            <a:custGeom>
              <a:avLst/>
              <a:gdLst>
                <a:gd name="connsiteX0" fmla="*/ 1610751 w 2954216"/>
                <a:gd name="connsiteY0" fmla="*/ 0 h 1807700"/>
                <a:gd name="connsiteX1" fmla="*/ 2504050 w 2954216"/>
                <a:gd name="connsiteY1" fmla="*/ 893299 h 1807700"/>
                <a:gd name="connsiteX2" fmla="*/ 2504050 w 2954216"/>
                <a:gd name="connsiteY2" fmla="*/ 893300 h 1807700"/>
                <a:gd name="connsiteX3" fmla="*/ 2534525 w 2954216"/>
                <a:gd name="connsiteY3" fmla="*/ 893300 h 1807700"/>
                <a:gd name="connsiteX4" fmla="*/ 2954216 w 2954216"/>
                <a:gd name="connsiteY4" fmla="*/ 1312991 h 1807700"/>
                <a:gd name="connsiteX5" fmla="*/ 2954216 w 2954216"/>
                <a:gd name="connsiteY5" fmla="*/ 1388009 h 1807700"/>
                <a:gd name="connsiteX6" fmla="*/ 2534525 w 2954216"/>
                <a:gd name="connsiteY6" fmla="*/ 1807700 h 1807700"/>
                <a:gd name="connsiteX7" fmla="*/ 419691 w 2954216"/>
                <a:gd name="connsiteY7" fmla="*/ 1807700 h 1807700"/>
                <a:gd name="connsiteX8" fmla="*/ 0 w 2954216"/>
                <a:gd name="connsiteY8" fmla="*/ 1388009 h 1807700"/>
                <a:gd name="connsiteX9" fmla="*/ 0 w 2954216"/>
                <a:gd name="connsiteY9" fmla="*/ 1312991 h 1807700"/>
                <a:gd name="connsiteX10" fmla="*/ 335109 w 2954216"/>
                <a:gd name="connsiteY10" fmla="*/ 901827 h 1807700"/>
                <a:gd name="connsiteX11" fmla="*/ 339261 w 2954216"/>
                <a:gd name="connsiteY11" fmla="*/ 901408 h 1807700"/>
                <a:gd name="connsiteX12" fmla="*/ 337624 w 2954216"/>
                <a:gd name="connsiteY12" fmla="*/ 893300 h 1807700"/>
                <a:gd name="connsiteX13" fmla="*/ 604911 w 2954216"/>
                <a:gd name="connsiteY13" fmla="*/ 626013 h 1807700"/>
                <a:gd name="connsiteX14" fmla="*/ 708952 w 2954216"/>
                <a:gd name="connsiteY14" fmla="*/ 647018 h 1807700"/>
                <a:gd name="connsiteX15" fmla="*/ 749358 w 2954216"/>
                <a:gd name="connsiteY15" fmla="*/ 668950 h 1807700"/>
                <a:gd name="connsiteX16" fmla="*/ 787652 w 2954216"/>
                <a:gd name="connsiteY16" fmla="*/ 545587 h 1807700"/>
                <a:gd name="connsiteX17" fmla="*/ 1610751 w 2954216"/>
                <a:gd name="connsiteY17" fmla="*/ 0 h 180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54216" h="1807700">
                  <a:moveTo>
                    <a:pt x="1610751" y="0"/>
                  </a:moveTo>
                  <a:cubicBezTo>
                    <a:pt x="2104106" y="0"/>
                    <a:pt x="2504050" y="399944"/>
                    <a:pt x="2504050" y="893299"/>
                  </a:cubicBezTo>
                  <a:lnTo>
                    <a:pt x="2504050" y="893300"/>
                  </a:lnTo>
                  <a:lnTo>
                    <a:pt x="2534525" y="893300"/>
                  </a:lnTo>
                  <a:cubicBezTo>
                    <a:pt x="2766314" y="893300"/>
                    <a:pt x="2954216" y="1081202"/>
                    <a:pt x="2954216" y="1312991"/>
                  </a:cubicBezTo>
                  <a:lnTo>
                    <a:pt x="2954216" y="1388009"/>
                  </a:lnTo>
                  <a:cubicBezTo>
                    <a:pt x="2954216" y="1619798"/>
                    <a:pt x="2766314" y="1807700"/>
                    <a:pt x="2534525" y="1807700"/>
                  </a:cubicBezTo>
                  <a:lnTo>
                    <a:pt x="419691" y="1807700"/>
                  </a:lnTo>
                  <a:cubicBezTo>
                    <a:pt x="187902" y="1807700"/>
                    <a:pt x="0" y="1619798"/>
                    <a:pt x="0" y="1388009"/>
                  </a:cubicBezTo>
                  <a:lnTo>
                    <a:pt x="0" y="1312991"/>
                  </a:lnTo>
                  <a:cubicBezTo>
                    <a:pt x="0" y="1110176"/>
                    <a:pt x="143863" y="940961"/>
                    <a:pt x="335109" y="901827"/>
                  </a:cubicBezTo>
                  <a:lnTo>
                    <a:pt x="339261" y="901408"/>
                  </a:lnTo>
                  <a:lnTo>
                    <a:pt x="337624" y="893300"/>
                  </a:lnTo>
                  <a:cubicBezTo>
                    <a:pt x="337624" y="745681"/>
                    <a:pt x="457292" y="626013"/>
                    <a:pt x="604911" y="626013"/>
                  </a:cubicBezTo>
                  <a:cubicBezTo>
                    <a:pt x="641816" y="626013"/>
                    <a:pt x="676974" y="633492"/>
                    <a:pt x="708952" y="647018"/>
                  </a:cubicBezTo>
                  <a:lnTo>
                    <a:pt x="749358" y="668950"/>
                  </a:lnTo>
                  <a:lnTo>
                    <a:pt x="787652" y="545587"/>
                  </a:lnTo>
                  <a:cubicBezTo>
                    <a:pt x="923262" y="224968"/>
                    <a:pt x="1240735" y="0"/>
                    <a:pt x="16107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487098" y="5040425"/>
              <a:ext cx="1663700" cy="9531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80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</a:rPr>
                <a:t>Learning </a:t>
              </a:r>
              <a:endPara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endParaRPr>
            </a:p>
            <a:p>
              <a:pPr algn="l"/>
              <a:r>
                <a:rPr lang="en-US" altLang="zh-CN" sz="280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</a:rPr>
                <a:t>goals</a:t>
              </a:r>
              <a:endParaRPr lang="zh-CN" altLang="en-US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</p:grpSp>
      <p:pic>
        <p:nvPicPr>
          <p:cNvPr id="9" name="图片 8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1950" y="122555"/>
            <a:ext cx="1225550" cy="7594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670" y="1025525"/>
            <a:ext cx="2858770" cy="1295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260" y="1042670"/>
            <a:ext cx="2654300" cy="12922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3595" y="1001395"/>
            <a:ext cx="2854960" cy="1333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9865" y="2545080"/>
            <a:ext cx="2639695" cy="132334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9425" y="2486025"/>
            <a:ext cx="2715895" cy="144208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43595" y="2486025"/>
            <a:ext cx="2884170" cy="1495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lu"/>
      </p:transition>
    </mc:Choice>
    <mc:Fallback>
      <p:transition spd="slow">
        <p:cover dir="lu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2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236980" y="105410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entry video tutorial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609346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creative tutorial</a:t>
            </a:r>
            <a:endParaRPr lang="zh-CN" altLang="en-US" sz="2800"/>
          </a:p>
          <a:p>
            <a:pPr algn="ctr"/>
            <a:endParaRPr lang="zh-CN" altLang="en-US" sz="2800"/>
          </a:p>
        </p:txBody>
      </p:sp>
      <p:sp>
        <p:nvSpPr>
          <p:cNvPr id="19" name="文本框 18"/>
          <p:cNvSpPr txBox="1"/>
          <p:nvPr/>
        </p:nvSpPr>
        <p:spPr>
          <a:xfrm>
            <a:off x="3037572" y="1281363"/>
            <a:ext cx="15894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Hardware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: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35245" y="2113915"/>
            <a:ext cx="558355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● 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  <a:sym typeface="+mn-ea"/>
              </a:rPr>
              <a:t>1 x Micro:bit Board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  <a:p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● 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  <a:sym typeface="+mn-ea"/>
              </a:rPr>
              <a:t>1 x USB Cable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  <a:p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● 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  <a:sym typeface="+mn-ea"/>
              </a:rPr>
              <a:t>1 x RGB module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  <a:p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  <a:sym typeface="+mn-ea"/>
              </a:rPr>
              <a:t>●  4 x Dupont line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方正少儿_GBK" panose="02000000000000000000" charset="-122"/>
              <a:cs typeface="Arial" panose="020B0604020202020204" pitchFamily="34" charset="0"/>
              <a:sym typeface="+mn-ea"/>
            </a:endParaRPr>
          </a:p>
          <a:p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  <a:sym typeface="+mn-ea"/>
              </a:rPr>
              <a:t>●  4 x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  <a:sym typeface="+mn-ea"/>
              </a:rPr>
              <a:t>A</a:t>
            </a:r>
            <a:r>
              <a:rPr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  <a:sym typeface="+mn-ea"/>
              </a:rPr>
              <a:t>lligator clip</a:t>
            </a:r>
            <a:endParaRPr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方正少儿_GBK" panose="02000000000000000000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16897" y="4122353"/>
            <a:ext cx="949960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Then the micro:bit is connected to the computer through USB, </a:t>
            </a:r>
            <a:endParaRPr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r>
              <a:rPr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and the computer will pop up a U disk and click the URL in the</a:t>
            </a:r>
            <a:endParaRPr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r>
              <a:rPr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U disk to enter the programming interface.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Input this URL 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https://github.com/lzty634158/yahboom_mbit_en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to get the package.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38113" y="2013177"/>
            <a:ext cx="2150348" cy="1272213"/>
            <a:chOff x="5213810" y="4799296"/>
            <a:chExt cx="2150348" cy="1272213"/>
          </a:xfrm>
        </p:grpSpPr>
        <p:sp>
          <p:nvSpPr>
            <p:cNvPr id="26" name="任意多边形 25"/>
            <p:cNvSpPr/>
            <p:nvPr/>
          </p:nvSpPr>
          <p:spPr>
            <a:xfrm>
              <a:off x="5213810" y="4799296"/>
              <a:ext cx="2079101" cy="1272213"/>
            </a:xfrm>
            <a:custGeom>
              <a:avLst/>
              <a:gdLst>
                <a:gd name="connsiteX0" fmla="*/ 1610751 w 2954216"/>
                <a:gd name="connsiteY0" fmla="*/ 0 h 1807700"/>
                <a:gd name="connsiteX1" fmla="*/ 2504050 w 2954216"/>
                <a:gd name="connsiteY1" fmla="*/ 893299 h 1807700"/>
                <a:gd name="connsiteX2" fmla="*/ 2504050 w 2954216"/>
                <a:gd name="connsiteY2" fmla="*/ 893300 h 1807700"/>
                <a:gd name="connsiteX3" fmla="*/ 2534525 w 2954216"/>
                <a:gd name="connsiteY3" fmla="*/ 893300 h 1807700"/>
                <a:gd name="connsiteX4" fmla="*/ 2954216 w 2954216"/>
                <a:gd name="connsiteY4" fmla="*/ 1312991 h 1807700"/>
                <a:gd name="connsiteX5" fmla="*/ 2954216 w 2954216"/>
                <a:gd name="connsiteY5" fmla="*/ 1388009 h 1807700"/>
                <a:gd name="connsiteX6" fmla="*/ 2534525 w 2954216"/>
                <a:gd name="connsiteY6" fmla="*/ 1807700 h 1807700"/>
                <a:gd name="connsiteX7" fmla="*/ 419691 w 2954216"/>
                <a:gd name="connsiteY7" fmla="*/ 1807700 h 1807700"/>
                <a:gd name="connsiteX8" fmla="*/ 0 w 2954216"/>
                <a:gd name="connsiteY8" fmla="*/ 1388009 h 1807700"/>
                <a:gd name="connsiteX9" fmla="*/ 0 w 2954216"/>
                <a:gd name="connsiteY9" fmla="*/ 1312991 h 1807700"/>
                <a:gd name="connsiteX10" fmla="*/ 335109 w 2954216"/>
                <a:gd name="connsiteY10" fmla="*/ 901827 h 1807700"/>
                <a:gd name="connsiteX11" fmla="*/ 339261 w 2954216"/>
                <a:gd name="connsiteY11" fmla="*/ 901408 h 1807700"/>
                <a:gd name="connsiteX12" fmla="*/ 337624 w 2954216"/>
                <a:gd name="connsiteY12" fmla="*/ 893300 h 1807700"/>
                <a:gd name="connsiteX13" fmla="*/ 604911 w 2954216"/>
                <a:gd name="connsiteY13" fmla="*/ 626013 h 1807700"/>
                <a:gd name="connsiteX14" fmla="*/ 708952 w 2954216"/>
                <a:gd name="connsiteY14" fmla="*/ 647018 h 1807700"/>
                <a:gd name="connsiteX15" fmla="*/ 749358 w 2954216"/>
                <a:gd name="connsiteY15" fmla="*/ 668950 h 1807700"/>
                <a:gd name="connsiteX16" fmla="*/ 787652 w 2954216"/>
                <a:gd name="connsiteY16" fmla="*/ 545587 h 1807700"/>
                <a:gd name="connsiteX17" fmla="*/ 1610751 w 2954216"/>
                <a:gd name="connsiteY17" fmla="*/ 0 h 180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54216" h="1807700">
                  <a:moveTo>
                    <a:pt x="1610751" y="0"/>
                  </a:moveTo>
                  <a:cubicBezTo>
                    <a:pt x="2104106" y="0"/>
                    <a:pt x="2504050" y="399944"/>
                    <a:pt x="2504050" y="893299"/>
                  </a:cubicBezTo>
                  <a:lnTo>
                    <a:pt x="2504050" y="893300"/>
                  </a:lnTo>
                  <a:lnTo>
                    <a:pt x="2534525" y="893300"/>
                  </a:lnTo>
                  <a:cubicBezTo>
                    <a:pt x="2766314" y="893300"/>
                    <a:pt x="2954216" y="1081202"/>
                    <a:pt x="2954216" y="1312991"/>
                  </a:cubicBezTo>
                  <a:lnTo>
                    <a:pt x="2954216" y="1388009"/>
                  </a:lnTo>
                  <a:cubicBezTo>
                    <a:pt x="2954216" y="1619798"/>
                    <a:pt x="2766314" y="1807700"/>
                    <a:pt x="2534525" y="1807700"/>
                  </a:cubicBezTo>
                  <a:lnTo>
                    <a:pt x="419691" y="1807700"/>
                  </a:lnTo>
                  <a:cubicBezTo>
                    <a:pt x="187902" y="1807700"/>
                    <a:pt x="0" y="1619798"/>
                    <a:pt x="0" y="1388009"/>
                  </a:cubicBezTo>
                  <a:lnTo>
                    <a:pt x="0" y="1312991"/>
                  </a:lnTo>
                  <a:cubicBezTo>
                    <a:pt x="0" y="1110176"/>
                    <a:pt x="143863" y="940961"/>
                    <a:pt x="335109" y="901827"/>
                  </a:cubicBezTo>
                  <a:lnTo>
                    <a:pt x="339261" y="901408"/>
                  </a:lnTo>
                  <a:lnTo>
                    <a:pt x="337624" y="893300"/>
                  </a:lnTo>
                  <a:cubicBezTo>
                    <a:pt x="337624" y="745681"/>
                    <a:pt x="457292" y="626013"/>
                    <a:pt x="604911" y="626013"/>
                  </a:cubicBezTo>
                  <a:cubicBezTo>
                    <a:pt x="641816" y="626013"/>
                    <a:pt x="676974" y="633492"/>
                    <a:pt x="708952" y="647018"/>
                  </a:cubicBezTo>
                  <a:lnTo>
                    <a:pt x="749358" y="668950"/>
                  </a:lnTo>
                  <a:lnTo>
                    <a:pt x="787652" y="545587"/>
                  </a:lnTo>
                  <a:cubicBezTo>
                    <a:pt x="923262" y="224968"/>
                    <a:pt x="1240735" y="0"/>
                    <a:pt x="16107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344858" y="5460795"/>
              <a:ext cx="201930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80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</a:rPr>
                <a:t>Preparation</a:t>
              </a:r>
              <a:endParaRPr lang="zh-CN" altLang="en-US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</p:grpSp>
      <p:pic>
        <p:nvPicPr>
          <p:cNvPr id="4" name="图片 3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6385" y="45085"/>
            <a:ext cx="1292860" cy="801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6385" y="45085"/>
            <a:ext cx="1292860" cy="80137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556385" y="105410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8251" y="688905"/>
            <a:ext cx="1099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3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38113" y="2002382"/>
            <a:ext cx="2079228" cy="1272213"/>
            <a:chOff x="5213810" y="4799296"/>
            <a:chExt cx="2079228" cy="1272213"/>
          </a:xfrm>
        </p:grpSpPr>
        <p:sp>
          <p:nvSpPr>
            <p:cNvPr id="26" name="任意多边形 25"/>
            <p:cNvSpPr/>
            <p:nvPr/>
          </p:nvSpPr>
          <p:spPr>
            <a:xfrm>
              <a:off x="5213810" y="4799296"/>
              <a:ext cx="2079101" cy="1272213"/>
            </a:xfrm>
            <a:custGeom>
              <a:avLst/>
              <a:gdLst>
                <a:gd name="connsiteX0" fmla="*/ 1610751 w 2954216"/>
                <a:gd name="connsiteY0" fmla="*/ 0 h 1807700"/>
                <a:gd name="connsiteX1" fmla="*/ 2504050 w 2954216"/>
                <a:gd name="connsiteY1" fmla="*/ 893299 h 1807700"/>
                <a:gd name="connsiteX2" fmla="*/ 2504050 w 2954216"/>
                <a:gd name="connsiteY2" fmla="*/ 893300 h 1807700"/>
                <a:gd name="connsiteX3" fmla="*/ 2534525 w 2954216"/>
                <a:gd name="connsiteY3" fmla="*/ 893300 h 1807700"/>
                <a:gd name="connsiteX4" fmla="*/ 2954216 w 2954216"/>
                <a:gd name="connsiteY4" fmla="*/ 1312991 h 1807700"/>
                <a:gd name="connsiteX5" fmla="*/ 2954216 w 2954216"/>
                <a:gd name="connsiteY5" fmla="*/ 1388009 h 1807700"/>
                <a:gd name="connsiteX6" fmla="*/ 2534525 w 2954216"/>
                <a:gd name="connsiteY6" fmla="*/ 1807700 h 1807700"/>
                <a:gd name="connsiteX7" fmla="*/ 419691 w 2954216"/>
                <a:gd name="connsiteY7" fmla="*/ 1807700 h 1807700"/>
                <a:gd name="connsiteX8" fmla="*/ 0 w 2954216"/>
                <a:gd name="connsiteY8" fmla="*/ 1388009 h 1807700"/>
                <a:gd name="connsiteX9" fmla="*/ 0 w 2954216"/>
                <a:gd name="connsiteY9" fmla="*/ 1312991 h 1807700"/>
                <a:gd name="connsiteX10" fmla="*/ 335109 w 2954216"/>
                <a:gd name="connsiteY10" fmla="*/ 901827 h 1807700"/>
                <a:gd name="connsiteX11" fmla="*/ 339261 w 2954216"/>
                <a:gd name="connsiteY11" fmla="*/ 901408 h 1807700"/>
                <a:gd name="connsiteX12" fmla="*/ 337624 w 2954216"/>
                <a:gd name="connsiteY12" fmla="*/ 893300 h 1807700"/>
                <a:gd name="connsiteX13" fmla="*/ 604911 w 2954216"/>
                <a:gd name="connsiteY13" fmla="*/ 626013 h 1807700"/>
                <a:gd name="connsiteX14" fmla="*/ 708952 w 2954216"/>
                <a:gd name="connsiteY14" fmla="*/ 647018 h 1807700"/>
                <a:gd name="connsiteX15" fmla="*/ 749358 w 2954216"/>
                <a:gd name="connsiteY15" fmla="*/ 668950 h 1807700"/>
                <a:gd name="connsiteX16" fmla="*/ 787652 w 2954216"/>
                <a:gd name="connsiteY16" fmla="*/ 545587 h 1807700"/>
                <a:gd name="connsiteX17" fmla="*/ 1610751 w 2954216"/>
                <a:gd name="connsiteY17" fmla="*/ 0 h 180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54216" h="1807700">
                  <a:moveTo>
                    <a:pt x="1610751" y="0"/>
                  </a:moveTo>
                  <a:cubicBezTo>
                    <a:pt x="2104106" y="0"/>
                    <a:pt x="2504050" y="399944"/>
                    <a:pt x="2504050" y="893299"/>
                  </a:cubicBezTo>
                  <a:lnTo>
                    <a:pt x="2504050" y="893300"/>
                  </a:lnTo>
                  <a:lnTo>
                    <a:pt x="2534525" y="893300"/>
                  </a:lnTo>
                  <a:cubicBezTo>
                    <a:pt x="2766314" y="893300"/>
                    <a:pt x="2954216" y="1081202"/>
                    <a:pt x="2954216" y="1312991"/>
                  </a:cubicBezTo>
                  <a:lnTo>
                    <a:pt x="2954216" y="1388009"/>
                  </a:lnTo>
                  <a:cubicBezTo>
                    <a:pt x="2954216" y="1619798"/>
                    <a:pt x="2766314" y="1807700"/>
                    <a:pt x="2534525" y="1807700"/>
                  </a:cubicBezTo>
                  <a:lnTo>
                    <a:pt x="419691" y="1807700"/>
                  </a:lnTo>
                  <a:cubicBezTo>
                    <a:pt x="187902" y="1807700"/>
                    <a:pt x="0" y="1619798"/>
                    <a:pt x="0" y="1388009"/>
                  </a:cubicBezTo>
                  <a:lnTo>
                    <a:pt x="0" y="1312991"/>
                  </a:lnTo>
                  <a:cubicBezTo>
                    <a:pt x="0" y="1110176"/>
                    <a:pt x="143863" y="940961"/>
                    <a:pt x="335109" y="901827"/>
                  </a:cubicBezTo>
                  <a:lnTo>
                    <a:pt x="339261" y="901408"/>
                  </a:lnTo>
                  <a:lnTo>
                    <a:pt x="337624" y="893300"/>
                  </a:lnTo>
                  <a:cubicBezTo>
                    <a:pt x="337624" y="745681"/>
                    <a:pt x="457292" y="626013"/>
                    <a:pt x="604911" y="626013"/>
                  </a:cubicBezTo>
                  <a:cubicBezTo>
                    <a:pt x="641816" y="626013"/>
                    <a:pt x="676974" y="633492"/>
                    <a:pt x="708952" y="647018"/>
                  </a:cubicBezTo>
                  <a:lnTo>
                    <a:pt x="749358" y="668950"/>
                  </a:lnTo>
                  <a:lnTo>
                    <a:pt x="787652" y="545587"/>
                  </a:lnTo>
                  <a:cubicBezTo>
                    <a:pt x="923262" y="224968"/>
                    <a:pt x="1240735" y="0"/>
                    <a:pt x="16107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431853" y="5422060"/>
              <a:ext cx="1861185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80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</a:rPr>
                <a:t>handmade</a:t>
              </a:r>
              <a:endParaRPr lang="zh-CN" altLang="en-US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6167755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creative tutorial</a:t>
            </a:r>
            <a:endParaRPr lang="zh-CN" altLang="en-US" sz="2800"/>
          </a:p>
          <a:p>
            <a:pPr algn="ctr"/>
            <a:endParaRPr lang="zh-CN" altLang="en-US" sz="2800"/>
          </a:p>
        </p:txBody>
      </p:sp>
      <p:sp>
        <p:nvSpPr>
          <p:cNvPr id="10" name="文本框 9"/>
          <p:cNvSpPr txBox="1"/>
          <p:nvPr/>
        </p:nvSpPr>
        <p:spPr>
          <a:xfrm>
            <a:off x="3402965" y="4568190"/>
            <a:ext cx="6360160" cy="1599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</a:rPr>
              <a:t>      </a:t>
            </a:r>
            <a:r>
              <a:rPr lang="en-US" altLang="zh-CN">
                <a:solidFill>
                  <a:schemeClr val="accent1"/>
                </a:solidFill>
                <a:effectLst/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</a:rPr>
              <a:t> </a:t>
            </a:r>
            <a:r>
              <a:rPr lang="en-US" altLang="zh-CN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</a:rPr>
              <a:t>GND of RGB module connect to GND of Micro:bit</a:t>
            </a:r>
            <a:endParaRPr lang="en-US" altLang="zh-CN"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  <a:ea typeface="方正少儿_GBK" panose="02000000000000000000" charset="-122"/>
              <a:cs typeface="Arial" panose="020B0604020202020204" pitchFamily="34" charset="0"/>
            </a:endParaRPr>
          </a:p>
          <a:p>
            <a:r>
              <a:rPr lang="en-US" altLang="zh-CN" sz="200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  <a:sym typeface="+mn-ea"/>
              </a:rPr>
              <a:t>         R of RGB module connect to P0 of Micro:bit</a:t>
            </a:r>
            <a:endParaRPr lang="en-US" altLang="zh-CN" sz="2000"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  <a:ea typeface="方正少儿_GBK" panose="02000000000000000000" charset="-122"/>
              <a:cs typeface="Arial" panose="020B0604020202020204" pitchFamily="34" charset="0"/>
              <a:sym typeface="+mn-ea"/>
            </a:endParaRPr>
          </a:p>
          <a:p>
            <a:r>
              <a:rPr lang="en-US" altLang="zh-CN" sz="200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  <a:sym typeface="+mn-ea"/>
              </a:rPr>
              <a:t>         G of RGB module connect to P1 of Micro:bit</a:t>
            </a:r>
            <a:endParaRPr lang="zh-CN" altLang="en-US" sz="2000"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  <a:ea typeface="方正少儿_GBK" panose="02000000000000000000" charset="-122"/>
              <a:cs typeface="Arial" panose="020B0604020202020204" pitchFamily="34" charset="0"/>
            </a:endParaRPr>
          </a:p>
          <a:p>
            <a:r>
              <a:rPr lang="en-US" altLang="zh-CN" sz="200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  <a:sym typeface="+mn-ea"/>
              </a:rPr>
              <a:t>         B of RGB module connect to P2 of Micro:bit</a:t>
            </a:r>
            <a:endParaRPr lang="zh-CN" altLang="en-US" sz="2000">
              <a:solidFill>
                <a:schemeClr val="accent5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少儿_GBK" panose="02000000000000000000" charset="-122"/>
              <a:ea typeface="方正少儿_GBK" panose="02000000000000000000" charset="-122"/>
            </a:endParaRPr>
          </a:p>
          <a:p>
            <a:endParaRPr lang="zh-CN" altLang="en-US" sz="2000">
              <a:solidFill>
                <a:schemeClr val="accent5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725" y="941705"/>
            <a:ext cx="5183505" cy="32943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099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3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75055" y="105410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entry video tutorial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creative tutorial</a:t>
            </a:r>
            <a:endParaRPr lang="zh-CN" altLang="en-US" sz="2800"/>
          </a:p>
        </p:txBody>
      </p:sp>
      <p:grpSp>
        <p:nvGrpSpPr>
          <p:cNvPr id="25" name="组合 24"/>
          <p:cNvGrpSpPr/>
          <p:nvPr/>
        </p:nvGrpSpPr>
        <p:grpSpPr>
          <a:xfrm>
            <a:off x="638113" y="2002382"/>
            <a:ext cx="2079228" cy="1272213"/>
            <a:chOff x="5213810" y="4799296"/>
            <a:chExt cx="2079228" cy="1272213"/>
          </a:xfrm>
        </p:grpSpPr>
        <p:sp>
          <p:nvSpPr>
            <p:cNvPr id="26" name="任意多边形 25"/>
            <p:cNvSpPr/>
            <p:nvPr/>
          </p:nvSpPr>
          <p:spPr>
            <a:xfrm>
              <a:off x="5213810" y="4799296"/>
              <a:ext cx="2079101" cy="1272213"/>
            </a:xfrm>
            <a:custGeom>
              <a:avLst/>
              <a:gdLst>
                <a:gd name="connsiteX0" fmla="*/ 1610751 w 2954216"/>
                <a:gd name="connsiteY0" fmla="*/ 0 h 1807700"/>
                <a:gd name="connsiteX1" fmla="*/ 2504050 w 2954216"/>
                <a:gd name="connsiteY1" fmla="*/ 893299 h 1807700"/>
                <a:gd name="connsiteX2" fmla="*/ 2504050 w 2954216"/>
                <a:gd name="connsiteY2" fmla="*/ 893300 h 1807700"/>
                <a:gd name="connsiteX3" fmla="*/ 2534525 w 2954216"/>
                <a:gd name="connsiteY3" fmla="*/ 893300 h 1807700"/>
                <a:gd name="connsiteX4" fmla="*/ 2954216 w 2954216"/>
                <a:gd name="connsiteY4" fmla="*/ 1312991 h 1807700"/>
                <a:gd name="connsiteX5" fmla="*/ 2954216 w 2954216"/>
                <a:gd name="connsiteY5" fmla="*/ 1388009 h 1807700"/>
                <a:gd name="connsiteX6" fmla="*/ 2534525 w 2954216"/>
                <a:gd name="connsiteY6" fmla="*/ 1807700 h 1807700"/>
                <a:gd name="connsiteX7" fmla="*/ 419691 w 2954216"/>
                <a:gd name="connsiteY7" fmla="*/ 1807700 h 1807700"/>
                <a:gd name="connsiteX8" fmla="*/ 0 w 2954216"/>
                <a:gd name="connsiteY8" fmla="*/ 1388009 h 1807700"/>
                <a:gd name="connsiteX9" fmla="*/ 0 w 2954216"/>
                <a:gd name="connsiteY9" fmla="*/ 1312991 h 1807700"/>
                <a:gd name="connsiteX10" fmla="*/ 335109 w 2954216"/>
                <a:gd name="connsiteY10" fmla="*/ 901827 h 1807700"/>
                <a:gd name="connsiteX11" fmla="*/ 339261 w 2954216"/>
                <a:gd name="connsiteY11" fmla="*/ 901408 h 1807700"/>
                <a:gd name="connsiteX12" fmla="*/ 337624 w 2954216"/>
                <a:gd name="connsiteY12" fmla="*/ 893300 h 1807700"/>
                <a:gd name="connsiteX13" fmla="*/ 604911 w 2954216"/>
                <a:gd name="connsiteY13" fmla="*/ 626013 h 1807700"/>
                <a:gd name="connsiteX14" fmla="*/ 708952 w 2954216"/>
                <a:gd name="connsiteY14" fmla="*/ 647018 h 1807700"/>
                <a:gd name="connsiteX15" fmla="*/ 749358 w 2954216"/>
                <a:gd name="connsiteY15" fmla="*/ 668950 h 1807700"/>
                <a:gd name="connsiteX16" fmla="*/ 787652 w 2954216"/>
                <a:gd name="connsiteY16" fmla="*/ 545587 h 1807700"/>
                <a:gd name="connsiteX17" fmla="*/ 1610751 w 2954216"/>
                <a:gd name="connsiteY17" fmla="*/ 0 h 180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54216" h="1807700">
                  <a:moveTo>
                    <a:pt x="1610751" y="0"/>
                  </a:moveTo>
                  <a:cubicBezTo>
                    <a:pt x="2104106" y="0"/>
                    <a:pt x="2504050" y="399944"/>
                    <a:pt x="2504050" y="893299"/>
                  </a:cubicBezTo>
                  <a:lnTo>
                    <a:pt x="2504050" y="893300"/>
                  </a:lnTo>
                  <a:lnTo>
                    <a:pt x="2534525" y="893300"/>
                  </a:lnTo>
                  <a:cubicBezTo>
                    <a:pt x="2766314" y="893300"/>
                    <a:pt x="2954216" y="1081202"/>
                    <a:pt x="2954216" y="1312991"/>
                  </a:cubicBezTo>
                  <a:lnTo>
                    <a:pt x="2954216" y="1388009"/>
                  </a:lnTo>
                  <a:cubicBezTo>
                    <a:pt x="2954216" y="1619798"/>
                    <a:pt x="2766314" y="1807700"/>
                    <a:pt x="2534525" y="1807700"/>
                  </a:cubicBezTo>
                  <a:lnTo>
                    <a:pt x="419691" y="1807700"/>
                  </a:lnTo>
                  <a:cubicBezTo>
                    <a:pt x="187902" y="1807700"/>
                    <a:pt x="0" y="1619798"/>
                    <a:pt x="0" y="1388009"/>
                  </a:cubicBezTo>
                  <a:lnTo>
                    <a:pt x="0" y="1312991"/>
                  </a:lnTo>
                  <a:cubicBezTo>
                    <a:pt x="0" y="1110176"/>
                    <a:pt x="143863" y="940961"/>
                    <a:pt x="335109" y="901827"/>
                  </a:cubicBezTo>
                  <a:lnTo>
                    <a:pt x="339261" y="901408"/>
                  </a:lnTo>
                  <a:lnTo>
                    <a:pt x="337624" y="893300"/>
                  </a:lnTo>
                  <a:cubicBezTo>
                    <a:pt x="337624" y="745681"/>
                    <a:pt x="457292" y="626013"/>
                    <a:pt x="604911" y="626013"/>
                  </a:cubicBezTo>
                  <a:cubicBezTo>
                    <a:pt x="641816" y="626013"/>
                    <a:pt x="676974" y="633492"/>
                    <a:pt x="708952" y="647018"/>
                  </a:cubicBezTo>
                  <a:lnTo>
                    <a:pt x="749358" y="668950"/>
                  </a:lnTo>
                  <a:lnTo>
                    <a:pt x="787652" y="545587"/>
                  </a:lnTo>
                  <a:cubicBezTo>
                    <a:pt x="923262" y="224968"/>
                    <a:pt x="1240735" y="0"/>
                    <a:pt x="16107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431853" y="5396660"/>
              <a:ext cx="1861185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80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</a:rPr>
                <a:t>handmade</a:t>
              </a:r>
              <a:endParaRPr lang="zh-CN" altLang="en-US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</p:grpSp>
      <p:pic>
        <p:nvPicPr>
          <p:cNvPr id="4" name="图片 3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0515" y="120650"/>
            <a:ext cx="1119505" cy="6940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830" y="973455"/>
            <a:ext cx="4058285" cy="33293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230" y="972820"/>
            <a:ext cx="4180205" cy="3329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18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4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75055" y="120650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6151245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creative tutorial</a:t>
            </a:r>
            <a:endParaRPr lang="zh-CN" altLang="en-US" sz="2800"/>
          </a:p>
          <a:p>
            <a:pPr algn="ctr"/>
            <a:endParaRPr lang="zh-CN" altLang="en-US" sz="2800"/>
          </a:p>
        </p:txBody>
      </p:sp>
      <p:grpSp>
        <p:nvGrpSpPr>
          <p:cNvPr id="25" name="组合 24"/>
          <p:cNvGrpSpPr/>
          <p:nvPr/>
        </p:nvGrpSpPr>
        <p:grpSpPr>
          <a:xfrm>
            <a:off x="638113" y="2002382"/>
            <a:ext cx="2079101" cy="1332059"/>
            <a:chOff x="5213810" y="4799296"/>
            <a:chExt cx="2079101" cy="1332059"/>
          </a:xfrm>
        </p:grpSpPr>
        <p:sp>
          <p:nvSpPr>
            <p:cNvPr id="26" name="任意多边形 25"/>
            <p:cNvSpPr/>
            <p:nvPr/>
          </p:nvSpPr>
          <p:spPr>
            <a:xfrm>
              <a:off x="5213810" y="4799296"/>
              <a:ext cx="2079101" cy="1272213"/>
            </a:xfrm>
            <a:custGeom>
              <a:avLst/>
              <a:gdLst>
                <a:gd name="connsiteX0" fmla="*/ 1610751 w 2954216"/>
                <a:gd name="connsiteY0" fmla="*/ 0 h 1807700"/>
                <a:gd name="connsiteX1" fmla="*/ 2504050 w 2954216"/>
                <a:gd name="connsiteY1" fmla="*/ 893299 h 1807700"/>
                <a:gd name="connsiteX2" fmla="*/ 2504050 w 2954216"/>
                <a:gd name="connsiteY2" fmla="*/ 893300 h 1807700"/>
                <a:gd name="connsiteX3" fmla="*/ 2534525 w 2954216"/>
                <a:gd name="connsiteY3" fmla="*/ 893300 h 1807700"/>
                <a:gd name="connsiteX4" fmla="*/ 2954216 w 2954216"/>
                <a:gd name="connsiteY4" fmla="*/ 1312991 h 1807700"/>
                <a:gd name="connsiteX5" fmla="*/ 2954216 w 2954216"/>
                <a:gd name="connsiteY5" fmla="*/ 1388009 h 1807700"/>
                <a:gd name="connsiteX6" fmla="*/ 2534525 w 2954216"/>
                <a:gd name="connsiteY6" fmla="*/ 1807700 h 1807700"/>
                <a:gd name="connsiteX7" fmla="*/ 419691 w 2954216"/>
                <a:gd name="connsiteY7" fmla="*/ 1807700 h 1807700"/>
                <a:gd name="connsiteX8" fmla="*/ 0 w 2954216"/>
                <a:gd name="connsiteY8" fmla="*/ 1388009 h 1807700"/>
                <a:gd name="connsiteX9" fmla="*/ 0 w 2954216"/>
                <a:gd name="connsiteY9" fmla="*/ 1312991 h 1807700"/>
                <a:gd name="connsiteX10" fmla="*/ 335109 w 2954216"/>
                <a:gd name="connsiteY10" fmla="*/ 901827 h 1807700"/>
                <a:gd name="connsiteX11" fmla="*/ 339261 w 2954216"/>
                <a:gd name="connsiteY11" fmla="*/ 901408 h 1807700"/>
                <a:gd name="connsiteX12" fmla="*/ 337624 w 2954216"/>
                <a:gd name="connsiteY12" fmla="*/ 893300 h 1807700"/>
                <a:gd name="connsiteX13" fmla="*/ 604911 w 2954216"/>
                <a:gd name="connsiteY13" fmla="*/ 626013 h 1807700"/>
                <a:gd name="connsiteX14" fmla="*/ 708952 w 2954216"/>
                <a:gd name="connsiteY14" fmla="*/ 647018 h 1807700"/>
                <a:gd name="connsiteX15" fmla="*/ 749358 w 2954216"/>
                <a:gd name="connsiteY15" fmla="*/ 668950 h 1807700"/>
                <a:gd name="connsiteX16" fmla="*/ 787652 w 2954216"/>
                <a:gd name="connsiteY16" fmla="*/ 545587 h 1807700"/>
                <a:gd name="connsiteX17" fmla="*/ 1610751 w 2954216"/>
                <a:gd name="connsiteY17" fmla="*/ 0 h 180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54216" h="1807700">
                  <a:moveTo>
                    <a:pt x="1610751" y="0"/>
                  </a:moveTo>
                  <a:cubicBezTo>
                    <a:pt x="2104106" y="0"/>
                    <a:pt x="2504050" y="399944"/>
                    <a:pt x="2504050" y="893299"/>
                  </a:cubicBezTo>
                  <a:lnTo>
                    <a:pt x="2504050" y="893300"/>
                  </a:lnTo>
                  <a:lnTo>
                    <a:pt x="2534525" y="893300"/>
                  </a:lnTo>
                  <a:cubicBezTo>
                    <a:pt x="2766314" y="893300"/>
                    <a:pt x="2954216" y="1081202"/>
                    <a:pt x="2954216" y="1312991"/>
                  </a:cubicBezTo>
                  <a:lnTo>
                    <a:pt x="2954216" y="1388009"/>
                  </a:lnTo>
                  <a:cubicBezTo>
                    <a:pt x="2954216" y="1619798"/>
                    <a:pt x="2766314" y="1807700"/>
                    <a:pt x="2534525" y="1807700"/>
                  </a:cubicBezTo>
                  <a:lnTo>
                    <a:pt x="419691" y="1807700"/>
                  </a:lnTo>
                  <a:cubicBezTo>
                    <a:pt x="187902" y="1807700"/>
                    <a:pt x="0" y="1619798"/>
                    <a:pt x="0" y="1388009"/>
                  </a:cubicBezTo>
                  <a:lnTo>
                    <a:pt x="0" y="1312991"/>
                  </a:lnTo>
                  <a:cubicBezTo>
                    <a:pt x="0" y="1110176"/>
                    <a:pt x="143863" y="940961"/>
                    <a:pt x="335109" y="901827"/>
                  </a:cubicBezTo>
                  <a:lnTo>
                    <a:pt x="339261" y="901408"/>
                  </a:lnTo>
                  <a:lnTo>
                    <a:pt x="337624" y="893300"/>
                  </a:lnTo>
                  <a:cubicBezTo>
                    <a:pt x="337624" y="745681"/>
                    <a:pt x="457292" y="626013"/>
                    <a:pt x="604911" y="626013"/>
                  </a:cubicBezTo>
                  <a:cubicBezTo>
                    <a:pt x="641816" y="626013"/>
                    <a:pt x="676974" y="633492"/>
                    <a:pt x="708952" y="647018"/>
                  </a:cubicBezTo>
                  <a:lnTo>
                    <a:pt x="749358" y="668950"/>
                  </a:lnTo>
                  <a:lnTo>
                    <a:pt x="787652" y="545587"/>
                  </a:lnTo>
                  <a:cubicBezTo>
                    <a:pt x="923262" y="224968"/>
                    <a:pt x="1240735" y="0"/>
                    <a:pt x="16107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453443" y="5178220"/>
              <a:ext cx="1822450" cy="9531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80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</a:rPr>
                <a:t>Search for</a:t>
              </a:r>
              <a:endPara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endParaRPr>
            </a:p>
            <a:p>
              <a:pPr algn="l"/>
              <a:r>
                <a:rPr lang="en-US" altLang="zh-CN" sz="280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</a:rPr>
                <a:t> blocks</a:t>
              </a:r>
              <a:endParaRPr lang="zh-CN" altLang="en-US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</p:grpSp>
      <p:pic>
        <p:nvPicPr>
          <p:cNvPr id="4" name="图片 3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0515" y="120650"/>
            <a:ext cx="1119505" cy="6940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655" y="1156335"/>
            <a:ext cx="4485640" cy="35902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6236335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creative tutorial</a:t>
            </a:r>
            <a:endParaRPr lang="zh-CN" altLang="en-US" sz="2800"/>
          </a:p>
          <a:p>
            <a:pPr algn="ctr"/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11188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518733" y="1852522"/>
            <a:ext cx="2079228" cy="1662259"/>
            <a:chOff x="5213810" y="4721826"/>
            <a:chExt cx="2079228" cy="1662259"/>
          </a:xfrm>
        </p:grpSpPr>
        <p:sp>
          <p:nvSpPr>
            <p:cNvPr id="26" name="任意多边形 25"/>
            <p:cNvSpPr/>
            <p:nvPr/>
          </p:nvSpPr>
          <p:spPr>
            <a:xfrm>
              <a:off x="5213810" y="4721826"/>
              <a:ext cx="2079101" cy="1272213"/>
            </a:xfrm>
            <a:custGeom>
              <a:avLst/>
              <a:gdLst>
                <a:gd name="connsiteX0" fmla="*/ 1610751 w 2954216"/>
                <a:gd name="connsiteY0" fmla="*/ 0 h 1807700"/>
                <a:gd name="connsiteX1" fmla="*/ 2504050 w 2954216"/>
                <a:gd name="connsiteY1" fmla="*/ 893299 h 1807700"/>
                <a:gd name="connsiteX2" fmla="*/ 2504050 w 2954216"/>
                <a:gd name="connsiteY2" fmla="*/ 893300 h 1807700"/>
                <a:gd name="connsiteX3" fmla="*/ 2534525 w 2954216"/>
                <a:gd name="connsiteY3" fmla="*/ 893300 h 1807700"/>
                <a:gd name="connsiteX4" fmla="*/ 2954216 w 2954216"/>
                <a:gd name="connsiteY4" fmla="*/ 1312991 h 1807700"/>
                <a:gd name="connsiteX5" fmla="*/ 2954216 w 2954216"/>
                <a:gd name="connsiteY5" fmla="*/ 1388009 h 1807700"/>
                <a:gd name="connsiteX6" fmla="*/ 2534525 w 2954216"/>
                <a:gd name="connsiteY6" fmla="*/ 1807700 h 1807700"/>
                <a:gd name="connsiteX7" fmla="*/ 419691 w 2954216"/>
                <a:gd name="connsiteY7" fmla="*/ 1807700 h 1807700"/>
                <a:gd name="connsiteX8" fmla="*/ 0 w 2954216"/>
                <a:gd name="connsiteY8" fmla="*/ 1388009 h 1807700"/>
                <a:gd name="connsiteX9" fmla="*/ 0 w 2954216"/>
                <a:gd name="connsiteY9" fmla="*/ 1312991 h 1807700"/>
                <a:gd name="connsiteX10" fmla="*/ 335109 w 2954216"/>
                <a:gd name="connsiteY10" fmla="*/ 901827 h 1807700"/>
                <a:gd name="connsiteX11" fmla="*/ 339261 w 2954216"/>
                <a:gd name="connsiteY11" fmla="*/ 901408 h 1807700"/>
                <a:gd name="connsiteX12" fmla="*/ 337624 w 2954216"/>
                <a:gd name="connsiteY12" fmla="*/ 893300 h 1807700"/>
                <a:gd name="connsiteX13" fmla="*/ 604911 w 2954216"/>
                <a:gd name="connsiteY13" fmla="*/ 626013 h 1807700"/>
                <a:gd name="connsiteX14" fmla="*/ 708952 w 2954216"/>
                <a:gd name="connsiteY14" fmla="*/ 647018 h 1807700"/>
                <a:gd name="connsiteX15" fmla="*/ 749358 w 2954216"/>
                <a:gd name="connsiteY15" fmla="*/ 668950 h 1807700"/>
                <a:gd name="connsiteX16" fmla="*/ 787652 w 2954216"/>
                <a:gd name="connsiteY16" fmla="*/ 545587 h 1807700"/>
                <a:gd name="connsiteX17" fmla="*/ 1610751 w 2954216"/>
                <a:gd name="connsiteY17" fmla="*/ 0 h 180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54216" h="1807700">
                  <a:moveTo>
                    <a:pt x="1610751" y="0"/>
                  </a:moveTo>
                  <a:cubicBezTo>
                    <a:pt x="2104106" y="0"/>
                    <a:pt x="2504050" y="399944"/>
                    <a:pt x="2504050" y="893299"/>
                  </a:cubicBezTo>
                  <a:lnTo>
                    <a:pt x="2504050" y="893300"/>
                  </a:lnTo>
                  <a:lnTo>
                    <a:pt x="2534525" y="893300"/>
                  </a:lnTo>
                  <a:cubicBezTo>
                    <a:pt x="2766314" y="893300"/>
                    <a:pt x="2954216" y="1081202"/>
                    <a:pt x="2954216" y="1312991"/>
                  </a:cubicBezTo>
                  <a:lnTo>
                    <a:pt x="2954216" y="1388009"/>
                  </a:lnTo>
                  <a:cubicBezTo>
                    <a:pt x="2954216" y="1619798"/>
                    <a:pt x="2766314" y="1807700"/>
                    <a:pt x="2534525" y="1807700"/>
                  </a:cubicBezTo>
                  <a:lnTo>
                    <a:pt x="419691" y="1807700"/>
                  </a:lnTo>
                  <a:cubicBezTo>
                    <a:pt x="187902" y="1807700"/>
                    <a:pt x="0" y="1619798"/>
                    <a:pt x="0" y="1388009"/>
                  </a:cubicBezTo>
                  <a:lnTo>
                    <a:pt x="0" y="1312991"/>
                  </a:lnTo>
                  <a:cubicBezTo>
                    <a:pt x="0" y="1110176"/>
                    <a:pt x="143863" y="940961"/>
                    <a:pt x="335109" y="901827"/>
                  </a:cubicBezTo>
                  <a:lnTo>
                    <a:pt x="339261" y="901408"/>
                  </a:lnTo>
                  <a:lnTo>
                    <a:pt x="337624" y="893300"/>
                  </a:lnTo>
                  <a:cubicBezTo>
                    <a:pt x="337624" y="745681"/>
                    <a:pt x="457292" y="626013"/>
                    <a:pt x="604911" y="626013"/>
                  </a:cubicBezTo>
                  <a:cubicBezTo>
                    <a:pt x="641816" y="626013"/>
                    <a:pt x="676974" y="633492"/>
                    <a:pt x="708952" y="647018"/>
                  </a:cubicBezTo>
                  <a:lnTo>
                    <a:pt x="749358" y="668950"/>
                  </a:lnTo>
                  <a:lnTo>
                    <a:pt x="787652" y="545587"/>
                  </a:lnTo>
                  <a:cubicBezTo>
                    <a:pt x="923262" y="224968"/>
                    <a:pt x="1240735" y="0"/>
                    <a:pt x="16107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470588" y="5000420"/>
              <a:ext cx="1822450" cy="1383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80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</a:rPr>
                <a:t>Search for</a:t>
              </a:r>
              <a:endPara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endParaRPr>
            </a:p>
            <a:p>
              <a:pPr algn="l"/>
              <a:r>
                <a:rPr lang="en-US" altLang="zh-CN" sz="280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</a:rPr>
                <a:t> blocks</a:t>
              </a:r>
              <a:endParaRPr lang="zh-CN" altLang="en-US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  <a:p>
              <a:endParaRPr lang="zh-CN" altLang="en-US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</p:grpSp>
      <p:pic>
        <p:nvPicPr>
          <p:cNvPr id="7" name="图片 6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4165" y="45085"/>
            <a:ext cx="1341120" cy="83121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810" y="1014730"/>
            <a:ext cx="5142865" cy="48279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 dir="vert"/>
      </p:transition>
    </mc:Choice>
    <mc:Fallback>
      <p:transition spd="slow">
        <p:comb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553720" y="628650"/>
            <a:ext cx="11010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 5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53720" y="14922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creative tutorial</a:t>
            </a:r>
            <a:endParaRPr lang="zh-CN" altLang="en-US" sz="2800"/>
          </a:p>
        </p:txBody>
      </p:sp>
      <p:grpSp>
        <p:nvGrpSpPr>
          <p:cNvPr id="25" name="组合 24"/>
          <p:cNvGrpSpPr/>
          <p:nvPr/>
        </p:nvGrpSpPr>
        <p:grpSpPr>
          <a:xfrm>
            <a:off x="650178" y="2074137"/>
            <a:ext cx="2079101" cy="1272213"/>
            <a:chOff x="5213810" y="4721826"/>
            <a:chExt cx="2079101" cy="1272213"/>
          </a:xfrm>
        </p:grpSpPr>
        <p:sp>
          <p:nvSpPr>
            <p:cNvPr id="26" name="任意多边形 25"/>
            <p:cNvSpPr/>
            <p:nvPr/>
          </p:nvSpPr>
          <p:spPr>
            <a:xfrm>
              <a:off x="5213810" y="4721826"/>
              <a:ext cx="2079101" cy="1272213"/>
            </a:xfrm>
            <a:custGeom>
              <a:avLst/>
              <a:gdLst>
                <a:gd name="connsiteX0" fmla="*/ 1610751 w 2954216"/>
                <a:gd name="connsiteY0" fmla="*/ 0 h 1807700"/>
                <a:gd name="connsiteX1" fmla="*/ 2504050 w 2954216"/>
                <a:gd name="connsiteY1" fmla="*/ 893299 h 1807700"/>
                <a:gd name="connsiteX2" fmla="*/ 2504050 w 2954216"/>
                <a:gd name="connsiteY2" fmla="*/ 893300 h 1807700"/>
                <a:gd name="connsiteX3" fmla="*/ 2534525 w 2954216"/>
                <a:gd name="connsiteY3" fmla="*/ 893300 h 1807700"/>
                <a:gd name="connsiteX4" fmla="*/ 2954216 w 2954216"/>
                <a:gd name="connsiteY4" fmla="*/ 1312991 h 1807700"/>
                <a:gd name="connsiteX5" fmla="*/ 2954216 w 2954216"/>
                <a:gd name="connsiteY5" fmla="*/ 1388009 h 1807700"/>
                <a:gd name="connsiteX6" fmla="*/ 2534525 w 2954216"/>
                <a:gd name="connsiteY6" fmla="*/ 1807700 h 1807700"/>
                <a:gd name="connsiteX7" fmla="*/ 419691 w 2954216"/>
                <a:gd name="connsiteY7" fmla="*/ 1807700 h 1807700"/>
                <a:gd name="connsiteX8" fmla="*/ 0 w 2954216"/>
                <a:gd name="connsiteY8" fmla="*/ 1388009 h 1807700"/>
                <a:gd name="connsiteX9" fmla="*/ 0 w 2954216"/>
                <a:gd name="connsiteY9" fmla="*/ 1312991 h 1807700"/>
                <a:gd name="connsiteX10" fmla="*/ 335109 w 2954216"/>
                <a:gd name="connsiteY10" fmla="*/ 901827 h 1807700"/>
                <a:gd name="connsiteX11" fmla="*/ 339261 w 2954216"/>
                <a:gd name="connsiteY11" fmla="*/ 901408 h 1807700"/>
                <a:gd name="connsiteX12" fmla="*/ 337624 w 2954216"/>
                <a:gd name="connsiteY12" fmla="*/ 893300 h 1807700"/>
                <a:gd name="connsiteX13" fmla="*/ 604911 w 2954216"/>
                <a:gd name="connsiteY13" fmla="*/ 626013 h 1807700"/>
                <a:gd name="connsiteX14" fmla="*/ 708952 w 2954216"/>
                <a:gd name="connsiteY14" fmla="*/ 647018 h 1807700"/>
                <a:gd name="connsiteX15" fmla="*/ 749358 w 2954216"/>
                <a:gd name="connsiteY15" fmla="*/ 668950 h 1807700"/>
                <a:gd name="connsiteX16" fmla="*/ 787652 w 2954216"/>
                <a:gd name="connsiteY16" fmla="*/ 545587 h 1807700"/>
                <a:gd name="connsiteX17" fmla="*/ 1610751 w 2954216"/>
                <a:gd name="connsiteY17" fmla="*/ 0 h 180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54216" h="1807700">
                  <a:moveTo>
                    <a:pt x="1610751" y="0"/>
                  </a:moveTo>
                  <a:cubicBezTo>
                    <a:pt x="2104106" y="0"/>
                    <a:pt x="2504050" y="399944"/>
                    <a:pt x="2504050" y="893299"/>
                  </a:cubicBezTo>
                  <a:lnTo>
                    <a:pt x="2504050" y="893300"/>
                  </a:lnTo>
                  <a:lnTo>
                    <a:pt x="2534525" y="893300"/>
                  </a:lnTo>
                  <a:cubicBezTo>
                    <a:pt x="2766314" y="893300"/>
                    <a:pt x="2954216" y="1081202"/>
                    <a:pt x="2954216" y="1312991"/>
                  </a:cubicBezTo>
                  <a:lnTo>
                    <a:pt x="2954216" y="1388009"/>
                  </a:lnTo>
                  <a:cubicBezTo>
                    <a:pt x="2954216" y="1619798"/>
                    <a:pt x="2766314" y="1807700"/>
                    <a:pt x="2534525" y="1807700"/>
                  </a:cubicBezTo>
                  <a:lnTo>
                    <a:pt x="419691" y="1807700"/>
                  </a:lnTo>
                  <a:cubicBezTo>
                    <a:pt x="187902" y="1807700"/>
                    <a:pt x="0" y="1619798"/>
                    <a:pt x="0" y="1388009"/>
                  </a:cubicBezTo>
                  <a:lnTo>
                    <a:pt x="0" y="1312991"/>
                  </a:lnTo>
                  <a:cubicBezTo>
                    <a:pt x="0" y="1110176"/>
                    <a:pt x="143863" y="940961"/>
                    <a:pt x="335109" y="901827"/>
                  </a:cubicBezTo>
                  <a:lnTo>
                    <a:pt x="339261" y="901408"/>
                  </a:lnTo>
                  <a:lnTo>
                    <a:pt x="337624" y="893300"/>
                  </a:lnTo>
                  <a:cubicBezTo>
                    <a:pt x="337624" y="745681"/>
                    <a:pt x="457292" y="626013"/>
                    <a:pt x="604911" y="626013"/>
                  </a:cubicBezTo>
                  <a:cubicBezTo>
                    <a:pt x="641816" y="626013"/>
                    <a:pt x="676974" y="633492"/>
                    <a:pt x="708952" y="647018"/>
                  </a:cubicBezTo>
                  <a:lnTo>
                    <a:pt x="749358" y="668950"/>
                  </a:lnTo>
                  <a:lnTo>
                    <a:pt x="787652" y="545587"/>
                  </a:lnTo>
                  <a:cubicBezTo>
                    <a:pt x="923262" y="224968"/>
                    <a:pt x="1240735" y="0"/>
                    <a:pt x="16107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546788" y="4881040"/>
              <a:ext cx="1604010" cy="9531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80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</a:rPr>
                <a:t>Combine</a:t>
              </a:r>
              <a:endPara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endParaRPr>
            </a:p>
            <a:p>
              <a:pPr algn="l"/>
              <a:r>
                <a:rPr lang="en-US" altLang="zh-CN" sz="280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</a:rPr>
                <a:t> blocks</a:t>
              </a:r>
              <a:endParaRPr lang="zh-CN" altLang="en-US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</p:grpSp>
      <p:pic>
        <p:nvPicPr>
          <p:cNvPr id="4" name="图片 3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7645" y="45085"/>
            <a:ext cx="1109345" cy="6877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260" y="965835"/>
            <a:ext cx="6291580" cy="5088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 dir="in"/>
      </p:transition>
    </mc:Choice>
    <mc:Fallback>
      <p:transition spd="slow">
        <p:zoom dir="in"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卡通">
      <a:majorFont>
        <a:latin typeface="方正卡通简体"/>
        <a:ea typeface="方正喵呜体"/>
        <a:cs typeface=""/>
      </a:majorFont>
      <a:minorFont>
        <a:latin typeface="方正卡通简体"/>
        <a:ea typeface="方正卡通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2627</Words>
  <Application>WPS 演示</Application>
  <PresentationFormat>自定义</PresentationFormat>
  <Paragraphs>138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黑体</vt:lpstr>
      <vt:lpstr>方正少儿_GBK</vt:lpstr>
      <vt:lpstr>icomoon</vt:lpstr>
      <vt:lpstr>Yu Gothic UI Semibold</vt:lpstr>
      <vt:lpstr>微软雅黑 Light</vt:lpstr>
      <vt:lpstr>Aharoni</vt:lpstr>
      <vt:lpstr>方正卡通简体</vt:lpstr>
      <vt:lpstr>Arial Unicode MS</vt:lpstr>
      <vt:lpstr>方正喵呜体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Administrator</cp:lastModifiedBy>
  <cp:revision>107</cp:revision>
  <dcterms:created xsi:type="dcterms:W3CDTF">2014-02-21T16:31:00Z</dcterms:created>
  <dcterms:modified xsi:type="dcterms:W3CDTF">2018-10-24T12:04:42Z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2052-10.1.0.7566</vt:lpwstr>
  </property>
</Properties>
</file>