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4"/>
  </p:handoutMasterIdLst>
  <p:sldIdLst>
    <p:sldId id="260" r:id="rId3"/>
    <p:sldId id="264" r:id="rId4"/>
    <p:sldId id="268" r:id="rId5"/>
    <p:sldId id="316" r:id="rId7"/>
    <p:sldId id="303" r:id="rId8"/>
    <p:sldId id="304" r:id="rId9"/>
    <p:sldId id="311" r:id="rId10"/>
    <p:sldId id="324" r:id="rId11"/>
    <p:sldId id="305" r:id="rId12"/>
    <p:sldId id="312" r:id="rId13"/>
    <p:sldId id="342" r:id="rId14"/>
    <p:sldId id="327" r:id="rId15"/>
    <p:sldId id="328" r:id="rId16"/>
    <p:sldId id="329" r:id="rId17"/>
    <p:sldId id="332" r:id="rId18"/>
    <p:sldId id="334" r:id="rId19"/>
    <p:sldId id="338" r:id="rId20"/>
    <p:sldId id="308" r:id="rId21"/>
    <p:sldId id="335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20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9.png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tags" Target="../tags/tag28.xml"/><Relationship Id="rId4" Type="http://schemas.openxmlformats.org/officeDocument/2006/relationships/image" Target="../media/image20.png"/><Relationship Id="rId3" Type="http://schemas.openxmlformats.org/officeDocument/2006/relationships/tags" Target="../tags/tag2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tags" Target="../tags/tag2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tags" Target="../tags/tag31.xml"/><Relationship Id="rId4" Type="http://schemas.openxmlformats.org/officeDocument/2006/relationships/image" Target="../media/image20.png"/><Relationship Id="rId3" Type="http://schemas.openxmlformats.org/officeDocument/2006/relationships/tags" Target="../tags/tag3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4" Type="http://schemas.openxmlformats.org/officeDocument/2006/relationships/image" Target="../media/image9.png"/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tags" Target="../tags/tag3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../media/image1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5" Type="http://schemas.openxmlformats.org/officeDocument/2006/relationships/slideLayout" Target="../slideLayouts/slideLayout3.xml"/><Relationship Id="rId14" Type="http://schemas.openxmlformats.org/officeDocument/2006/relationships/tags" Target="../tags/tag12.xml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5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tags" Target="../tags/tag21.xml"/><Relationship Id="rId4" Type="http://schemas.openxmlformats.org/officeDocument/2006/relationships/image" Target="../media/image20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3315948" y="3781846"/>
            <a:ext cx="6288405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Handle remote control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5"/>
          <p:cNvSpPr/>
          <p:nvPr>
            <p:custDataLst>
              <p:tags r:id="rId11"/>
            </p:custDataLst>
          </p:nvPr>
        </p:nvSpPr>
        <p:spPr>
          <a:xfrm>
            <a:off x="1428750" y="1367155"/>
            <a:ext cx="846391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charset="-122"/>
                <a:ea typeface="华文中宋" charset="-122"/>
              </a:rPr>
              <a:t>Interacting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7030A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428285" y="370373"/>
            <a:ext cx="30607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Tiny bit code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590" y="1021080"/>
            <a:ext cx="4105910" cy="4745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265" y="1021080"/>
            <a:ext cx="4136390" cy="4815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428285" y="370373"/>
            <a:ext cx="30607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Tiny bit code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520" y="1905000"/>
            <a:ext cx="5648325" cy="30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167890" y="40132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9371965" y="464185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2785223" y="395138"/>
            <a:ext cx="653351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Handle code</a:t>
            </a:r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：rocker control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68705" y="1066165"/>
            <a:ext cx="525780" cy="56007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94485" y="1066165"/>
            <a:ext cx="945261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handle code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940" y="1711325"/>
            <a:ext cx="3921125" cy="20815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8940" y="3862070"/>
            <a:ext cx="3995420" cy="13595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4360" y="1711325"/>
            <a:ext cx="4953000" cy="18383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4360" y="3549650"/>
            <a:ext cx="4954905" cy="2344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2605" y="1727835"/>
            <a:ext cx="5553075" cy="24193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167890" y="401320"/>
            <a:ext cx="565150" cy="511175"/>
            <a:chOff x="3595131" y="455862"/>
            <a:chExt cx="764143" cy="74420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9371965" y="464185"/>
            <a:ext cx="641985" cy="523875"/>
            <a:chOff x="7832728" y="455862"/>
            <a:chExt cx="764143" cy="744209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8" name="PA-矩形 86"/>
          <p:cNvSpPr/>
          <p:nvPr>
            <p:custDataLst>
              <p:tags r:id="rId4"/>
            </p:custDataLst>
          </p:nvPr>
        </p:nvSpPr>
        <p:spPr>
          <a:xfrm>
            <a:off x="2785223" y="395138"/>
            <a:ext cx="653351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Handle code</a:t>
            </a:r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：rocker control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319020" y="327025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9498330" y="38735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18" name="PA-矩形 86"/>
          <p:cNvSpPr/>
          <p:nvPr>
            <p:custDataLst>
              <p:tags r:id="rId5"/>
            </p:custDataLst>
          </p:nvPr>
        </p:nvSpPr>
        <p:spPr>
          <a:xfrm>
            <a:off x="2964928" y="327193"/>
            <a:ext cx="653351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Handle code</a:t>
            </a:r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：rocker control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0845" y="1040130"/>
            <a:ext cx="862584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of handle rocker control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070" y="1576070"/>
            <a:ext cx="5534025" cy="425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67890" y="401320"/>
            <a:ext cx="565150" cy="511175"/>
            <a:chOff x="3595131" y="455862"/>
            <a:chExt cx="764143" cy="74420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9371965" y="464185"/>
            <a:ext cx="641985" cy="523875"/>
            <a:chOff x="7832728" y="455862"/>
            <a:chExt cx="764143" cy="7442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PA-矩形 86"/>
          <p:cNvSpPr/>
          <p:nvPr>
            <p:custDataLst>
              <p:tags r:id="rId3"/>
            </p:custDataLst>
          </p:nvPr>
        </p:nvSpPr>
        <p:spPr>
          <a:xfrm>
            <a:off x="2785223" y="395138"/>
            <a:ext cx="653351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Handle code</a:t>
            </a:r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：rocker control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10" y="1040130"/>
            <a:ext cx="3409315" cy="496189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825" y="1040130"/>
            <a:ext cx="4495800" cy="3533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27774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9323070" y="362585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2782365" y="247818"/>
            <a:ext cx="662686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Handle code</a:t>
            </a:r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：gravity control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0845" y="1040130"/>
            <a:ext cx="862584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of handle gravity control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8440" y="1544320"/>
            <a:ext cx="4215765" cy="43459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9295" y="1720850"/>
            <a:ext cx="5164455" cy="3992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79165" y="32448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847965" y="372745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177778" y="290363"/>
            <a:ext cx="357314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  <a:sym typeface="+mn-ea"/>
              </a:rPr>
              <a:t>Download code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  <a:sym typeface="+mn-ea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612900" y="1167765"/>
            <a:ext cx="9349105" cy="35382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28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First, we need to download the </a:t>
            </a:r>
            <a:r>
              <a:rPr sz="2800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microbit-Tiny-bit-code.hex</a:t>
            </a:r>
            <a:r>
              <a:rPr sz="28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the micro:bit board on the Tiny-bit robot car.</a:t>
            </a:r>
            <a:endParaRPr sz="2800" b="1" dirty="0"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  <a:p>
            <a:pPr algn="l"/>
            <a:r>
              <a:rPr sz="28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Then, we need to download the handle control program (</a:t>
            </a:r>
            <a:r>
              <a:rPr sz="2800"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microbit-Handle_rocker_control.hex</a:t>
            </a:r>
            <a:r>
              <a:rPr sz="28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/</a:t>
            </a:r>
            <a:r>
              <a:rPr sz="2800" b="1" dirty="0">
                <a:solidFill>
                  <a:schemeClr val="accent3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microbit-Handle-gravity-control.hex</a:t>
            </a:r>
            <a:r>
              <a:rPr sz="28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) to the micro:bit board on the handle.</a:t>
            </a:r>
            <a:endParaRPr sz="2800" b="1" dirty="0"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97280" y="1091565"/>
            <a:ext cx="9997440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After the download is complete, open the power  of the car. We can see that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microbit dot matix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display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a “T” pattern.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Open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the power of the handle. We can see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heart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pattern on the handle and then display an “X”, as shown below. 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Next,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we can control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robot car by handle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658110"/>
            <a:ext cx="5057775" cy="2740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75" y="2658110"/>
            <a:ext cx="4874260" cy="2740660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47365" y="391795"/>
            <a:ext cx="566420" cy="615950"/>
            <a:chOff x="3595131" y="455862"/>
            <a:chExt cx="764143" cy="74420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8348345" y="397510"/>
            <a:ext cx="622300" cy="591820"/>
            <a:chOff x="7832728" y="455862"/>
            <a:chExt cx="764143" cy="7442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8" name="PA-矩形 86"/>
          <p:cNvSpPr/>
          <p:nvPr>
            <p:custDataLst>
              <p:tags r:id="rId5"/>
            </p:custDataLst>
          </p:nvPr>
        </p:nvSpPr>
        <p:spPr>
          <a:xfrm>
            <a:off x="3678033" y="44403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5535" y="1111885"/>
            <a:ext cx="449453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 corresponding function of the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rocker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control is as shown below: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25540" y="1060450"/>
            <a:ext cx="488886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 corresponding function of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gravity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control is as shown below: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47365" y="391795"/>
            <a:ext cx="566420" cy="615950"/>
            <a:chOff x="3595131" y="455862"/>
            <a:chExt cx="764143" cy="74420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8348345" y="397510"/>
            <a:ext cx="622300" cy="591820"/>
            <a:chOff x="7832728" y="455862"/>
            <a:chExt cx="764143" cy="744209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9" name="PA-矩形 86"/>
          <p:cNvSpPr/>
          <p:nvPr>
            <p:custDataLst>
              <p:tags r:id="rId3"/>
            </p:custDataLst>
          </p:nvPr>
        </p:nvSpPr>
        <p:spPr>
          <a:xfrm>
            <a:off x="3678033" y="44403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20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535" y="1757045"/>
            <a:ext cx="4545330" cy="3298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935" y="1705610"/>
            <a:ext cx="5913755" cy="3799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26" name="矩形 25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5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6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grpSp>
        <p:nvGrpSpPr>
          <p:cNvPr id="53" name="组合 52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54" name="矩形 53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55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8587583" y="2146923"/>
            <a:ext cx="2805371" cy="644955"/>
            <a:chOff x="998943" y="2378417"/>
            <a:chExt cx="3007000" cy="648247"/>
          </a:xfrm>
        </p:grpSpPr>
        <p:sp>
          <p:nvSpPr>
            <p:cNvPr id="58" name="矩形 57"/>
            <p:cNvSpPr/>
            <p:nvPr/>
          </p:nvSpPr>
          <p:spPr>
            <a:xfrm>
              <a:off x="1269157" y="2378417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Tiny bit code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59" name="矩形: 圆角 58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61" name="组合 60"/>
          <p:cNvGrpSpPr/>
          <p:nvPr/>
        </p:nvGrpSpPr>
        <p:grpSpPr>
          <a:xfrm>
            <a:off x="1000168" y="3363873"/>
            <a:ext cx="2805371" cy="625902"/>
            <a:chOff x="1037739" y="2380333"/>
            <a:chExt cx="3007000" cy="629098"/>
          </a:xfrm>
        </p:grpSpPr>
        <p:sp>
          <p:nvSpPr>
            <p:cNvPr id="62" name="矩形 61"/>
            <p:cNvSpPr/>
            <p:nvPr/>
          </p:nvSpPr>
          <p:spPr>
            <a:xfrm>
              <a:off x="1289575" y="2380333"/>
              <a:ext cx="2503390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Handle code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63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65" name="组合 64"/>
          <p:cNvGrpSpPr/>
          <p:nvPr/>
        </p:nvGrpSpPr>
        <p:grpSpPr>
          <a:xfrm>
            <a:off x="4850831" y="3419619"/>
            <a:ext cx="2877185" cy="587301"/>
            <a:chOff x="998943" y="2436364"/>
            <a:chExt cx="3083975" cy="590300"/>
          </a:xfrm>
        </p:grpSpPr>
        <p:sp>
          <p:nvSpPr>
            <p:cNvPr id="66" name="矩形 65"/>
            <p:cNvSpPr/>
            <p:nvPr/>
          </p:nvSpPr>
          <p:spPr>
            <a:xfrm>
              <a:off x="1111929" y="2452958"/>
              <a:ext cx="2970989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Download code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67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87740" y="3449955"/>
            <a:ext cx="3581400" cy="587207"/>
            <a:chOff x="1037739" y="2478488"/>
            <a:chExt cx="3130788" cy="590300"/>
          </a:xfrm>
        </p:grpSpPr>
        <p:sp>
          <p:nvSpPr>
            <p:cNvPr id="4" name="矩形 3"/>
            <p:cNvSpPr/>
            <p:nvPr/>
          </p:nvSpPr>
          <p:spPr>
            <a:xfrm>
              <a:off x="1124890" y="2511682"/>
              <a:ext cx="3043637" cy="462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Experimental phenomena</a:t>
              </a:r>
              <a:endParaRPr lang="zh-CN" altLang="en-US" sz="24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7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72" name="图片 71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8423548" y="3375463"/>
            <a:ext cx="511054" cy="642270"/>
          </a:xfrm>
          <a:prstGeom prst="rect">
            <a:avLst/>
          </a:prstGeom>
        </p:spPr>
      </p:pic>
      <p:sp>
        <p:nvSpPr>
          <p:cNvPr id="12" name="PA-矩形 7"/>
          <p:cNvSpPr/>
          <p:nvPr>
            <p:custDataLst>
              <p:tags r:id="rId14"/>
            </p:custDataLst>
          </p:nvPr>
        </p:nvSpPr>
        <p:spPr>
          <a:xfrm>
            <a:off x="4850747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4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charset="-122"/>
              <a:ea typeface="隶书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122805" y="1985010"/>
            <a:ext cx="889444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communicate between the Tiny-bit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robot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car and the micro:bit handle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310" y="1282981"/>
            <a:ext cx="404635" cy="4544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310" y="1985010"/>
            <a:ext cx="343535" cy="386715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08530" y="1369060"/>
            <a:ext cx="44075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Learn how to use 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micro:bit handle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22400" y="2673985"/>
            <a:ext cx="9347835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6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</a:t>
            </a:r>
            <a:r>
              <a:rPr lang="zh-CN" altLang="en-US" sz="16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he handle is shown below. The communication between the Tiny-bit </a:t>
            </a:r>
            <a:r>
              <a:rPr lang="en-US" altLang="zh-CN" sz="16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robot </a:t>
            </a:r>
            <a:r>
              <a:rPr lang="zh-CN" altLang="en-US" sz="16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car and the micro:bit handle is the communication between two micro:bit </a:t>
            </a:r>
            <a:r>
              <a:rPr lang="en-US" altLang="zh-CN" sz="16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boards</a:t>
            </a:r>
            <a:r>
              <a:rPr lang="zh-CN" altLang="en-US" sz="16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. They use the wireless networking communication method.</a:t>
            </a:r>
            <a:endParaRPr lang="zh-CN" altLang="en-US" sz="1600" b="1" dirty="0">
              <a:solidFill>
                <a:srgbClr val="7030A0"/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030" y="3598545"/>
            <a:ext cx="2525395" cy="221234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8" name="PA-矩形 86"/>
          <p:cNvSpPr/>
          <p:nvPr>
            <p:custDataLst>
              <p:tags r:id="rId5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32004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https://github.com/yahboomtechnology/ghbitlib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and </a:t>
            </a:r>
            <a:r>
              <a:rPr lang="en-US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https://github.com/yahboomtechnology/ghbitlib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143760" y="1153795"/>
            <a:ext cx="720407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Learn about using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Radio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graphical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ly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programming blocks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1159791"/>
            <a:ext cx="404635" cy="4544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1787806"/>
            <a:ext cx="404635" cy="454436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33600" y="2374900"/>
            <a:ext cx="731202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3.Learn how to use micro:bit handle control Tiny bit robot car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2375181"/>
            <a:ext cx="404635" cy="454436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PA-矩形 86"/>
          <p:cNvSpPr/>
          <p:nvPr>
            <p:custDataLst>
              <p:tags r:id="rId4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133600" y="1830705"/>
            <a:ext cx="720407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Learn about using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GHBit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graphical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ly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programming blocks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428285" y="370373"/>
            <a:ext cx="30607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Tiny bit code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74090" y="1015365"/>
            <a:ext cx="525780" cy="56007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00065" y="601154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99870" y="1064260"/>
            <a:ext cx="102368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Tiny bit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1790" y="1432560"/>
            <a:ext cx="4087495" cy="45789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5175" y="1432560"/>
            <a:ext cx="4536440" cy="2868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5175" y="4300855"/>
            <a:ext cx="3987165" cy="171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428285" y="370373"/>
            <a:ext cx="30607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Tiny bit code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145" y="1113155"/>
            <a:ext cx="4138930" cy="33362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075" y="1113155"/>
            <a:ext cx="3305175" cy="441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428285" y="370373"/>
            <a:ext cx="30607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Tiny bit code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520" y="1074420"/>
            <a:ext cx="4638675" cy="3952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510" y="1074420"/>
            <a:ext cx="4704715" cy="3538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00065" y="5970905"/>
            <a:ext cx="148336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428285" y="370373"/>
            <a:ext cx="30607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Tiny bit code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0845" y="1040130"/>
            <a:ext cx="708533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of Tiny bit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7350" y="1557655"/>
            <a:ext cx="2886075" cy="3743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24.xml><?xml version="1.0" encoding="utf-8"?>
<p:tagLst xmlns:p="http://schemas.openxmlformats.org/presentationml/2006/main">
  <p:tag name="PA" val="v5.1.1"/>
  <p:tag name="RESOURCELIBID_ANIM" val="430"/>
</p:tagLst>
</file>

<file path=ppt/tags/tag25.xml><?xml version="1.0" encoding="utf-8"?>
<p:tagLst xmlns:p="http://schemas.openxmlformats.org/presentationml/2006/main">
  <p:tag name="PA" val="v5.1.1"/>
  <p:tag name="RESOURCELIBID_ANIM" val="430"/>
</p:tagLst>
</file>

<file path=ppt/tags/tag26.xml><?xml version="1.0" encoding="utf-8"?>
<p:tagLst xmlns:p="http://schemas.openxmlformats.org/presentationml/2006/main">
  <p:tag name="PA" val="v5.1.1"/>
  <p:tag name="RESOURCELIBID_ANIM" val="430"/>
</p:tagLst>
</file>

<file path=ppt/tags/tag27.xml><?xml version="1.0" encoding="utf-8"?>
<p:tagLst xmlns:p="http://schemas.openxmlformats.org/presentationml/2006/main">
  <p:tag name="PA" val="v5.1.1"/>
  <p:tag name="RESOURCELIBID_ANIM" val="430"/>
</p:tagLst>
</file>

<file path=ppt/tags/tag28.xml><?xml version="1.0" encoding="utf-8"?>
<p:tagLst xmlns:p="http://schemas.openxmlformats.org/presentationml/2006/main">
  <p:tag name="PA" val="v5.1.1"/>
  <p:tag name="RESOURCELIBID_ANIM" val="430"/>
</p:tagLst>
</file>

<file path=ppt/tags/tag29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30.xml><?xml version="1.0" encoding="utf-8"?>
<p:tagLst xmlns:p="http://schemas.openxmlformats.org/presentationml/2006/main">
  <p:tag name="PA" val="v5.1.1"/>
  <p:tag name="RESOURCELIBID_ANIM" val="430"/>
</p:tagLst>
</file>

<file path=ppt/tags/tag31.xml><?xml version="1.0" encoding="utf-8"?>
<p:tagLst xmlns:p="http://schemas.openxmlformats.org/presentationml/2006/main">
  <p:tag name="PA" val="v5.1.1"/>
  <p:tag name="RESOURCELIBID_ANIM" val="430"/>
</p:tagLst>
</file>

<file path=ppt/tags/tag32.xml><?xml version="1.0" encoding="utf-8"?>
<p:tagLst xmlns:p="http://schemas.openxmlformats.org/presentationml/2006/main">
  <p:tag name="PA" val="v5.1.1"/>
  <p:tag name="RESOURCELIBID_ANIM" val="430"/>
</p:tagLst>
</file>

<file path=ppt/tags/tag33.xml><?xml version="1.0" encoding="utf-8"?>
<p:tagLst xmlns:p="http://schemas.openxmlformats.org/presentationml/2006/main">
  <p:tag name="PA" val="v5.1.1"/>
  <p:tag name="RESOURCELIBID_ANIM" val="430"/>
</p:tagLst>
</file>

<file path=ppt/tags/tag34.xml><?xml version="1.0" encoding="utf-8"?>
<p:tagLst xmlns:p="http://schemas.openxmlformats.org/presentationml/2006/main">
  <p:tag name="PA" val="v5.1.1"/>
  <p:tag name="RESOURCELIBID_ANIM" val="430"/>
</p:tagLst>
</file>

<file path=ppt/tags/tag35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2847</Words>
  <Application>WPS 演示</Application>
  <PresentationFormat>宽屏</PresentationFormat>
  <Paragraphs>132</Paragraphs>
  <Slides>20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503</cp:revision>
  <dcterms:created xsi:type="dcterms:W3CDTF">2017-08-18T03:02:00Z</dcterms:created>
  <dcterms:modified xsi:type="dcterms:W3CDTF">2021-12-27T10:12:29Z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