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
  </p:handoutMasterIdLst>
  <p:sldIdLst>
    <p:sldId id="260" r:id="rId3"/>
    <p:sldId id="264" r:id="rId4"/>
    <p:sldId id="268" r:id="rId5"/>
    <p:sldId id="302" r:id="rId7"/>
    <p:sldId id="323" r:id="rId8"/>
    <p:sldId id="303" r:id="rId9"/>
    <p:sldId id="304" r:id="rId10"/>
    <p:sldId id="311" r:id="rId11"/>
    <p:sldId id="305" r:id="rId12"/>
    <p:sldId id="308"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a:srgbClr val="2E9491"/>
    <a:srgbClr val="E93F64"/>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itchFamily="34" charset="-122"/>
                <a:ea typeface="思源黑体 CN Bold" pitchFamily="34" charset="-122"/>
              </a:rPr>
              <a:t>不得将觅知网的</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模板、</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itchFamily="34" charset="-122"/>
              <a:ea typeface="思源黑体 CN Bold"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4" Type="http://schemas.openxmlformats.org/officeDocument/2006/relationships/slideLayout" Target="../slideLayouts/slideLayout3.xml"/><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19.xml"/><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charset="-122"/>
                <a:ea typeface="华文中宋" charset="-122"/>
              </a:rPr>
              <a:t>Yahboom</a:t>
            </a:r>
            <a:endParaRPr lang="en-US" altLang="zh-CN" sz="3600" b="1" spc="-300" dirty="0">
              <a:ln>
                <a:solidFill>
                  <a:schemeClr val="bg1"/>
                </a:solidFill>
              </a:ln>
              <a:solidFill>
                <a:srgbClr val="2E9491"/>
              </a:solidFill>
              <a:effectLst/>
              <a:latin typeface="华文中宋" charset="-122"/>
              <a:ea typeface="华文中宋"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3" name="PA-矩形 89"/>
          <p:cNvSpPr/>
          <p:nvPr>
            <p:custDataLst>
              <p:tags r:id="rId10"/>
            </p:custDataLst>
          </p:nvPr>
        </p:nvSpPr>
        <p:spPr>
          <a:xfrm>
            <a:off x="4196059" y="3781846"/>
            <a:ext cx="4528185" cy="768350"/>
          </a:xfrm>
          <a:prstGeom prst="rect">
            <a:avLst/>
          </a:prstGeom>
        </p:spPr>
        <p:txBody>
          <a:bodyPr wrap="none">
            <a:spAutoFit/>
          </a:bodyPr>
          <a:p>
            <a:pPr algn="ctr"/>
            <a:r>
              <a:rPr lang="zh-CN" altLang="en-US" sz="4400" b="1" dirty="0">
                <a:ln w="3175">
                  <a:solidFill>
                    <a:schemeClr val="tx1"/>
                  </a:solidFill>
                </a:ln>
                <a:solidFill>
                  <a:srgbClr val="E4151A"/>
                </a:solidFill>
                <a:effectLst/>
                <a:latin typeface="华文中宋" charset="-122"/>
                <a:ea typeface="华文中宋" charset="-122"/>
                <a:cs typeface="华文中宋" charset="-122"/>
              </a:rPr>
              <a:t>Musical rhythm</a:t>
            </a:r>
            <a:endParaRPr lang="zh-CN" altLang="en-US" sz="4400" b="1" dirty="0">
              <a:ln w="3175">
                <a:solidFill>
                  <a:schemeClr val="tx1"/>
                </a:solidFill>
              </a:ln>
              <a:solidFill>
                <a:srgbClr val="E4151A"/>
              </a:solidFill>
              <a:effectLst/>
              <a:latin typeface="华文中宋" charset="-122"/>
              <a:ea typeface="华文中宋" charset="-122"/>
              <a:cs typeface="华文中宋" charset="-122"/>
            </a:endParaRPr>
          </a:p>
        </p:txBody>
      </p:sp>
      <p:sp>
        <p:nvSpPr>
          <p:cNvPr id="2" name="PA-矩形 89"/>
          <p:cNvSpPr/>
          <p:nvPr>
            <p:custDataLst>
              <p:tags r:id="rId11"/>
            </p:custDataLst>
          </p:nvPr>
        </p:nvSpPr>
        <p:spPr>
          <a:xfrm>
            <a:off x="2101529" y="1363346"/>
            <a:ext cx="7860030" cy="1014730"/>
          </a:xfrm>
          <a:prstGeom prst="rect">
            <a:avLst/>
          </a:prstGeom>
        </p:spPr>
        <p:txBody>
          <a:bodyPr wrap="none">
            <a:spAutoFit/>
          </a:bodyPr>
          <a:p>
            <a:pPr algn="ctr"/>
            <a:r>
              <a:rPr lang="zh-CN" altLang="en-US" sz="6000" b="1" dirty="0">
                <a:ln w="3175">
                  <a:solidFill>
                    <a:schemeClr val="tx1"/>
                  </a:solidFill>
                </a:ln>
                <a:solidFill>
                  <a:srgbClr val="92D050"/>
                </a:solidFill>
                <a:effectLst/>
                <a:latin typeface="华文中宋" charset="-122"/>
                <a:ea typeface="华文中宋" charset="-122"/>
              </a:rPr>
              <a:t>Playing with Tiny bit</a:t>
            </a:r>
            <a:endParaRPr lang="zh-CN" altLang="en-US" sz="6000" b="1" dirty="0">
              <a:ln w="3175">
                <a:solidFill>
                  <a:schemeClr val="tx1"/>
                </a:solidFill>
              </a:ln>
              <a:solidFill>
                <a:srgbClr val="92D050"/>
              </a:solidFill>
              <a:effectLst/>
              <a:latin typeface="华文中宋" charset="-122"/>
              <a:ea typeface="华文中宋"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5800" y="35623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540115" y="339090"/>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1096010" y="1082040"/>
            <a:ext cx="9793605" cy="922020"/>
          </a:xfrm>
          <a:prstGeom prst="rect">
            <a:avLst/>
          </a:prstGeom>
        </p:spPr>
        <p:txBody>
          <a:bodyPr wrap="square">
            <a:spAutoFit/>
          </a:bodyPr>
          <a:p>
            <a:pPr algn="just"/>
            <a:r>
              <a:rPr lang="en-US" b="1" dirty="0">
                <a:solidFill>
                  <a:schemeClr val="tx1">
                    <a:lumMod val="85000"/>
                    <a:lumOff val="15000"/>
                  </a:schemeClr>
                </a:solidFill>
                <a:latin typeface="华文中宋" charset="-122"/>
                <a:ea typeface="华文中宋" charset="-122"/>
                <a:cs typeface="华文中宋" charset="-122"/>
                <a:sym typeface="+mn-ea"/>
              </a:rPr>
              <a:t>After the program is downloaded, open the power of the car. When the sound sensor detects sounds of different intensities, the lights of robot car will switch color and brightness, and the micro:bit dot matrix displays different patterns.</a:t>
            </a:r>
            <a:endParaRPr lang="zh-CN" altLang="en-US" b="1" dirty="0">
              <a:solidFill>
                <a:schemeClr val="tx1">
                  <a:lumMod val="85000"/>
                  <a:lumOff val="15000"/>
                </a:schemeClr>
              </a:solidFill>
              <a:latin typeface="华文中宋" charset="-122"/>
              <a:ea typeface="华文中宋" charset="-122"/>
              <a:cs typeface="华文中宋" charset="-122"/>
            </a:endParaRPr>
          </a:p>
        </p:txBody>
      </p:sp>
      <p:sp>
        <p:nvSpPr>
          <p:cNvPr id="26" name="Rectangle 3"/>
          <p:cNvSpPr>
            <a:spLocks noChangeArrowheads="1"/>
          </p:cNvSpPr>
          <p:nvPr/>
        </p:nvSpPr>
        <p:spPr bwMode="auto">
          <a:xfrm>
            <a:off x="5486400" y="6003290"/>
            <a:ext cx="161861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2" name="图片 1"/>
          <p:cNvPicPr>
            <a:picLocks noChangeAspect="1"/>
          </p:cNvPicPr>
          <p:nvPr/>
        </p:nvPicPr>
        <p:blipFill>
          <a:blip r:embed="rId3"/>
          <a:stretch>
            <a:fillRect/>
          </a:stretch>
        </p:blipFill>
        <p:spPr>
          <a:xfrm>
            <a:off x="1967230" y="2882265"/>
            <a:ext cx="3818255" cy="2865755"/>
          </a:xfrm>
          <a:prstGeom prst="rect">
            <a:avLst/>
          </a:prstGeom>
        </p:spPr>
      </p:pic>
      <p:pic>
        <p:nvPicPr>
          <p:cNvPr id="3" name="图片 2"/>
          <p:cNvPicPr>
            <a:picLocks noChangeAspect="1"/>
          </p:cNvPicPr>
          <p:nvPr/>
        </p:nvPicPr>
        <p:blipFill>
          <a:blip r:embed="rId4"/>
          <a:stretch>
            <a:fillRect/>
          </a:stretch>
        </p:blipFill>
        <p:spPr>
          <a:xfrm>
            <a:off x="6284595" y="2847975"/>
            <a:ext cx="3823335" cy="2900045"/>
          </a:xfrm>
          <a:prstGeom prst="rect">
            <a:avLst/>
          </a:prstGeom>
        </p:spPr>
      </p:pic>
      <p:sp>
        <p:nvSpPr>
          <p:cNvPr id="4" name="PA-矩形 86"/>
          <p:cNvSpPr/>
          <p:nvPr>
            <p:custDataLst>
              <p:tags r:id="rId5"/>
            </p:custDataLst>
          </p:nvPr>
        </p:nvSpPr>
        <p:spPr>
          <a:xfrm>
            <a:off x="3869803" y="392598"/>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charset="-122"/>
                <a:ea typeface="华文中宋" charset="-122"/>
              </a:rPr>
              <a:t>Experimental phenomena</a:t>
            </a:r>
            <a:endParaRPr lang="zh-CN" altLang="en-US" sz="2800" b="1" dirty="0">
              <a:ln w="3175">
                <a:solidFill>
                  <a:schemeClr val="tx1"/>
                </a:solidFill>
              </a:ln>
              <a:solidFill>
                <a:srgbClr val="E93F64"/>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itchFamily="34" charset="0"/>
                <a:ea typeface="隶书" pitchFamily="49" charset="-122"/>
                <a:cs typeface="Arial"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itchFamily="49" charset="-122"/>
              <a:ea typeface="隶书"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itchFamily="34" charset="0"/>
                <a:ea typeface="隶书" pitchFamily="49" charset="-122"/>
                <a:cs typeface="Arial" pitchFamily="34" charset="0"/>
                <a:sym typeface="+mn-ea"/>
              </a:rPr>
              <a:t>Thank you!!!</a:t>
            </a:r>
            <a:endParaRPr lang="en-US" altLang="zh-CN" sz="4400" b="1" dirty="0" smtClean="0">
              <a:solidFill>
                <a:schemeClr val="tx1"/>
              </a:solidFill>
              <a:latin typeface="Arial" pitchFamily="34" charset="0"/>
              <a:ea typeface="隶书" pitchFamily="49" charset="-122"/>
              <a:cs typeface="Arial"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795645" y="5821680"/>
            <a:ext cx="13760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7" name="PA-矩形 7"/>
          <p:cNvSpPr/>
          <p:nvPr>
            <p:custDataLst>
              <p:tags r:id="rId8"/>
            </p:custDataLst>
          </p:nvPr>
        </p:nvSpPr>
        <p:spPr>
          <a:xfrm>
            <a:off x="4913612"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charset="-122"/>
                <a:ea typeface="华文中宋" charset="-122"/>
                <a:cs typeface="Arial" pitchFamily="34" charset="0"/>
              </a:rPr>
              <a:t>Contents</a:t>
            </a:r>
            <a:endParaRPr lang="zh-CN" altLang="en-US" sz="4400" b="1" dirty="0">
              <a:ln w="3175">
                <a:solidFill>
                  <a:schemeClr val="tx1"/>
                </a:solidFill>
              </a:ln>
              <a:solidFill>
                <a:schemeClr val="accent4"/>
              </a:solidFill>
              <a:effectLst/>
              <a:latin typeface="华文中宋" charset="-122"/>
              <a:ea typeface="华文中宋" charset="-122"/>
              <a:cs typeface="Arial"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charset="-122"/>
                  <a:ea typeface="华文中宋" charset="-122"/>
                  <a:sym typeface="+mn-ea"/>
                </a:rPr>
                <a:t>Preparation</a:t>
              </a:r>
              <a:endParaRPr lang="en-US" sz="2800" b="1" spc="-300" dirty="0">
                <a:ln w="3175">
                  <a:solidFill>
                    <a:schemeClr val="tx1"/>
                  </a:solidFill>
                </a:ln>
                <a:solidFill>
                  <a:schemeClr val="tx1"/>
                </a:solidFill>
                <a:effectLst/>
                <a:latin typeface="华文中宋" charset="-122"/>
                <a:ea typeface="华文中宋"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charset="-122"/>
                  <a:ea typeface="华文中宋" charset="-122"/>
                </a:rPr>
                <a:t>Learning </a:t>
              </a:r>
              <a:r>
                <a:rPr lang="zh-CN" altLang="en-US" sz="3200" b="1" spc="-300" dirty="0">
                  <a:ln>
                    <a:solidFill>
                      <a:schemeClr val="bg1"/>
                    </a:solidFill>
                  </a:ln>
                  <a:solidFill>
                    <a:schemeClr val="tx1">
                      <a:lumMod val="75000"/>
                      <a:lumOff val="25000"/>
                    </a:schemeClr>
                  </a:solidFill>
                  <a:effectLst/>
                  <a:latin typeface="华文中宋" charset="-122"/>
                  <a:ea typeface="华文中宋" charset="-122"/>
                </a:rPr>
                <a:t>goal</a:t>
              </a:r>
              <a:endParaRPr lang="zh-CN" altLang="en-US" sz="32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0" cstate="screen"/>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charset="-122"/>
                  <a:ea typeface="华文中宋" charset="-122"/>
                </a:rPr>
                <a:t>Search for blocks</a:t>
              </a:r>
              <a:endParaRPr lang="en-US" altLang="zh-CN"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1" cstate="screen"/>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Combine blocks</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2" cstate="screen"/>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Experimental phenomena</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3" cstate="screen"/>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65750" y="5864860"/>
            <a:ext cx="146050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pic>
        <p:nvPicPr>
          <p:cNvPr id="5" name="图片 4"/>
          <p:cNvPicPr>
            <a:picLocks noChangeAspect="1"/>
          </p:cNvPicPr>
          <p:nvPr/>
        </p:nvPicPr>
        <p:blipFill>
          <a:blip r:embed="rId4"/>
          <a:stretch>
            <a:fillRect/>
          </a:stretch>
        </p:blipFill>
        <p:spPr>
          <a:xfrm>
            <a:off x="1667510" y="1131851"/>
            <a:ext cx="404635" cy="454436"/>
          </a:xfrm>
          <a:prstGeom prst="rect">
            <a:avLst/>
          </a:prstGeom>
        </p:spPr>
      </p:pic>
      <p:sp>
        <p:nvSpPr>
          <p:cNvPr id="6" name="Rectangle 3"/>
          <p:cNvSpPr>
            <a:spLocks noChangeArrowheads="1"/>
          </p:cNvSpPr>
          <p:nvPr/>
        </p:nvSpPr>
        <p:spPr bwMode="auto">
          <a:xfrm>
            <a:off x="1776095" y="1664335"/>
            <a:ext cx="9074150" cy="922020"/>
          </a:xfrm>
          <a:prstGeom prst="rect">
            <a:avLst/>
          </a:prstGeom>
        </p:spPr>
        <p:txBody>
          <a:bodyPr wrap="square">
            <a:spAutoFit/>
          </a:bodyPr>
          <a:p>
            <a:pPr algn="just"/>
            <a:r>
              <a:rPr lang="zh-CN" altLang="en-US" b="1" dirty="0">
                <a:solidFill>
                  <a:srgbClr val="FF0000"/>
                </a:solidFill>
                <a:latin typeface="华文中宋" charset="-122"/>
                <a:ea typeface="华文中宋" charset="-122"/>
                <a:cs typeface="华文中宋" charset="-122"/>
              </a:rPr>
              <a:t>! ! ! </a:t>
            </a:r>
            <a:r>
              <a:rPr lang="en-US" altLang="zh-CN" b="1" dirty="0">
                <a:solidFill>
                  <a:srgbClr val="FF0000"/>
                </a:solidFill>
                <a:latin typeface="华文中宋" charset="-122"/>
                <a:ea typeface="华文中宋" charset="-122"/>
                <a:cs typeface="华文中宋" charset="-122"/>
              </a:rPr>
              <a:t>Note</a:t>
            </a:r>
            <a:r>
              <a:rPr lang="zh-CN" altLang="en-US" b="1" dirty="0">
                <a:solidFill>
                  <a:srgbClr val="FF0000"/>
                </a:solidFill>
                <a:latin typeface="华文中宋" charset="-122"/>
                <a:ea typeface="华文中宋" charset="-122"/>
                <a:cs typeface="华文中宋" charset="-122"/>
              </a:rPr>
              <a:t>:</a:t>
            </a:r>
            <a:endParaRPr lang="zh-CN" altLang="en-US" b="1" dirty="0">
              <a:solidFill>
                <a:srgbClr val="FF0000"/>
              </a:solidFill>
              <a:latin typeface="华文中宋" charset="-122"/>
              <a:ea typeface="华文中宋" charset="-122"/>
              <a:cs typeface="华文中宋" charset="-122"/>
            </a:endParaRPr>
          </a:p>
          <a:p>
            <a:pPr algn="just"/>
            <a:r>
              <a:rPr lang="zh-CN" altLang="en-US" b="1" dirty="0">
                <a:solidFill>
                  <a:srgbClr val="FF0000"/>
                </a:solidFill>
                <a:latin typeface="华文中宋" charset="-122"/>
                <a:ea typeface="华文中宋" charset="-122"/>
                <a:cs typeface="华文中宋" charset="-122"/>
              </a:rPr>
              <a:t>In this experiment, we need to install the jumper cap in the position shown below.</a:t>
            </a:r>
            <a:endParaRPr lang="zh-CN" altLang="en-US" b="1" dirty="0">
              <a:solidFill>
                <a:srgbClr val="FF0000"/>
              </a:solidFill>
              <a:latin typeface="华文中宋" charset="-122"/>
              <a:ea typeface="华文中宋" charset="-122"/>
              <a:cs typeface="华文中宋" charset="-122"/>
            </a:endParaRPr>
          </a:p>
        </p:txBody>
      </p:sp>
      <p:pic>
        <p:nvPicPr>
          <p:cNvPr id="7" name="图片 6"/>
          <p:cNvPicPr>
            <a:picLocks noChangeAspect="1"/>
          </p:cNvPicPr>
          <p:nvPr/>
        </p:nvPicPr>
        <p:blipFill>
          <a:blip r:embed="rId5"/>
          <a:stretch>
            <a:fillRect/>
          </a:stretch>
        </p:blipFill>
        <p:spPr>
          <a:xfrm>
            <a:off x="4248785" y="2686050"/>
            <a:ext cx="3554730" cy="3077845"/>
          </a:xfrm>
          <a:prstGeom prst="rect">
            <a:avLst/>
          </a:prstGeom>
        </p:spPr>
      </p:pic>
      <p:sp>
        <p:nvSpPr>
          <p:cNvPr id="8" name="Rectangle 3"/>
          <p:cNvSpPr>
            <a:spLocks noChangeArrowheads="1"/>
          </p:cNvSpPr>
          <p:nvPr/>
        </p:nvSpPr>
        <p:spPr bwMode="auto">
          <a:xfrm>
            <a:off x="2072005" y="1067435"/>
            <a:ext cx="7345680" cy="398780"/>
          </a:xfrm>
          <a:prstGeom prst="rect">
            <a:avLst/>
          </a:prstGeom>
        </p:spPr>
        <p:txBody>
          <a:bodyPr wrap="square">
            <a:spAutoFit/>
          </a:bodyPr>
          <a:p>
            <a:pPr algn="just"/>
            <a:r>
              <a:rPr lang="en-US" altLang="zh-CN" b="1" dirty="0">
                <a:solidFill>
                  <a:schemeClr val="tx1">
                    <a:lumMod val="85000"/>
                    <a:lumOff val="15000"/>
                  </a:schemeClr>
                </a:solidFill>
                <a:latin typeface="华文中宋" charset="-122"/>
                <a:ea typeface="华文中宋" charset="-122"/>
                <a:cs typeface="华文中宋" charset="-122"/>
                <a:sym typeface="+mn-ea"/>
              </a:rPr>
              <a:t>The position of the Voice sensor module in the robot</a:t>
            </a:r>
            <a:r>
              <a:rPr lang="en-US" altLang="zh-CN" sz="2000" b="1" dirty="0">
                <a:solidFill>
                  <a:schemeClr val="tx1">
                    <a:lumMod val="85000"/>
                    <a:lumOff val="15000"/>
                  </a:schemeClr>
                </a:solidFill>
                <a:latin typeface="华文中宋" charset="-122"/>
                <a:ea typeface="华文中宋" charset="-122"/>
                <a:cs typeface="华文中宋" charset="-122"/>
                <a:sym typeface="+mn-ea"/>
              </a:rPr>
              <a:t> </a:t>
            </a:r>
            <a:endParaRPr lang="zh-CN" altLang="en-US" sz="2000" b="1" dirty="0">
              <a:solidFill>
                <a:schemeClr val="tx1">
                  <a:lumMod val="85000"/>
                  <a:lumOff val="15000"/>
                </a:schemeClr>
              </a:solidFill>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19395" y="5924550"/>
            <a:ext cx="155321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3" name="图片 2"/>
          <p:cNvPicPr>
            <a:picLocks noChangeAspect="1"/>
          </p:cNvPicPr>
          <p:nvPr/>
        </p:nvPicPr>
        <p:blipFill>
          <a:blip r:embed="rId3"/>
          <a:stretch>
            <a:fillRect/>
          </a:stretch>
        </p:blipFill>
        <p:spPr>
          <a:xfrm>
            <a:off x="3895725" y="1641475"/>
            <a:ext cx="4400550" cy="3978910"/>
          </a:xfrm>
          <a:prstGeom prst="rect">
            <a:avLst/>
          </a:prstGeom>
        </p:spPr>
      </p:pic>
      <p:sp>
        <p:nvSpPr>
          <p:cNvPr id="4"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
        <p:nvSpPr>
          <p:cNvPr id="2" name="Rectangle 3"/>
          <p:cNvSpPr>
            <a:spLocks noChangeArrowheads="1"/>
          </p:cNvSpPr>
          <p:nvPr/>
        </p:nvSpPr>
        <p:spPr bwMode="auto">
          <a:xfrm>
            <a:off x="1379855" y="942975"/>
            <a:ext cx="9323705"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charset="-122"/>
                <a:ea typeface="华文中宋" charset="-122"/>
                <a:cs typeface="华文中宋" charset="-122"/>
                <a:sym typeface="+mn-ea"/>
              </a:rPr>
              <a:t>In the picture shown below, the </a:t>
            </a:r>
            <a:r>
              <a:rPr lang="en-US" altLang="zh-CN" sz="2000" b="1" dirty="0">
                <a:solidFill>
                  <a:schemeClr val="tx1">
                    <a:lumMod val="85000"/>
                    <a:lumOff val="15000"/>
                  </a:schemeClr>
                </a:solidFill>
                <a:latin typeface="华文中宋" charset="-122"/>
                <a:ea typeface="华文中宋" charset="-122"/>
                <a:cs typeface="华文中宋" charset="-122"/>
                <a:sym typeface="+mn-ea"/>
              </a:rPr>
              <a:t>voice sensor</a:t>
            </a:r>
            <a:r>
              <a:rPr lang="zh-CN" altLang="en-US" sz="2000" b="1" dirty="0">
                <a:solidFill>
                  <a:schemeClr val="tx1">
                    <a:lumMod val="85000"/>
                    <a:lumOff val="15000"/>
                  </a:schemeClr>
                </a:solidFill>
                <a:latin typeface="华文中宋" charset="-122"/>
                <a:ea typeface="华文中宋" charset="-122"/>
                <a:cs typeface="华文中宋" charset="-122"/>
                <a:sym typeface="+mn-ea"/>
              </a:rPr>
              <a:t> module </a:t>
            </a:r>
            <a:r>
              <a:rPr lang="en-US" altLang="zh-CN" sz="2000" b="1" dirty="0">
                <a:solidFill>
                  <a:schemeClr val="tx1">
                    <a:lumMod val="85000"/>
                    <a:lumOff val="15000"/>
                  </a:schemeClr>
                </a:solidFill>
                <a:latin typeface="华文中宋" charset="-122"/>
                <a:ea typeface="华文中宋" charset="-122"/>
                <a:cs typeface="华文中宋" charset="-122"/>
                <a:sym typeface="+mn-ea"/>
              </a:rPr>
              <a:t>with </a:t>
            </a:r>
            <a:r>
              <a:rPr lang="zh-CN" altLang="en-US" sz="2000" b="1" dirty="0">
                <a:solidFill>
                  <a:schemeClr val="tx1">
                    <a:lumMod val="85000"/>
                    <a:lumOff val="15000"/>
                  </a:schemeClr>
                </a:solidFill>
                <a:latin typeface="华文中宋" charset="-122"/>
                <a:ea typeface="华文中宋" charset="-122"/>
                <a:cs typeface="华文中宋" charset="-122"/>
                <a:sym typeface="+mn-ea"/>
              </a:rPr>
              <a:t>red wire frame.</a:t>
            </a:r>
            <a:endParaRPr lang="zh-CN" altLang="en-US" sz="2000" b="1" dirty="0">
              <a:solidFill>
                <a:schemeClr val="tx1">
                  <a:lumMod val="85000"/>
                  <a:lumOff val="15000"/>
                </a:schemeClr>
              </a:solidFill>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85765" y="5916295"/>
            <a:ext cx="151955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
        <p:nvSpPr>
          <p:cNvPr id="5" name="Rectangle 3"/>
          <p:cNvSpPr>
            <a:spLocks noChangeArrowheads="1"/>
          </p:cNvSpPr>
          <p:nvPr/>
        </p:nvSpPr>
        <p:spPr bwMode="auto">
          <a:xfrm>
            <a:off x="1386840" y="1421130"/>
            <a:ext cx="9718040" cy="3108960"/>
          </a:xfrm>
          <a:prstGeom prst="rect">
            <a:avLst/>
          </a:prstGeom>
        </p:spPr>
        <p:txBody>
          <a:bodyPr wrap="square">
            <a:spAutoFit/>
          </a:bodyPr>
          <a:p>
            <a:pPr algn="l"/>
            <a:r>
              <a:rPr lang="zh-CN" b="1" dirty="0">
                <a:solidFill>
                  <a:schemeClr val="tx1">
                    <a:lumMod val="85000"/>
                    <a:lumOff val="15000"/>
                  </a:schemeClr>
                </a:solidFill>
                <a:latin typeface="华文中宋" charset="-122"/>
                <a:ea typeface="华文中宋" charset="-122"/>
                <a:cs typeface="华文中宋" charset="-122"/>
                <a:sym typeface="+mn-ea"/>
              </a:rPr>
              <a:t>Programming method</a:t>
            </a:r>
            <a:r>
              <a:rPr lang="en-US" altLang="zh-CN" b="1" dirty="0">
                <a:solidFill>
                  <a:schemeClr val="tx1">
                    <a:lumMod val="85000"/>
                    <a:lumOff val="15000"/>
                  </a:schemeClr>
                </a:solidFill>
                <a:latin typeface="华文中宋" charset="-122"/>
                <a:ea typeface="华文中宋" charset="-122"/>
                <a:cs typeface="华文中宋" charset="-122"/>
                <a:sym typeface="+mn-ea"/>
              </a:rPr>
              <a:t>:</a:t>
            </a:r>
            <a:endParaRPr lang="zh-CN" b="1" dirty="0">
              <a:solidFill>
                <a:schemeClr val="tx1">
                  <a:lumMod val="85000"/>
                  <a:lumOff val="15000"/>
                </a:schemeClr>
              </a:solidFill>
              <a:latin typeface="华文中宋" charset="-122"/>
              <a:ea typeface="华文中宋" charset="-122"/>
              <a:cs typeface="华文中宋" charset="-122"/>
            </a:endParaRPr>
          </a:p>
          <a:p>
            <a:pPr algn="l"/>
            <a:r>
              <a:rPr b="1" dirty="0">
                <a:solidFill>
                  <a:srgbClr val="FF0000"/>
                </a:solidFill>
                <a:latin typeface="华文中宋" charset="-122"/>
                <a:ea typeface="华文中宋" charset="-122"/>
                <a:cs typeface="华文中宋" charset="-122"/>
                <a:sym typeface="+mn-ea"/>
              </a:rPr>
              <a:t>Mode 1 online programming:</a:t>
            </a:r>
            <a:r>
              <a:rPr b="1" dirty="0">
                <a:latin typeface="华文中宋" charset="-122"/>
                <a:ea typeface="华文中宋" charset="-122"/>
                <a:cs typeface="华文中宋" charset="-122"/>
                <a:sym typeface="+mn-ea"/>
              </a:rPr>
              <a:t> First, we need to connect the micro:bit to the computer by USB cable. The computer will pop up a USB flash drive and click on the URL in the USB flash drive:</a:t>
            </a:r>
            <a:r>
              <a:rPr b="1" dirty="0">
                <a:solidFill>
                  <a:srgbClr val="0070C0"/>
                </a:solidFill>
                <a:latin typeface="华文中宋" charset="-122"/>
                <a:ea typeface="华文中宋" charset="-122"/>
                <a:cs typeface="华文中宋" charset="-122"/>
                <a:sym typeface="+mn-ea"/>
              </a:rPr>
              <a:t> http://microbit.org/</a:t>
            </a:r>
            <a:r>
              <a:rPr b="1" dirty="0">
                <a:latin typeface="华文中宋" charset="-122"/>
                <a:ea typeface="华文中宋" charset="-122"/>
                <a:cs typeface="华文中宋" charset="-122"/>
                <a:sym typeface="+mn-ea"/>
              </a:rPr>
              <a:t> to enter the programming interface. Add the Yahboom package</a:t>
            </a:r>
            <a:r>
              <a:rPr lang="en-US" b="1" dirty="0">
                <a:latin typeface="华文中宋" charset="-122"/>
                <a:ea typeface="华文中宋" charset="-122"/>
                <a:cs typeface="华文中宋" charset="-122"/>
                <a:sym typeface="+mn-ea"/>
              </a:rPr>
              <a:t>:</a:t>
            </a:r>
            <a:r>
              <a:rPr b="1" dirty="0">
                <a:latin typeface="华文中宋" charset="-122"/>
                <a:ea typeface="华文中宋" charset="-122"/>
                <a:cs typeface="华文中宋" charset="-122"/>
                <a:sym typeface="+mn-ea"/>
              </a:rPr>
              <a:t> </a:t>
            </a:r>
            <a:r>
              <a:rPr b="1" dirty="0">
                <a:solidFill>
                  <a:srgbClr val="FF0000"/>
                </a:solidFill>
                <a:latin typeface="华文中宋" charset="-122"/>
                <a:ea typeface="华文中宋" charset="-122"/>
                <a:cs typeface="华文中宋" charset="-122"/>
                <a:sym typeface="+mn-ea"/>
              </a:rPr>
              <a:t>https://github.com/YahboomTechnology/Tiny-bitLib</a:t>
            </a:r>
            <a:r>
              <a:rPr lang="en-US" b="1" dirty="0">
                <a:solidFill>
                  <a:srgbClr val="FF0000"/>
                </a:solidFill>
                <a:latin typeface="华文中宋" charset="-122"/>
                <a:ea typeface="华文中宋" charset="-122"/>
                <a:cs typeface="华文中宋" charset="-122"/>
                <a:sym typeface="+mn-ea"/>
              </a:rPr>
              <a:t> </a:t>
            </a:r>
            <a:r>
              <a:rPr b="1" dirty="0">
                <a:latin typeface="华文中宋" charset="-122"/>
                <a:ea typeface="华文中宋" charset="-122"/>
                <a:cs typeface="华文中宋" charset="-122"/>
                <a:sym typeface="+mn-ea"/>
              </a:rPr>
              <a:t>to program.</a:t>
            </a:r>
            <a:endParaRPr b="1" dirty="0">
              <a:latin typeface="华文中宋" charset="-122"/>
              <a:ea typeface="华文中宋" charset="-122"/>
              <a:cs typeface="华文中宋" charset="-122"/>
            </a:endParaRPr>
          </a:p>
          <a:p>
            <a:pPr algn="l"/>
            <a:endParaRPr b="1" dirty="0">
              <a:latin typeface="华文中宋" charset="-122"/>
              <a:ea typeface="华文中宋" charset="-122"/>
              <a:cs typeface="华文中宋" charset="-122"/>
            </a:endParaRPr>
          </a:p>
          <a:p>
            <a:pPr algn="l"/>
            <a:r>
              <a:rPr b="1" dirty="0">
                <a:solidFill>
                  <a:srgbClr val="00B050"/>
                </a:solidFill>
                <a:latin typeface="华文中宋" charset="-122"/>
                <a:ea typeface="华文中宋" charset="-122"/>
                <a:cs typeface="华文中宋" charset="-122"/>
                <a:sym typeface="+mn-ea"/>
              </a:rPr>
              <a:t>Mode 2 offline programming:</a:t>
            </a:r>
            <a:r>
              <a:rPr b="1" dirty="0">
                <a:latin typeface="华文中宋" charset="-122"/>
                <a:ea typeface="华文中宋" charset="-122"/>
                <a:cs typeface="华文中宋" charset="-122"/>
                <a:sym typeface="+mn-ea"/>
              </a:rPr>
              <a:t> We need to open the offline programming software. After the installation is complete, enter the programming interface, click【New Project】, add Yahboom package: </a:t>
            </a:r>
            <a:r>
              <a:rPr b="1" dirty="0">
                <a:solidFill>
                  <a:srgbClr val="00B050"/>
                </a:solidFill>
                <a:latin typeface="华文中宋" charset="-122"/>
                <a:ea typeface="华文中宋" charset="-122"/>
                <a:cs typeface="华文中宋" charset="-122"/>
                <a:sym typeface="+mn-ea"/>
              </a:rPr>
              <a:t>https://github.com/YahboomTechnology/Tiny-bitLib</a:t>
            </a:r>
            <a:r>
              <a:rPr b="1" dirty="0">
                <a:latin typeface="华文中宋" charset="-122"/>
                <a:ea typeface="华文中宋" charset="-122"/>
                <a:cs typeface="华文中宋" charset="-122"/>
                <a:sym typeface="+mn-ea"/>
              </a:rPr>
              <a:t>, you can program.</a:t>
            </a:r>
            <a:endParaRPr b="1" dirty="0">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26710" y="5969635"/>
            <a:ext cx="1618615" cy="398780"/>
          </a:xfrm>
          <a:prstGeom prst="rect">
            <a:avLst/>
          </a:prstGeom>
          <a:ln>
            <a:noFill/>
          </a:ln>
        </p:spPr>
        <p:txBody>
          <a:bodyPr wrap="square">
            <a:spAutoFit/>
          </a:bodyPr>
          <a:p>
            <a:pPr algn="just"/>
            <a:r>
              <a:rPr lang="en-US" altLang="zh-CN" sz="2000" dirty="0">
                <a:solidFill>
                  <a:srgbClr val="2E9491"/>
                </a:solidFill>
                <a:latin typeface="华文中宋" charset="-122"/>
                <a:ea typeface="华文中宋" charset="-122"/>
                <a:cs typeface="华文中宋" charset="-122"/>
              </a:rPr>
              <a:t>Yahboom</a:t>
            </a:r>
            <a:endParaRPr lang="en-US" altLang="zh-CN" sz="2000" dirty="0">
              <a:solidFill>
                <a:srgbClr val="2E9491"/>
              </a:solidFill>
              <a:latin typeface="华文中宋" charset="-122"/>
              <a:ea typeface="华文中宋" charset="-122"/>
              <a:cs typeface="华文中宋" charset="-122"/>
            </a:endParaRPr>
          </a:p>
        </p:txBody>
      </p:sp>
      <p:sp>
        <p:nvSpPr>
          <p:cNvPr id="2" name="PA-矩形 86"/>
          <p:cNvSpPr/>
          <p:nvPr>
            <p:custDataLst>
              <p:tags r:id="rId3"/>
            </p:custDataLst>
          </p:nvPr>
        </p:nvSpPr>
        <p:spPr>
          <a:xfrm>
            <a:off x="4387963" y="37672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charset="-122"/>
                <a:ea typeface="华文中宋" charset="-122"/>
              </a:rPr>
              <a:t>Learning goal</a:t>
            </a:r>
            <a:endParaRPr lang="en-US" altLang="zh-CN" sz="3600" b="1" dirty="0">
              <a:ln w="3175">
                <a:solidFill>
                  <a:schemeClr val="tx1"/>
                </a:solidFill>
              </a:ln>
              <a:solidFill>
                <a:schemeClr val="accent3"/>
              </a:solidFill>
              <a:effectLst/>
              <a:latin typeface="华文中宋" charset="-122"/>
              <a:ea typeface="华文中宋" charset="-122"/>
            </a:endParaRPr>
          </a:p>
        </p:txBody>
      </p:sp>
      <p:pic>
        <p:nvPicPr>
          <p:cNvPr id="4" name="图片 3"/>
          <p:cNvPicPr>
            <a:picLocks noChangeAspect="1"/>
          </p:cNvPicPr>
          <p:nvPr/>
        </p:nvPicPr>
        <p:blipFill>
          <a:blip r:embed="rId4"/>
          <a:stretch>
            <a:fillRect/>
          </a:stretch>
        </p:blipFill>
        <p:spPr>
          <a:xfrm>
            <a:off x="1109345" y="1388391"/>
            <a:ext cx="404635" cy="454436"/>
          </a:xfrm>
          <a:prstGeom prst="rect">
            <a:avLst/>
          </a:prstGeom>
        </p:spPr>
      </p:pic>
      <p:pic>
        <p:nvPicPr>
          <p:cNvPr id="5" name="图片 4"/>
          <p:cNvPicPr>
            <a:picLocks noChangeAspect="1"/>
          </p:cNvPicPr>
          <p:nvPr/>
        </p:nvPicPr>
        <p:blipFill>
          <a:blip r:embed="rId4"/>
          <a:stretch>
            <a:fillRect/>
          </a:stretch>
        </p:blipFill>
        <p:spPr>
          <a:xfrm>
            <a:off x="1109345" y="2434963"/>
            <a:ext cx="404635" cy="454436"/>
          </a:xfrm>
          <a:prstGeom prst="rect">
            <a:avLst/>
          </a:prstGeom>
        </p:spPr>
      </p:pic>
      <p:sp>
        <p:nvSpPr>
          <p:cNvPr id="6" name="Rectangle 4"/>
          <p:cNvSpPr>
            <a:spLocks noChangeArrowheads="1"/>
          </p:cNvSpPr>
          <p:nvPr/>
        </p:nvSpPr>
        <p:spPr bwMode="auto">
          <a:xfrm>
            <a:off x="1513840" y="2339975"/>
            <a:ext cx="9208770" cy="922020"/>
          </a:xfrm>
          <a:prstGeom prst="rect">
            <a:avLst/>
          </a:prstGeom>
        </p:spPr>
        <p:txBody>
          <a:bodyPr wrap="square">
            <a:spAutoFit/>
          </a:bodyPr>
          <a:p>
            <a:pPr algn="just"/>
            <a:r>
              <a:rPr lang="en-US" altLang="zh-CN" b="1" dirty="0">
                <a:solidFill>
                  <a:schemeClr val="tx1">
                    <a:lumMod val="85000"/>
                    <a:lumOff val="15000"/>
                  </a:schemeClr>
                </a:solidFill>
                <a:latin typeface="华文中宋" charset="-122"/>
                <a:ea typeface="华文中宋" charset="-122"/>
                <a:cs typeface="华文中宋" charset="-122"/>
              </a:rPr>
              <a:t>2.</a:t>
            </a:r>
            <a:r>
              <a:rPr b="1" dirty="0">
                <a:solidFill>
                  <a:schemeClr val="tx1">
                    <a:lumMod val="85000"/>
                    <a:lumOff val="15000"/>
                  </a:schemeClr>
                </a:solidFill>
                <a:latin typeface="华文中宋" charset="-122"/>
                <a:ea typeface="华文中宋" charset="-122"/>
                <a:cs typeface="华文中宋" charset="-122"/>
                <a:sym typeface="+mn-ea"/>
              </a:rPr>
              <a:t>The function is realized by programming: </a:t>
            </a:r>
            <a:r>
              <a:rPr lang="en-US" b="1" dirty="0">
                <a:solidFill>
                  <a:schemeClr val="tx1">
                    <a:lumMod val="85000"/>
                    <a:lumOff val="15000"/>
                  </a:schemeClr>
                </a:solidFill>
                <a:latin typeface="华文中宋" charset="-122"/>
                <a:ea typeface="华文中宋" charset="-122"/>
                <a:cs typeface="华文中宋" charset="-122"/>
                <a:sym typeface="+mn-ea"/>
              </a:rPr>
              <a:t>When the sound sensor detects sounds of different intensities, the lights of robot car will switch color and brightness, and the micro:bit dot matrix displays different patterns.</a:t>
            </a:r>
            <a:endParaRPr lang="en-US" b="1" dirty="0">
              <a:solidFill>
                <a:schemeClr val="tx1">
                  <a:lumMod val="85000"/>
                  <a:lumOff val="15000"/>
                </a:schemeClr>
              </a:solidFill>
              <a:latin typeface="华文中宋" charset="-122"/>
              <a:ea typeface="华文中宋" charset="-122"/>
              <a:cs typeface="华文中宋" charset="-122"/>
              <a:sym typeface="+mn-ea"/>
            </a:endParaRPr>
          </a:p>
        </p:txBody>
      </p:sp>
      <p:sp>
        <p:nvSpPr>
          <p:cNvPr id="23" name="Rectangle 3"/>
          <p:cNvSpPr>
            <a:spLocks noChangeArrowheads="1"/>
          </p:cNvSpPr>
          <p:nvPr/>
        </p:nvSpPr>
        <p:spPr bwMode="auto">
          <a:xfrm>
            <a:off x="1513840" y="1292860"/>
            <a:ext cx="9164320" cy="645160"/>
          </a:xfrm>
          <a:prstGeom prst="rect">
            <a:avLst/>
          </a:prstGeom>
        </p:spPr>
        <p:txBody>
          <a:bodyPr wrap="square">
            <a:spAutoFit/>
          </a:bodyPr>
          <a:p>
            <a:pPr algn="l"/>
            <a:r>
              <a:rPr lang="en-US" altLang="zh-CN" b="1" dirty="0">
                <a:solidFill>
                  <a:schemeClr val="tx1">
                    <a:lumMod val="85000"/>
                    <a:lumOff val="15000"/>
                  </a:schemeClr>
                </a:solidFill>
                <a:latin typeface="华文中宋" charset="-122"/>
                <a:ea typeface="华文中宋" charset="-122"/>
                <a:cs typeface="华文中宋" charset="-122"/>
              </a:rPr>
              <a:t>1.</a:t>
            </a:r>
            <a:r>
              <a:rPr lang="zh-CN" altLang="en-US" b="1" dirty="0">
                <a:solidFill>
                  <a:schemeClr val="tx1">
                    <a:lumMod val="85000"/>
                    <a:lumOff val="15000"/>
                  </a:schemeClr>
                </a:solidFill>
                <a:latin typeface="华文中宋" charset="-122"/>
                <a:ea typeface="华文中宋" charset="-122"/>
                <a:cs typeface="华文中宋" charset="-122"/>
              </a:rPr>
              <a:t>Learn how to use </a:t>
            </a:r>
            <a:r>
              <a:rPr lang="en-US" altLang="zh-CN" b="1" dirty="0">
                <a:solidFill>
                  <a:schemeClr val="tx1">
                    <a:lumMod val="85000"/>
                    <a:lumOff val="15000"/>
                  </a:schemeClr>
                </a:solidFill>
                <a:latin typeface="华文中宋" charset="-122"/>
                <a:ea typeface="华文中宋" charset="-122"/>
                <a:cs typeface="华文中宋" charset="-122"/>
              </a:rPr>
              <a:t>voice sensor return </a:t>
            </a:r>
            <a:r>
              <a:rPr lang="zh-CN" altLang="en-US" b="1" dirty="0">
                <a:solidFill>
                  <a:schemeClr val="tx1">
                    <a:lumMod val="85000"/>
                    <a:lumOff val="15000"/>
                  </a:schemeClr>
                </a:solidFill>
                <a:latin typeface="华文中宋" charset="-122"/>
                <a:ea typeface="华文中宋" charset="-122"/>
                <a:cs typeface="华文中宋" charset="-122"/>
              </a:rPr>
              <a:t>graphically program building blocks </a:t>
            </a:r>
            <a:r>
              <a:rPr lang="en-US" altLang="zh-CN" b="1" dirty="0">
                <a:solidFill>
                  <a:schemeClr val="tx1">
                    <a:lumMod val="85000"/>
                    <a:lumOff val="15000"/>
                  </a:schemeClr>
                </a:solidFill>
                <a:latin typeface="华文中宋" charset="-122"/>
                <a:ea typeface="华文中宋" charset="-122"/>
                <a:cs typeface="华文中宋" charset="-122"/>
                <a:sym typeface="+mn-ea"/>
              </a:rPr>
              <a:t>and RGB searching lights </a:t>
            </a:r>
            <a:r>
              <a:rPr lang="zh-CN" altLang="en-US" b="1" dirty="0">
                <a:solidFill>
                  <a:schemeClr val="tx1">
                    <a:lumMod val="85000"/>
                    <a:lumOff val="15000"/>
                  </a:schemeClr>
                </a:solidFill>
                <a:latin typeface="华文中宋" charset="-122"/>
                <a:ea typeface="华文中宋" charset="-122"/>
                <a:cs typeface="华文中宋" charset="-122"/>
                <a:sym typeface="+mn-ea"/>
              </a:rPr>
              <a:t>graphically program building blocks</a:t>
            </a:r>
            <a:endParaRPr lang="en-US" altLang="zh-CN" b="1" dirty="0">
              <a:solidFill>
                <a:schemeClr val="tx1">
                  <a:lumMod val="85000"/>
                  <a:lumOff val="15000"/>
                </a:schemeClr>
              </a:solidFill>
              <a:latin typeface="华文中宋" charset="-122"/>
              <a:ea typeface="华文中宋" charset="-122"/>
              <a:cs typeface="华文中宋"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87" name="PA-矩形 86"/>
          <p:cNvSpPr/>
          <p:nvPr>
            <p:custDataLst>
              <p:tags r:id="rId3"/>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sp>
        <p:nvSpPr>
          <p:cNvPr id="26" name="Rectangle 3"/>
          <p:cNvSpPr>
            <a:spLocks noChangeArrowheads="1"/>
          </p:cNvSpPr>
          <p:nvPr/>
        </p:nvSpPr>
        <p:spPr bwMode="auto">
          <a:xfrm>
            <a:off x="5226050" y="6014085"/>
            <a:ext cx="14649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2" name="PA-图片 13"/>
          <p:cNvPicPr>
            <a:picLocks noChangeAspect="1"/>
          </p:cNvPicPr>
          <p:nvPr>
            <p:custDataLst>
              <p:tags r:id="rId4"/>
            </p:custDataLst>
          </p:nvPr>
        </p:nvPicPr>
        <p:blipFill>
          <a:blip r:embed="rId5"/>
          <a:stretch>
            <a:fillRect/>
          </a:stretch>
        </p:blipFill>
        <p:spPr>
          <a:xfrm>
            <a:off x="1210310" y="1066165"/>
            <a:ext cx="525780" cy="560070"/>
          </a:xfrm>
          <a:prstGeom prst="rect">
            <a:avLst/>
          </a:prstGeom>
        </p:spPr>
      </p:pic>
      <p:sp>
        <p:nvSpPr>
          <p:cNvPr id="5" name="Rectangle 3"/>
          <p:cNvSpPr>
            <a:spLocks noChangeArrowheads="1"/>
          </p:cNvSpPr>
          <p:nvPr/>
        </p:nvSpPr>
        <p:spPr bwMode="auto">
          <a:xfrm>
            <a:off x="1736090" y="1015365"/>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rPr>
              <a:t>The following is the location of the building blocks required for this programming.</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7" name="图片 6"/>
          <p:cNvPicPr>
            <a:picLocks noChangeAspect="1"/>
          </p:cNvPicPr>
          <p:nvPr/>
        </p:nvPicPr>
        <p:blipFill>
          <a:blip r:embed="rId6"/>
          <a:stretch>
            <a:fillRect/>
          </a:stretch>
        </p:blipFill>
        <p:spPr>
          <a:xfrm>
            <a:off x="1736090" y="1539240"/>
            <a:ext cx="5298440" cy="4377690"/>
          </a:xfrm>
          <a:prstGeom prst="rect">
            <a:avLst/>
          </a:prstGeom>
        </p:spPr>
      </p:pic>
      <p:pic>
        <p:nvPicPr>
          <p:cNvPr id="6" name="图片 5"/>
          <p:cNvPicPr>
            <a:picLocks noChangeAspect="1"/>
          </p:cNvPicPr>
          <p:nvPr/>
        </p:nvPicPr>
        <p:blipFill>
          <a:blip r:embed="rId7"/>
          <a:stretch>
            <a:fillRect/>
          </a:stretch>
        </p:blipFill>
        <p:spPr>
          <a:xfrm>
            <a:off x="7034530" y="1539240"/>
            <a:ext cx="4429125" cy="3343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801870" y="6047740"/>
            <a:ext cx="162687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3" name="图片 2"/>
          <p:cNvPicPr>
            <a:picLocks noChangeAspect="1"/>
          </p:cNvPicPr>
          <p:nvPr/>
        </p:nvPicPr>
        <p:blipFill>
          <a:blip r:embed="rId3"/>
          <a:stretch>
            <a:fillRect/>
          </a:stretch>
        </p:blipFill>
        <p:spPr>
          <a:xfrm>
            <a:off x="1719580" y="1015365"/>
            <a:ext cx="4273550" cy="2703195"/>
          </a:xfrm>
          <a:prstGeom prst="rect">
            <a:avLst/>
          </a:prstGeom>
        </p:spPr>
      </p:pic>
      <p:sp>
        <p:nvSpPr>
          <p:cNvPr id="5" name="PA-矩形 86"/>
          <p:cNvSpPr/>
          <p:nvPr>
            <p:custDataLst>
              <p:tags r:id="rId4"/>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pic>
        <p:nvPicPr>
          <p:cNvPr id="7" name="图片 6"/>
          <p:cNvPicPr>
            <a:picLocks noChangeAspect="1"/>
          </p:cNvPicPr>
          <p:nvPr/>
        </p:nvPicPr>
        <p:blipFill>
          <a:blip r:embed="rId5"/>
          <a:stretch>
            <a:fillRect/>
          </a:stretch>
        </p:blipFill>
        <p:spPr>
          <a:xfrm>
            <a:off x="6367145" y="1153795"/>
            <a:ext cx="3804285" cy="2166620"/>
          </a:xfrm>
          <a:prstGeom prst="rect">
            <a:avLst/>
          </a:prstGeom>
        </p:spPr>
      </p:pic>
      <p:pic>
        <p:nvPicPr>
          <p:cNvPr id="8" name="图片 7"/>
          <p:cNvPicPr>
            <a:picLocks noChangeAspect="1"/>
          </p:cNvPicPr>
          <p:nvPr/>
        </p:nvPicPr>
        <p:blipFill>
          <a:blip r:embed="rId6"/>
          <a:stretch>
            <a:fillRect/>
          </a:stretch>
        </p:blipFill>
        <p:spPr>
          <a:xfrm>
            <a:off x="6367145" y="3320415"/>
            <a:ext cx="3337560" cy="2767965"/>
          </a:xfrm>
          <a:prstGeom prst="rect">
            <a:avLst/>
          </a:prstGeom>
        </p:spPr>
      </p:pic>
      <p:pic>
        <p:nvPicPr>
          <p:cNvPr id="10" name="图片 9"/>
          <p:cNvPicPr>
            <a:picLocks noChangeAspect="1"/>
          </p:cNvPicPr>
          <p:nvPr/>
        </p:nvPicPr>
        <p:blipFill>
          <a:blip r:embed="rId7"/>
          <a:stretch>
            <a:fillRect/>
          </a:stretch>
        </p:blipFill>
        <p:spPr>
          <a:xfrm>
            <a:off x="1719580" y="3718560"/>
            <a:ext cx="4295140" cy="2213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51145" y="5970905"/>
            <a:ext cx="162750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sp>
        <p:nvSpPr>
          <p:cNvPr id="8" name="Rectangle 3"/>
          <p:cNvSpPr>
            <a:spLocks noChangeArrowheads="1"/>
          </p:cNvSpPr>
          <p:nvPr/>
        </p:nvSpPr>
        <p:spPr bwMode="auto">
          <a:xfrm>
            <a:off x="2302510" y="2387600"/>
            <a:ext cx="7089140"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charset="-122"/>
                <a:ea typeface="华文中宋" charset="-122"/>
                <a:cs typeface="华文中宋" charset="-122"/>
              </a:rPr>
              <a:t>The summary program is </a:t>
            </a:r>
            <a:r>
              <a:rPr lang="zh-CN" altLang="en-US" sz="2000" b="1" dirty="0">
                <a:solidFill>
                  <a:srgbClr val="0070C0"/>
                </a:solidFill>
                <a:latin typeface="华文中宋" charset="-122"/>
                <a:ea typeface="华文中宋" charset="-122"/>
                <a:cs typeface="华文中宋" charset="-122"/>
              </a:rPr>
              <a:t>microbit-Musical-rhythm.hex</a:t>
            </a:r>
            <a:endParaRPr lang="zh-CN" altLang="en-US" sz="2000" b="1" dirty="0">
              <a:solidFill>
                <a:srgbClr val="0070C0"/>
              </a:solidFill>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1897</Words>
  <Application>WPS 演示</Application>
  <PresentationFormat>宽屏</PresentationFormat>
  <Paragraphs>78</Paragraphs>
  <Slides>11</Slides>
  <Notes>1</Notes>
  <HiddenSlides>0</HiddenSlides>
  <MMClips>1</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411</cp:revision>
  <dcterms:created xsi:type="dcterms:W3CDTF">2017-08-18T03:02:00Z</dcterms:created>
  <dcterms:modified xsi:type="dcterms:W3CDTF">2021-12-27T09:55:04Z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