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23" r:id="rId7"/>
    <p:sldId id="303" r:id="rId8"/>
    <p:sldId id="304" r:id="rId9"/>
    <p:sldId id="339" r:id="rId10"/>
    <p:sldId id="311" r:id="rId11"/>
    <p:sldId id="316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51A"/>
    <a:srgbClr val="FF9409"/>
    <a:srgbClr val="2E9491"/>
    <a:srgbClr val="E93F64"/>
    <a:srgbClr val="DB4B10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tags" Target="../tags/tag17.xml"/><Relationship Id="rId4" Type="http://schemas.openxmlformats.org/officeDocument/2006/relationships/image" Target="../media/image18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tags" Target="../tags/tag21.xml"/><Relationship Id="rId4" Type="http://schemas.openxmlformats.org/officeDocument/2006/relationships/image" Target="../media/image18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609761" y="3781846"/>
            <a:ext cx="370078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Spinning top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charset="-122"/>
                <a:ea typeface="华文中宋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87725" y="373380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63280" y="39560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65910" y="5650865"/>
            <a:ext cx="106172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1</a:t>
            </a:r>
            <a:endParaRPr lang="en-US" altLang="zh-CN" sz="16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99275" y="5704205"/>
            <a:ext cx="111315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3</a:t>
            </a:r>
            <a:endParaRPr lang="en-US" altLang="zh-CN" sz="16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185920" y="5704205"/>
            <a:ext cx="117221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2</a:t>
            </a:r>
            <a:endParaRPr lang="en-US" altLang="zh-CN" sz="16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60" y="3877310"/>
            <a:ext cx="1806575" cy="17068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35" y="3860800"/>
            <a:ext cx="1863090" cy="17233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0" y="3885565"/>
            <a:ext cx="1794510" cy="1676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9405" y="3813810"/>
            <a:ext cx="1726565" cy="1747520"/>
          </a:xfrm>
          <a:prstGeom prst="rect">
            <a:avLst/>
          </a:prstGeom>
        </p:spPr>
      </p:pic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9643745" y="5650865"/>
            <a:ext cx="121475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4</a:t>
            </a:r>
            <a:endParaRPr lang="en-US" altLang="zh-CN" sz="1600" b="1" dirty="0">
              <a:solidFill>
                <a:schemeClr val="tx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61330" y="598805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7"/>
            </p:custDataLst>
          </p:nvPr>
        </p:nvSpPr>
        <p:spPr>
          <a:xfrm>
            <a:off x="3891393" y="43069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87450" y="985520"/>
            <a:ext cx="9401810" cy="289179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After the program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is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download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ed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open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the power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of robot car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and micro:bit dot matrix will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display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a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heart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.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  <a:p>
            <a:pPr algn="just"/>
            <a:r>
              <a:rPr lang="zh-CN" altLang="en-US" sz="14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When we press the A button, an arrow pointing to the B button will appear as shown in Figure 1. </a:t>
            </a:r>
            <a:r>
              <a:rPr lang="zh-CN" altLang="en-US" sz="14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Then we can shake Tiny-bit. We can see that the micro:bit dot matrix </a:t>
            </a:r>
            <a:r>
              <a:rPr lang="en-US" altLang="zh-CN" sz="14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will display</a:t>
            </a:r>
            <a:r>
              <a:rPr lang="zh-CN" altLang="en-US" sz="14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data </a:t>
            </a:r>
            <a:r>
              <a:rPr lang="en-US" altLang="zh-CN" sz="14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of </a:t>
            </a:r>
            <a:r>
              <a:rPr lang="zh-CN" altLang="en-US" sz="14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x-axis </a:t>
            </a:r>
            <a:r>
              <a:rPr lang="en-US" altLang="zh-CN" sz="14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will </a:t>
            </a:r>
            <a:r>
              <a:rPr lang="zh-CN" altLang="en-US" sz="14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change</a:t>
            </a:r>
            <a:r>
              <a:rPr lang="en-US" altLang="zh-CN" sz="14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</a:t>
            </a:r>
            <a:r>
              <a:rPr lang="zh-CN" altLang="en-US" sz="1400" b="1" dirty="0">
                <a:solidFill>
                  <a:srgbClr val="00B0F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of the accelerometer , as shown in Figure 2 below.</a:t>
            </a:r>
            <a:endParaRPr lang="zh-CN" altLang="en-US" sz="1400" b="1" dirty="0">
              <a:solidFill>
                <a:srgbClr val="00B0F0"/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  <a:p>
            <a:pPr algn="just"/>
            <a:r>
              <a:rPr lang="en-US" altLang="zh-CN" sz="14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Next,</a:t>
            </a:r>
            <a:r>
              <a:rPr lang="zh-CN" altLang="en-US" sz="14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</a:t>
            </a:r>
            <a:r>
              <a:rPr lang="en-US" altLang="zh-CN" sz="14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put</a:t>
            </a:r>
            <a:r>
              <a:rPr lang="zh-CN" altLang="en-US" sz="1400" b="1" dirty="0">
                <a:solidFill>
                  <a:srgbClr val="7030A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the Tiny-bit on the ground or on the desktop. After pressing the B button, the a butterfly will be displayed on the micro:bit dot matrix as shown in Figure 3, </a:t>
            </a:r>
            <a:r>
              <a:rPr lang="zh-CN" altLang="en-US" sz="1400" b="1" dirty="0">
                <a:solidFill>
                  <a:srgbClr val="E4151A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then Tiny-bit starts to </a:t>
            </a:r>
            <a:r>
              <a:rPr lang="en-US" altLang="zh-CN" sz="1400" b="1" dirty="0">
                <a:solidFill>
                  <a:srgbClr val="E4151A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spin</a:t>
            </a:r>
            <a:r>
              <a:rPr lang="zh-CN" altLang="en-US" sz="1400" b="1" dirty="0">
                <a:solidFill>
                  <a:srgbClr val="E4151A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right as shown in Figure 4. </a:t>
            </a:r>
            <a:r>
              <a:rPr lang="zh-CN" altLang="en-US" sz="14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As shown,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spin 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right time is the absolute value of the accelerometer x-axis change data.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  <a:p>
            <a:pPr algn="ju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After the time is up, Tiny-bit will stop.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  <a:p>
            <a:pPr algn="just"/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  <a:p>
            <a:pPr algn="just"/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Until we press the A button again, shake the Tiny-bit, change the accelerometer data, and then press the B button, the Tiny-bit will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spin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again.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93" y="6591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pitchFamily="49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507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94985" y="590296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020" y="976276"/>
            <a:ext cx="404635" cy="454436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88515" y="1052830"/>
            <a:ext cx="8400415" cy="107632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This course mainly uses the accelerometer that comes with micro:bit. When I hold the Tiny-bit </a:t>
            </a:r>
            <a:r>
              <a:rPr lang="en-US" altLang="zh-CN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and </a:t>
            </a:r>
            <a:r>
              <a:rPr lang="zh-CN" altLang="en-US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move </a:t>
            </a:r>
            <a:r>
              <a:rPr lang="en-US" altLang="zh-CN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it</a:t>
            </a:r>
            <a:r>
              <a:rPr lang="zh-CN" altLang="en-US" sz="1600" b="1" dirty="0">
                <a:solidFill>
                  <a:schemeClr val="tx1"/>
                </a:solidFill>
                <a:latin typeface="华文中宋" charset="-122"/>
                <a:ea typeface="华文中宋" charset="-122"/>
                <a:cs typeface="华文中宋" charset="-122"/>
              </a:rPr>
              <a:t>, the values of X, Y and Z in the three directions of acceleration will change.</a:t>
            </a:r>
            <a:endParaRPr lang="zh-CN" altLang="en-US" sz="1600" b="1" dirty="0">
              <a:solidFill>
                <a:srgbClr val="00B050"/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just"/>
            <a:r>
              <a:rPr lang="zh-CN" altLang="en-US" sz="16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In this experiment, we use the data </a:t>
            </a:r>
            <a:r>
              <a:rPr lang="en-US" altLang="zh-CN" sz="16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be </a:t>
            </a:r>
            <a:r>
              <a:rPr lang="zh-CN" altLang="en-US" sz="16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change</a:t>
            </a:r>
            <a:r>
              <a:rPr lang="en-US" altLang="zh-CN" sz="16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d</a:t>
            </a:r>
            <a:r>
              <a:rPr lang="zh-CN" altLang="en-US" sz="16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 in the X direction</a:t>
            </a:r>
            <a:r>
              <a:rPr lang="en-US" altLang="zh-CN" sz="1600"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en-US" altLang="zh-CN" sz="1600" b="1" dirty="0">
              <a:solidFill>
                <a:srgbClr val="00B050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94985" y="590296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94985" y="590296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94985" y="590296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775" y="1383946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775" y="2217158"/>
            <a:ext cx="404635" cy="45443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20240" y="2033905"/>
            <a:ext cx="848931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The function is realized by programming: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When we tilt the Tiny-bit by hand,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m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easuring the magnitude of the data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change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in the x-axis direction of the accelerometer, and set the time of the Tiny-bit rotation based on this data.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78025" y="1299845"/>
            <a:ext cx="772541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compass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graphically program building blocks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78475" y="596265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36090" y="106616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985" y="1626235"/>
            <a:ext cx="4500880" cy="38798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445" y="1626235"/>
            <a:ext cx="3721735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86730" y="5979795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1204595"/>
            <a:ext cx="3862705" cy="4310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730" y="1204595"/>
            <a:ext cx="3978910" cy="30429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730" y="4467225"/>
            <a:ext cx="4010025" cy="104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568950" y="5996305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1015365"/>
            <a:ext cx="4867275" cy="4171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140" y="1015365"/>
            <a:ext cx="4400550" cy="15716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140" y="2748280"/>
            <a:ext cx="4057650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6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785" y="935355"/>
            <a:ext cx="420370" cy="44831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94985" y="603123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89100" y="998220"/>
            <a:ext cx="495935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790" y="1454150"/>
            <a:ext cx="5083810" cy="462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2532</Words>
  <Application>WPS 演示</Application>
  <PresentationFormat>宽屏</PresentationFormat>
  <Paragraphs>87</Paragraphs>
  <Slides>11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480</cp:revision>
  <dcterms:created xsi:type="dcterms:W3CDTF">2017-08-18T03:02:00Z</dcterms:created>
  <dcterms:modified xsi:type="dcterms:W3CDTF">2021-12-27T09:55:51Z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