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
  </p:handoutMasterIdLst>
  <p:sldIdLst>
    <p:sldId id="260" r:id="rId3"/>
    <p:sldId id="264" r:id="rId4"/>
    <p:sldId id="268" r:id="rId5"/>
    <p:sldId id="302" r:id="rId7"/>
    <p:sldId id="303" r:id="rId8"/>
    <p:sldId id="304" r:id="rId9"/>
    <p:sldId id="311" r:id="rId10"/>
    <p:sldId id="305" r:id="rId11"/>
    <p:sldId id="315" r:id="rId12"/>
    <p:sldId id="308"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a:srgbClr val="2E9491"/>
    <a:srgbClr val="E93F64"/>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111" d="100"/>
          <a:sy n="111" d="100"/>
        </p:scale>
        <p:origin x="552" y="78"/>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itchFamily="34" charset="-122"/>
                <a:ea typeface="思源黑体 CN Bold" pitchFamily="34" charset="-122"/>
              </a:rPr>
              <a:t>不得将觅知网的</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模板、</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itchFamily="34" charset="-122"/>
              <a:ea typeface="思源黑体 CN Bold"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xml"/><Relationship Id="rId7" Type="http://schemas.openxmlformats.org/officeDocument/2006/relationships/image" Target="../media/image2.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image" Target="../media/image11.png"/><Relationship Id="rId14" Type="http://schemas.openxmlformats.org/officeDocument/2006/relationships/slideLayout" Target="../slideLayouts/slideLayout3.xml"/><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tags" Target="../tags/tag17.xml"/><Relationship Id="rId4" Type="http://schemas.openxmlformats.org/officeDocument/2006/relationships/image" Target="../media/image18.png"/><Relationship Id="rId3" Type="http://schemas.openxmlformats.org/officeDocument/2006/relationships/tags" Target="../tags/tag16.xml"/><Relationship Id="rId2" Type="http://schemas.openxmlformats.org/officeDocument/2006/relationships/image" Target="../media/image9.png"/><Relationship Id="rId10" Type="http://schemas.openxmlformats.org/officeDocument/2006/relationships/notesSlide" Target="../notesSlides/notesSlide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tags" Target="../tags/tag20.xml"/><Relationship Id="rId4" Type="http://schemas.openxmlformats.org/officeDocument/2006/relationships/image" Target="../media/image18.png"/><Relationship Id="rId3" Type="http://schemas.openxmlformats.org/officeDocument/2006/relationships/tags" Target="../tags/tag19.xml"/><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tags" Target="../tags/tag21.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charset="-122"/>
                <a:ea typeface="华文中宋" charset="-122"/>
              </a:rPr>
              <a:t>Yahboom</a:t>
            </a:r>
            <a:endParaRPr lang="en-US" altLang="zh-CN" sz="3600" b="1" spc="-300" dirty="0">
              <a:ln>
                <a:solidFill>
                  <a:schemeClr val="bg1"/>
                </a:solidFill>
              </a:ln>
              <a:solidFill>
                <a:srgbClr val="2E9491"/>
              </a:solidFill>
              <a:effectLst/>
              <a:latin typeface="华文中宋" charset="-122"/>
              <a:ea typeface="华文中宋"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3" name="PA-矩形 89"/>
          <p:cNvSpPr/>
          <p:nvPr>
            <p:custDataLst>
              <p:tags r:id="rId10"/>
            </p:custDataLst>
          </p:nvPr>
        </p:nvSpPr>
        <p:spPr>
          <a:xfrm>
            <a:off x="4442123" y="3781846"/>
            <a:ext cx="4036060" cy="768350"/>
          </a:xfrm>
          <a:prstGeom prst="rect">
            <a:avLst/>
          </a:prstGeom>
        </p:spPr>
        <p:txBody>
          <a:bodyPr wrap="none">
            <a:spAutoFit/>
          </a:bodyPr>
          <a:lstStyle/>
          <a:p>
            <a:pPr algn="ctr"/>
            <a:r>
              <a:rPr lang="zh-CN" altLang="en-US" sz="4400" b="1" dirty="0" smtClean="0">
                <a:ln w="3175">
                  <a:solidFill>
                    <a:schemeClr val="tx1"/>
                  </a:solidFill>
                </a:ln>
                <a:solidFill>
                  <a:srgbClr val="E4151A"/>
                </a:solidFill>
                <a:effectLst/>
                <a:latin typeface="华文中宋" charset="-122"/>
                <a:ea typeface="华文中宋" charset="-122"/>
                <a:cs typeface="华文中宋" charset="-122"/>
              </a:rPr>
              <a:t>Adventure car</a:t>
            </a:r>
            <a:endParaRPr lang="zh-CN" altLang="en-US" sz="4400" b="1" dirty="0" smtClean="0">
              <a:ln w="3175">
                <a:solidFill>
                  <a:schemeClr val="tx1"/>
                </a:solidFill>
              </a:ln>
              <a:solidFill>
                <a:srgbClr val="E4151A"/>
              </a:solidFill>
              <a:effectLst/>
              <a:latin typeface="华文中宋" charset="-122"/>
              <a:ea typeface="华文中宋" charset="-122"/>
              <a:cs typeface="华文中宋" charset="-122"/>
            </a:endParaRPr>
          </a:p>
        </p:txBody>
      </p:sp>
      <p:sp>
        <p:nvSpPr>
          <p:cNvPr id="2" name="PA-矩形 89"/>
          <p:cNvSpPr/>
          <p:nvPr>
            <p:custDataLst>
              <p:tags r:id="rId11"/>
            </p:custDataLst>
          </p:nvPr>
        </p:nvSpPr>
        <p:spPr>
          <a:xfrm>
            <a:off x="2101529" y="1363346"/>
            <a:ext cx="7860030" cy="1014730"/>
          </a:xfrm>
          <a:prstGeom prst="rect">
            <a:avLst/>
          </a:prstGeom>
        </p:spPr>
        <p:txBody>
          <a:bodyPr wrap="none">
            <a:spAutoFit/>
          </a:bodyPr>
          <a:p>
            <a:pPr algn="ctr"/>
            <a:r>
              <a:rPr lang="zh-CN" altLang="en-US" sz="6000" b="1" dirty="0">
                <a:ln w="3175">
                  <a:solidFill>
                    <a:schemeClr val="tx1"/>
                  </a:solidFill>
                </a:ln>
                <a:solidFill>
                  <a:srgbClr val="92D050"/>
                </a:solidFill>
                <a:effectLst/>
                <a:latin typeface="华文中宋" charset="-122"/>
                <a:ea typeface="华文中宋" charset="-122"/>
              </a:rPr>
              <a:t>Playing with Tiny bit</a:t>
            </a:r>
            <a:endParaRPr lang="zh-CN" altLang="en-US" sz="6000" b="1" dirty="0">
              <a:ln w="3175">
                <a:solidFill>
                  <a:schemeClr val="tx1"/>
                </a:solidFill>
              </a:ln>
              <a:solidFill>
                <a:srgbClr val="92D050"/>
              </a:solidFill>
              <a:effectLst/>
              <a:latin typeface="华文中宋" charset="-122"/>
              <a:ea typeface="华文中宋"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089275" y="362585"/>
            <a:ext cx="566420" cy="61595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275955" y="384810"/>
            <a:ext cx="622300" cy="5918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957532" y="1082040"/>
            <a:ext cx="10101532" cy="2799715"/>
          </a:xfrm>
          <a:prstGeom prst="rect">
            <a:avLst/>
          </a:prstGeom>
        </p:spPr>
        <p:txBody>
          <a:bodyPr wrap="square">
            <a:spAutoFit/>
          </a:bodyPr>
          <a:lstStyle/>
          <a:p>
            <a:pPr algn="just"/>
            <a:r>
              <a:rPr lang="en-US" altLang="zh-CN" sz="1600" b="1" dirty="0" smtClean="0">
                <a:solidFill>
                  <a:schemeClr val="tx1">
                    <a:lumMod val="85000"/>
                    <a:lumOff val="15000"/>
                  </a:schemeClr>
                </a:solidFill>
                <a:latin typeface="华文中宋" charset="-122"/>
                <a:ea typeface="华文中宋" charset="-122"/>
                <a:cs typeface="华文中宋" charset="-122"/>
                <a:sym typeface="+mn-ea"/>
              </a:rPr>
              <a:t>After the program is downloaded, open the power of the car. Tiny-bit will advance one second, stop one second, check if it is currently on the slope, and if it is flat, move on. </a:t>
            </a:r>
            <a:r>
              <a:rPr lang="en-US" altLang="zh-CN" sz="1600" b="1" dirty="0" smtClean="0">
                <a:solidFill>
                  <a:srgbClr val="00B050"/>
                </a:solidFill>
                <a:latin typeface="华文中宋" charset="-122"/>
                <a:ea typeface="华文中宋" charset="-122"/>
                <a:cs typeface="华文中宋" charset="-122"/>
                <a:sym typeface="+mn-ea"/>
              </a:rPr>
              <a:t>If the slope is directly in front, Tiny-bit will back, then spin left to leave the hillside and look for the flat;</a:t>
            </a:r>
            <a:r>
              <a:rPr lang="en-US" altLang="zh-CN" sz="1600" b="1" dirty="0" smtClean="0">
                <a:solidFill>
                  <a:schemeClr val="tx1">
                    <a:lumMod val="85000"/>
                    <a:lumOff val="15000"/>
                  </a:schemeClr>
                </a:solidFill>
                <a:latin typeface="华文中宋" charset="-122"/>
                <a:ea typeface="华文中宋" charset="-122"/>
                <a:cs typeface="华文中宋" charset="-122"/>
                <a:sym typeface="+mn-ea"/>
              </a:rPr>
              <a:t> </a:t>
            </a:r>
            <a:r>
              <a:rPr lang="en-US" altLang="zh-CN" sz="1600" b="1" dirty="0" smtClean="0">
                <a:solidFill>
                  <a:srgbClr val="FFC000"/>
                </a:solidFill>
                <a:latin typeface="华文中宋" charset="-122"/>
                <a:ea typeface="华文中宋" charset="-122"/>
                <a:cs typeface="华文中宋" charset="-122"/>
                <a:sym typeface="+mn-ea"/>
              </a:rPr>
              <a:t>if the slope is on the right, Tiny-bit turns left, leaves the hillside, looking for the flat; </a:t>
            </a:r>
            <a:r>
              <a:rPr lang="en-US" altLang="zh-CN" sz="1600" b="1" dirty="0" smtClean="0">
                <a:solidFill>
                  <a:srgbClr val="7030A0"/>
                </a:solidFill>
                <a:latin typeface="华文中宋" charset="-122"/>
                <a:ea typeface="华文中宋" charset="-122"/>
                <a:cs typeface="华文中宋" charset="-122"/>
                <a:sym typeface="+mn-ea"/>
              </a:rPr>
              <a:t>if the slope is on the left, Tiny-bit turn right, leave the hillside, look for the flat...</a:t>
            </a:r>
            <a:endParaRPr lang="en-US" altLang="zh-CN" sz="1600" b="1" dirty="0" smtClean="0">
              <a:solidFill>
                <a:srgbClr val="7030A0"/>
              </a:solidFill>
              <a:latin typeface="华文中宋" charset="-122"/>
              <a:ea typeface="华文中宋" charset="-122"/>
              <a:cs typeface="华文中宋" charset="-122"/>
              <a:sym typeface="+mn-ea"/>
            </a:endParaRPr>
          </a:p>
          <a:p>
            <a:pPr algn="just"/>
            <a:endParaRPr lang="en-US" altLang="zh-CN" sz="1600" b="1" dirty="0" smtClean="0">
              <a:solidFill>
                <a:schemeClr val="tx1">
                  <a:lumMod val="85000"/>
                  <a:lumOff val="15000"/>
                </a:schemeClr>
              </a:solidFill>
              <a:latin typeface="华文中宋" charset="-122"/>
              <a:ea typeface="华文中宋" charset="-122"/>
              <a:cs typeface="华文中宋" charset="-122"/>
              <a:sym typeface="+mn-ea"/>
            </a:endParaRPr>
          </a:p>
          <a:p>
            <a:pPr algn="just"/>
            <a:r>
              <a:rPr lang="en-US" altLang="zh-CN" sz="1600" b="1" dirty="0" smtClean="0">
                <a:solidFill>
                  <a:schemeClr val="tx1">
                    <a:lumMod val="85000"/>
                    <a:lumOff val="15000"/>
                  </a:schemeClr>
                </a:solidFill>
                <a:latin typeface="华文中宋" charset="-122"/>
                <a:ea typeface="华文中宋" charset="-122"/>
                <a:cs typeface="华文中宋" charset="-122"/>
                <a:sym typeface="+mn-ea"/>
              </a:rPr>
              <a:t>When moving forward, the micro:bit dot matrix displays the forward arrow. </a:t>
            </a:r>
            <a:endParaRPr lang="en-US" altLang="zh-CN" sz="1600" b="1" dirty="0" smtClean="0">
              <a:solidFill>
                <a:schemeClr val="tx1">
                  <a:lumMod val="85000"/>
                  <a:lumOff val="15000"/>
                </a:schemeClr>
              </a:solidFill>
              <a:latin typeface="华文中宋" charset="-122"/>
              <a:ea typeface="华文中宋" charset="-122"/>
              <a:cs typeface="华文中宋" charset="-122"/>
              <a:sym typeface="+mn-ea"/>
            </a:endParaRPr>
          </a:p>
          <a:p>
            <a:pPr algn="just"/>
            <a:r>
              <a:rPr lang="en-US" altLang="zh-CN" sz="1600" b="1" dirty="0" smtClean="0">
                <a:solidFill>
                  <a:schemeClr val="tx1">
                    <a:lumMod val="85000"/>
                    <a:lumOff val="15000"/>
                  </a:schemeClr>
                </a:solidFill>
                <a:latin typeface="华文中宋" charset="-122"/>
                <a:ea typeface="华文中宋" charset="-122"/>
                <a:cs typeface="华文中宋" charset="-122"/>
                <a:sym typeface="+mn-ea"/>
              </a:rPr>
              <a:t>When it is still, the micro:bit dot matrix display scattered points. </a:t>
            </a:r>
            <a:endParaRPr lang="en-US" altLang="zh-CN" sz="1600" b="1" dirty="0" smtClean="0">
              <a:solidFill>
                <a:schemeClr val="tx1">
                  <a:lumMod val="85000"/>
                  <a:lumOff val="15000"/>
                </a:schemeClr>
              </a:solidFill>
              <a:latin typeface="华文中宋" charset="-122"/>
              <a:ea typeface="华文中宋" charset="-122"/>
              <a:cs typeface="华文中宋" charset="-122"/>
              <a:sym typeface="+mn-ea"/>
            </a:endParaRPr>
          </a:p>
          <a:p>
            <a:pPr algn="just"/>
            <a:r>
              <a:rPr lang="en-US" altLang="zh-CN" sz="1600" b="1" dirty="0" smtClean="0">
                <a:solidFill>
                  <a:schemeClr val="tx1">
                    <a:lumMod val="85000"/>
                    <a:lumOff val="15000"/>
                  </a:schemeClr>
                </a:solidFill>
                <a:latin typeface="华文中宋" charset="-122"/>
                <a:ea typeface="华文中宋" charset="-122"/>
                <a:cs typeface="华文中宋" charset="-122"/>
                <a:sym typeface="+mn-ea"/>
              </a:rPr>
              <a:t>If the slope is directly in front, the micro:bit dot matrix displays the backward arrow; </a:t>
            </a:r>
            <a:endParaRPr lang="en-US" altLang="zh-CN" sz="1600" b="1" dirty="0" smtClean="0">
              <a:solidFill>
                <a:schemeClr val="tx1">
                  <a:lumMod val="85000"/>
                  <a:lumOff val="15000"/>
                </a:schemeClr>
              </a:solidFill>
              <a:latin typeface="华文中宋" charset="-122"/>
              <a:ea typeface="华文中宋" charset="-122"/>
              <a:cs typeface="华文中宋" charset="-122"/>
              <a:sym typeface="+mn-ea"/>
            </a:endParaRPr>
          </a:p>
          <a:p>
            <a:pPr algn="just"/>
            <a:r>
              <a:rPr lang="en-US" altLang="zh-CN" sz="1600" b="1" dirty="0" smtClean="0">
                <a:solidFill>
                  <a:schemeClr val="tx1">
                    <a:lumMod val="85000"/>
                    <a:lumOff val="15000"/>
                  </a:schemeClr>
                </a:solidFill>
                <a:latin typeface="华文中宋" charset="-122"/>
                <a:ea typeface="华文中宋" charset="-122"/>
                <a:cs typeface="华文中宋" charset="-122"/>
                <a:sym typeface="+mn-ea"/>
              </a:rPr>
              <a:t>if the slope is on the right side , the micro:bit dot matrix displays the arrow to the left; </a:t>
            </a:r>
            <a:endParaRPr lang="en-US" altLang="zh-CN" sz="1600" b="1" dirty="0" smtClean="0">
              <a:solidFill>
                <a:schemeClr val="tx1">
                  <a:lumMod val="85000"/>
                  <a:lumOff val="15000"/>
                </a:schemeClr>
              </a:solidFill>
              <a:latin typeface="华文中宋" charset="-122"/>
              <a:ea typeface="华文中宋" charset="-122"/>
              <a:cs typeface="华文中宋" charset="-122"/>
              <a:sym typeface="+mn-ea"/>
            </a:endParaRPr>
          </a:p>
          <a:p>
            <a:pPr algn="just"/>
            <a:r>
              <a:rPr lang="en-US" altLang="zh-CN" sz="1600" b="1" dirty="0" smtClean="0">
                <a:solidFill>
                  <a:schemeClr val="tx1">
                    <a:lumMod val="85000"/>
                    <a:lumOff val="15000"/>
                  </a:schemeClr>
                </a:solidFill>
                <a:latin typeface="华文中宋" charset="-122"/>
                <a:ea typeface="华文中宋" charset="-122"/>
                <a:cs typeface="华文中宋" charset="-122"/>
                <a:sym typeface="+mn-ea"/>
              </a:rPr>
              <a:t>if the slope is on the left side, the micro:bit dot matrix displays the arrow to the right.</a:t>
            </a:r>
            <a:endParaRPr lang="en-US" altLang="zh-CN" sz="1600" b="1" dirty="0" smtClean="0">
              <a:solidFill>
                <a:schemeClr val="tx1">
                  <a:lumMod val="85000"/>
                  <a:lumOff val="15000"/>
                </a:schemeClr>
              </a:solidFill>
              <a:latin typeface="华文中宋" charset="-122"/>
              <a:ea typeface="华文中宋" charset="-122"/>
              <a:cs typeface="华文中宋" charset="-122"/>
              <a:sym typeface="+mn-ea"/>
            </a:endParaRPr>
          </a:p>
        </p:txBody>
      </p:sp>
      <p:sp>
        <p:nvSpPr>
          <p:cNvPr id="2"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4" name="PA-矩形 86"/>
          <p:cNvSpPr/>
          <p:nvPr>
            <p:custDataLst>
              <p:tags r:id="rId3"/>
            </p:custDataLst>
          </p:nvPr>
        </p:nvSpPr>
        <p:spPr>
          <a:xfrm>
            <a:off x="3655808" y="456733"/>
            <a:ext cx="4670425" cy="521970"/>
          </a:xfrm>
          <a:prstGeom prst="rect">
            <a:avLst/>
          </a:prstGeom>
        </p:spPr>
        <p:txBody>
          <a:bodyPr wrap="none">
            <a:spAutoFit/>
          </a:bodyPr>
          <a:p>
            <a:pPr algn="ctr"/>
            <a:r>
              <a:rPr lang="zh-CN" altLang="en-US" sz="2800" b="1" dirty="0">
                <a:ln w="3175">
                  <a:solidFill>
                    <a:schemeClr val="tx1"/>
                  </a:solidFill>
                </a:ln>
                <a:solidFill>
                  <a:srgbClr val="E93F64"/>
                </a:solidFill>
                <a:effectLst/>
                <a:latin typeface="华文中宋" charset="-122"/>
                <a:ea typeface="华文中宋" charset="-122"/>
              </a:rPr>
              <a:t>Experimental phenomena</a:t>
            </a:r>
            <a:endParaRPr lang="zh-CN" altLang="en-US" sz="2800" b="1" dirty="0">
              <a:ln w="3175">
                <a:solidFill>
                  <a:schemeClr val="tx1"/>
                </a:solidFill>
              </a:ln>
              <a:solidFill>
                <a:srgbClr val="E93F64"/>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834062" y="1423671"/>
            <a:ext cx="8387080" cy="645160"/>
          </a:xfrm>
          <a:prstGeom prst="rect">
            <a:avLst/>
          </a:prstGeom>
        </p:spPr>
        <p:txBody>
          <a:bodyPr wrap="none">
            <a:spAutoFit/>
          </a:bodyPr>
          <a:p>
            <a:pPr algn="ctr"/>
            <a:r>
              <a:rPr lang="zh-CN" altLang="en-US" sz="3600" b="1" dirty="0" smtClean="0">
                <a:solidFill>
                  <a:srgbClr val="0070C0"/>
                </a:solidFill>
                <a:latin typeface="Arial" pitchFamily="34" charset="0"/>
                <a:ea typeface="隶书" pitchFamily="49" charset="-122"/>
                <a:cs typeface="Arial"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itchFamily="49" charset="-122"/>
              <a:ea typeface="隶书"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itchFamily="34" charset="0"/>
                <a:ea typeface="隶书" pitchFamily="49" charset="-122"/>
                <a:cs typeface="Arial" pitchFamily="34" charset="0"/>
                <a:sym typeface="+mn-ea"/>
              </a:rPr>
              <a:t>Thank you!!!</a:t>
            </a:r>
            <a:endParaRPr lang="en-US" altLang="zh-CN" sz="4400" b="1" dirty="0" smtClean="0">
              <a:solidFill>
                <a:schemeClr val="tx1"/>
              </a:solidFill>
              <a:latin typeface="Arial" pitchFamily="34" charset="0"/>
              <a:ea typeface="隶书" pitchFamily="49" charset="-122"/>
              <a:cs typeface="Arial"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3803" y="597126"/>
            <a:ext cx="1722139" cy="578531"/>
          </a:xfrm>
          <a:prstGeom prst="rect">
            <a:avLst/>
          </a:prstGeom>
        </p:spPr>
      </p:pic>
      <p:pic>
        <p:nvPicPr>
          <p:cNvPr id="6" name="图片 5"/>
          <p:cNvPicPr>
            <a:picLocks noChangeAspect="1"/>
          </p:cNvPicPr>
          <p:nvPr/>
        </p:nvPicPr>
        <p:blipFill>
          <a:blip r:embed="rId1"/>
          <a:stretch>
            <a:fillRect/>
          </a:stretch>
        </p:blipFill>
        <p:spPr>
          <a:xfrm>
            <a:off x="8186058" y="597126"/>
            <a:ext cx="1722139" cy="578531"/>
          </a:xfrm>
          <a:prstGeom prst="rect">
            <a:avLst/>
          </a:prstGeom>
        </p:spPr>
      </p:pic>
      <p:pic>
        <p:nvPicPr>
          <p:cNvPr id="14" name="图片 13"/>
          <p:cNvPicPr>
            <a:picLocks noChangeAspect="1"/>
          </p:cNvPicPr>
          <p:nvPr/>
        </p:nvPicPr>
        <p:blipFill>
          <a:blip r:embed="rId2" cstate="screen"/>
          <a:stretch>
            <a:fillRect/>
          </a:stretch>
        </p:blipFill>
        <p:spPr>
          <a:xfrm>
            <a:off x="7367898" y="1396637"/>
            <a:ext cx="203612" cy="198300"/>
          </a:xfrm>
          <a:prstGeom prst="rect">
            <a:avLst/>
          </a:prstGeom>
        </p:spPr>
      </p:pic>
      <p:pic>
        <p:nvPicPr>
          <p:cNvPr id="48" name="图片 47"/>
          <p:cNvPicPr>
            <a:picLocks noChangeAspect="1"/>
          </p:cNvPicPr>
          <p:nvPr/>
        </p:nvPicPr>
        <p:blipFill>
          <a:blip r:embed="rId3" cstate="screen"/>
          <a:stretch>
            <a:fillRect/>
          </a:stretch>
        </p:blipFill>
        <p:spPr>
          <a:xfrm rot="10970893">
            <a:off x="11096010" y="5468193"/>
            <a:ext cx="905091" cy="1105332"/>
          </a:xfrm>
          <a:prstGeom prst="rect">
            <a:avLst/>
          </a:prstGeom>
        </p:spPr>
      </p:pic>
      <p:sp>
        <p:nvSpPr>
          <p:cNvPr id="49" name="任意多边形: 形状 48"/>
          <p:cNvSpPr/>
          <p:nvPr/>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PA-组合 108"/>
          <p:cNvGrpSpPr/>
          <p:nvPr>
            <p:custDataLst>
              <p:tags r:id="rId4"/>
            </p:custDataLst>
          </p:nvPr>
        </p:nvGrpSpPr>
        <p:grpSpPr>
          <a:xfrm>
            <a:off x="0" y="5446388"/>
            <a:ext cx="1123786" cy="1974959"/>
            <a:chOff x="2261078" y="2009445"/>
            <a:chExt cx="1701905" cy="2990954"/>
          </a:xfrm>
        </p:grpSpPr>
        <p:sp>
          <p:nvSpPr>
            <p:cNvPr id="51" name="PA-任意多边形 106"/>
            <p:cNvSpPr/>
            <p:nvPr>
              <p:custDataLst>
                <p:tags r:id="rId5"/>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PA-图片 88"/>
            <p:cNvPicPr>
              <a:picLocks noChangeAspect="1"/>
            </p:cNvPicPr>
            <p:nvPr>
              <p:custDataLst>
                <p:tags r:id="rId6"/>
              </p:custDataLst>
            </p:nvPr>
          </p:nvPicPr>
          <p:blipFill>
            <a:blip r:embed="rId7" cstate="screen"/>
            <a:stretch>
              <a:fillRect/>
            </a:stretch>
          </p:blipFill>
          <p:spPr>
            <a:xfrm>
              <a:off x="2286479" y="2009445"/>
              <a:ext cx="1676504" cy="1657453"/>
            </a:xfrm>
            <a:prstGeom prst="rect">
              <a:avLst/>
            </a:prstGeom>
          </p:spPr>
        </p:pic>
      </p:grpSp>
      <p:sp>
        <p:nvSpPr>
          <p:cNvPr id="11" name="Rectangle 3"/>
          <p:cNvSpPr>
            <a:spLocks noChangeArrowheads="1"/>
          </p:cNvSpPr>
          <p:nvPr/>
        </p:nvSpPr>
        <p:spPr bwMode="auto">
          <a:xfrm>
            <a:off x="5419090" y="5970905"/>
            <a:ext cx="1520825"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7" name="PA-矩形 7"/>
          <p:cNvSpPr/>
          <p:nvPr>
            <p:custDataLst>
              <p:tags r:id="rId8"/>
            </p:custDataLst>
          </p:nvPr>
        </p:nvSpPr>
        <p:spPr>
          <a:xfrm>
            <a:off x="4850747" y="407046"/>
            <a:ext cx="2658110" cy="768350"/>
          </a:xfrm>
          <a:prstGeom prst="rect">
            <a:avLst/>
          </a:prstGeom>
        </p:spPr>
        <p:txBody>
          <a:bodyPr wrap="none">
            <a:spAutoFit/>
          </a:bodyPr>
          <a:p>
            <a:pPr algn="ctr"/>
            <a:r>
              <a:rPr lang="zh-CN" altLang="en-US" sz="4400" b="1" dirty="0">
                <a:ln w="3175">
                  <a:solidFill>
                    <a:schemeClr val="tx1"/>
                  </a:solidFill>
                </a:ln>
                <a:solidFill>
                  <a:schemeClr val="accent4"/>
                </a:solidFill>
                <a:effectLst/>
                <a:latin typeface="华文中宋" charset="-122"/>
                <a:ea typeface="华文中宋" charset="-122"/>
                <a:cs typeface="Arial" pitchFamily="34" charset="0"/>
              </a:rPr>
              <a:t>Contents</a:t>
            </a:r>
            <a:endParaRPr lang="zh-CN" altLang="en-US" sz="4400" b="1" dirty="0">
              <a:ln w="3175">
                <a:solidFill>
                  <a:schemeClr val="tx1"/>
                </a:solidFill>
              </a:ln>
              <a:solidFill>
                <a:schemeClr val="accent4"/>
              </a:solidFill>
              <a:effectLst/>
              <a:latin typeface="华文中宋" charset="-122"/>
              <a:ea typeface="华文中宋" charset="-122"/>
              <a:cs typeface="Arial" pitchFamily="34" charset="0"/>
            </a:endParaRPr>
          </a:p>
        </p:txBody>
      </p:sp>
      <p:grpSp>
        <p:nvGrpSpPr>
          <p:cNvPr id="12" name="组合 11"/>
          <p:cNvGrpSpPr/>
          <p:nvPr/>
        </p:nvGrpSpPr>
        <p:grpSpPr>
          <a:xfrm>
            <a:off x="1000168" y="2246482"/>
            <a:ext cx="2805371" cy="587302"/>
            <a:chOff x="1037739" y="2478488"/>
            <a:chExt cx="3007000" cy="590300"/>
          </a:xfrm>
        </p:grpSpPr>
        <p:sp>
          <p:nvSpPr>
            <p:cNvPr id="15" name="矩形 14"/>
            <p:cNvSpPr/>
            <p:nvPr/>
          </p:nvSpPr>
          <p:spPr>
            <a:xfrm>
              <a:off x="1273921" y="2478622"/>
              <a:ext cx="2465955" cy="524634"/>
            </a:xfrm>
            <a:prstGeom prst="rect">
              <a:avLst/>
            </a:prstGeom>
            <a:noFill/>
          </p:spPr>
          <p:txBody>
            <a:bodyPr wrap="square" rtlCol="0">
              <a:spAutoFit/>
            </a:bodyPr>
            <a:p>
              <a:pPr algn="ctr"/>
              <a:r>
                <a:rPr lang="en-US" sz="2800" b="1" spc="-300" dirty="0">
                  <a:ln>
                    <a:solidFill>
                      <a:schemeClr val="bg1"/>
                    </a:solidFill>
                  </a:ln>
                  <a:solidFill>
                    <a:schemeClr val="tx1">
                      <a:lumMod val="75000"/>
                      <a:lumOff val="25000"/>
                    </a:schemeClr>
                  </a:solidFill>
                  <a:effectLst/>
                  <a:latin typeface="华文中宋" charset="-122"/>
                  <a:ea typeface="华文中宋" charset="-122"/>
                  <a:sym typeface="+mn-ea"/>
                </a:rPr>
                <a:t>Preparation</a:t>
              </a:r>
              <a:endParaRPr lang="en-US" sz="2800" b="1" spc="-300" dirty="0">
                <a:ln w="3175">
                  <a:solidFill>
                    <a:schemeClr val="tx1"/>
                  </a:solidFill>
                </a:ln>
                <a:solidFill>
                  <a:schemeClr val="tx1"/>
                </a:solidFill>
                <a:effectLst/>
                <a:latin typeface="华文中宋" charset="-122"/>
                <a:ea typeface="华文中宋" charset="-122"/>
                <a:sym typeface="+mn-ea"/>
              </a:endParaRPr>
            </a:p>
          </p:txBody>
        </p:sp>
        <p:sp>
          <p:nvSpPr>
            <p:cNvPr id="16" name="矩形: 圆角 23"/>
            <p:cNvSpPr/>
            <p:nvPr/>
          </p:nvSpPr>
          <p:spPr>
            <a:xfrm>
              <a:off x="1037739" y="2478488"/>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p:cNvPicPr>
            <a:picLocks noChangeAspect="1"/>
          </p:cNvPicPr>
          <p:nvPr/>
        </p:nvPicPr>
        <p:blipFill>
          <a:blip r:embed="rId9" cstate="screen"/>
          <a:stretch>
            <a:fillRect/>
          </a:stretch>
        </p:blipFill>
        <p:spPr>
          <a:xfrm>
            <a:off x="799938" y="2149842"/>
            <a:ext cx="420347" cy="684019"/>
          </a:xfrm>
          <a:prstGeom prst="rect">
            <a:avLst/>
          </a:prstGeom>
        </p:spPr>
      </p:pic>
      <p:grpSp>
        <p:nvGrpSpPr>
          <p:cNvPr id="18" name="组合 17"/>
          <p:cNvGrpSpPr/>
          <p:nvPr/>
        </p:nvGrpSpPr>
        <p:grpSpPr>
          <a:xfrm>
            <a:off x="4850831" y="2188830"/>
            <a:ext cx="2805371" cy="603043"/>
            <a:chOff x="998943" y="2420542"/>
            <a:chExt cx="3007000" cy="606122"/>
          </a:xfrm>
        </p:grpSpPr>
        <p:sp>
          <p:nvSpPr>
            <p:cNvPr id="19" name="矩形 18"/>
            <p:cNvSpPr/>
            <p:nvPr/>
          </p:nvSpPr>
          <p:spPr>
            <a:xfrm>
              <a:off x="1279367" y="2420542"/>
              <a:ext cx="2636115" cy="586545"/>
            </a:xfrm>
            <a:prstGeom prst="rect">
              <a:avLst/>
            </a:prstGeom>
            <a:noFill/>
          </p:spPr>
          <p:txBody>
            <a:bodyPr wrap="square" rtlCol="0">
              <a:spAutoFit/>
            </a:bodyPr>
            <a:p>
              <a:pPr algn="ctr"/>
              <a:r>
                <a:rPr lang="en-US" altLang="zh-CN" sz="3200" b="1" spc="-300" dirty="0">
                  <a:ln>
                    <a:solidFill>
                      <a:schemeClr val="bg1"/>
                    </a:solidFill>
                  </a:ln>
                  <a:solidFill>
                    <a:schemeClr val="tx1">
                      <a:lumMod val="75000"/>
                      <a:lumOff val="25000"/>
                    </a:schemeClr>
                  </a:solidFill>
                  <a:effectLst/>
                  <a:latin typeface="华文中宋" charset="-122"/>
                  <a:ea typeface="华文中宋" charset="-122"/>
                </a:rPr>
                <a:t>Learning </a:t>
              </a:r>
              <a:r>
                <a:rPr lang="zh-CN" altLang="en-US" sz="3200" b="1" spc="-300" dirty="0">
                  <a:ln>
                    <a:solidFill>
                      <a:schemeClr val="bg1"/>
                    </a:solidFill>
                  </a:ln>
                  <a:solidFill>
                    <a:schemeClr val="tx1">
                      <a:lumMod val="75000"/>
                      <a:lumOff val="25000"/>
                    </a:schemeClr>
                  </a:solidFill>
                  <a:effectLst/>
                  <a:latin typeface="华文中宋" charset="-122"/>
                  <a:ea typeface="华文中宋" charset="-122"/>
                </a:rPr>
                <a:t>goal</a:t>
              </a:r>
              <a:endParaRPr lang="zh-CN" altLang="en-US" sz="32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0" name="矩形: 圆角 54"/>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 name="图片 20"/>
          <p:cNvPicPr>
            <a:picLocks noChangeAspect="1"/>
          </p:cNvPicPr>
          <p:nvPr/>
        </p:nvPicPr>
        <p:blipFill>
          <a:blip r:embed="rId10" cstate="screen"/>
          <a:stretch>
            <a:fillRect/>
          </a:stretch>
        </p:blipFill>
        <p:spPr>
          <a:xfrm>
            <a:off x="4686796" y="2160026"/>
            <a:ext cx="511054" cy="643048"/>
          </a:xfrm>
          <a:prstGeom prst="rect">
            <a:avLst/>
          </a:prstGeom>
        </p:spPr>
      </p:pic>
      <p:grpSp>
        <p:nvGrpSpPr>
          <p:cNvPr id="22" name="组合 21"/>
          <p:cNvGrpSpPr/>
          <p:nvPr/>
        </p:nvGrpSpPr>
        <p:grpSpPr>
          <a:xfrm>
            <a:off x="8682833" y="2204576"/>
            <a:ext cx="2805371" cy="587302"/>
            <a:chOff x="1101039" y="2436364"/>
            <a:chExt cx="3007000" cy="590300"/>
          </a:xfrm>
        </p:grpSpPr>
        <p:sp>
          <p:nvSpPr>
            <p:cNvPr id="23" name="矩形 22"/>
            <p:cNvSpPr/>
            <p:nvPr/>
          </p:nvSpPr>
          <p:spPr>
            <a:xfrm>
              <a:off x="1269837" y="2500188"/>
              <a:ext cx="2837584" cy="524634"/>
            </a:xfrm>
            <a:prstGeom prst="rect">
              <a:avLst/>
            </a:prstGeom>
            <a:noFill/>
          </p:spPr>
          <p:txBody>
            <a:bodyPr wrap="square" rtlCol="0">
              <a:spAutoFit/>
            </a:bodyPr>
            <a:p>
              <a:pPr algn="ctr"/>
              <a:r>
                <a:rPr lang="en-US" altLang="zh-CN" sz="2800" b="1" spc="-300" dirty="0">
                  <a:ln>
                    <a:solidFill>
                      <a:schemeClr val="bg1"/>
                    </a:solidFill>
                  </a:ln>
                  <a:solidFill>
                    <a:schemeClr val="tx1">
                      <a:lumMod val="75000"/>
                      <a:lumOff val="25000"/>
                    </a:schemeClr>
                  </a:solidFill>
                  <a:effectLst/>
                  <a:latin typeface="华文中宋" charset="-122"/>
                  <a:ea typeface="华文中宋" charset="-122"/>
                </a:rPr>
                <a:t>Search for blocks</a:t>
              </a:r>
              <a:endParaRPr lang="en-US" altLang="zh-CN"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5" name="矩形: 圆角 58"/>
            <p:cNvSpPr/>
            <p:nvPr/>
          </p:nvSpPr>
          <p:spPr>
            <a:xfrm>
              <a:off x="1101039"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7" name="图片 26"/>
          <p:cNvPicPr>
            <a:picLocks noChangeAspect="1"/>
          </p:cNvPicPr>
          <p:nvPr/>
        </p:nvPicPr>
        <p:blipFill>
          <a:blip r:embed="rId11" cstate="screen"/>
          <a:stretch>
            <a:fillRect/>
          </a:stretch>
        </p:blipFill>
        <p:spPr>
          <a:xfrm>
            <a:off x="8423548" y="2201764"/>
            <a:ext cx="511054" cy="559571"/>
          </a:xfrm>
          <a:prstGeom prst="rect">
            <a:avLst/>
          </a:prstGeom>
        </p:spPr>
      </p:pic>
      <p:grpSp>
        <p:nvGrpSpPr>
          <p:cNvPr id="28" name="组合 27"/>
          <p:cNvGrpSpPr/>
          <p:nvPr/>
        </p:nvGrpSpPr>
        <p:grpSpPr>
          <a:xfrm>
            <a:off x="1000168" y="3402474"/>
            <a:ext cx="2805371" cy="587508"/>
            <a:chOff x="1037739" y="2419131"/>
            <a:chExt cx="3007000" cy="590508"/>
          </a:xfrm>
        </p:grpSpPr>
        <p:sp>
          <p:nvSpPr>
            <p:cNvPr id="29" name="矩形 28"/>
            <p:cNvSpPr/>
            <p:nvPr/>
          </p:nvSpPr>
          <p:spPr>
            <a:xfrm>
              <a:off x="1273921" y="2485004"/>
              <a:ext cx="2755227" cy="524635"/>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Combine blocks</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0" name="矩形: 圆角 62"/>
            <p:cNvSpPr/>
            <p:nvPr/>
          </p:nvSpPr>
          <p:spPr>
            <a:xfrm>
              <a:off x="1037739" y="2419131"/>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p:cNvPicPr>
            <a:picLocks noChangeAspect="1"/>
          </p:cNvPicPr>
          <p:nvPr/>
        </p:nvPicPr>
        <p:blipFill>
          <a:blip r:embed="rId12" cstate="screen"/>
          <a:stretch>
            <a:fillRect/>
          </a:stretch>
        </p:blipFill>
        <p:spPr>
          <a:xfrm>
            <a:off x="799938" y="3349155"/>
            <a:ext cx="511054" cy="694886"/>
          </a:xfrm>
          <a:prstGeom prst="rect">
            <a:avLst/>
          </a:prstGeom>
        </p:spPr>
      </p:pic>
      <p:grpSp>
        <p:nvGrpSpPr>
          <p:cNvPr id="32" name="组合 31"/>
          <p:cNvGrpSpPr/>
          <p:nvPr/>
        </p:nvGrpSpPr>
        <p:grpSpPr>
          <a:xfrm>
            <a:off x="4850765" y="3419475"/>
            <a:ext cx="4415155" cy="587219"/>
            <a:chOff x="998943" y="2436364"/>
            <a:chExt cx="3007000" cy="590300"/>
          </a:xfrm>
        </p:grpSpPr>
        <p:sp>
          <p:nvSpPr>
            <p:cNvPr id="33" name="矩形 32"/>
            <p:cNvSpPr/>
            <p:nvPr/>
          </p:nvSpPr>
          <p:spPr>
            <a:xfrm>
              <a:off x="1177122" y="2452961"/>
              <a:ext cx="2818441" cy="524709"/>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Experimental phenomena</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4" name="矩形: 圆角 66"/>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5" name="图片 34"/>
          <p:cNvPicPr>
            <a:picLocks noChangeAspect="1"/>
          </p:cNvPicPr>
          <p:nvPr/>
        </p:nvPicPr>
        <p:blipFill>
          <a:blip r:embed="rId13" cstate="screen"/>
          <a:stretch>
            <a:fillRect/>
          </a:stretch>
        </p:blipFill>
        <p:spPr>
          <a:xfrm>
            <a:off x="4686796" y="3420028"/>
            <a:ext cx="511054" cy="55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2800">
        <p:random/>
      </p:transition>
    </mc:Choice>
    <mc:Fallback>
      <p:transition spd="slow" advTm="128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27650" y="5906770"/>
            <a:ext cx="1536700"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5" name="图片 4"/>
          <p:cNvPicPr>
            <a:picLocks noChangeAspect="1"/>
          </p:cNvPicPr>
          <p:nvPr/>
        </p:nvPicPr>
        <p:blipFill>
          <a:blip r:embed="rId3"/>
          <a:stretch>
            <a:fillRect/>
          </a:stretch>
        </p:blipFill>
        <p:spPr>
          <a:xfrm>
            <a:off x="1684020" y="976276"/>
            <a:ext cx="404635" cy="454436"/>
          </a:xfrm>
          <a:prstGeom prst="rect">
            <a:avLst/>
          </a:prstGeom>
        </p:spPr>
      </p:pic>
      <p:sp>
        <p:nvSpPr>
          <p:cNvPr id="4" name="PA-矩形 86"/>
          <p:cNvSpPr/>
          <p:nvPr>
            <p:custDataLst>
              <p:tags r:id="rId4"/>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
        <p:nvSpPr>
          <p:cNvPr id="3" name="Rectangle 3"/>
          <p:cNvSpPr>
            <a:spLocks noChangeArrowheads="1"/>
          </p:cNvSpPr>
          <p:nvPr/>
        </p:nvSpPr>
        <p:spPr bwMode="auto">
          <a:xfrm>
            <a:off x="2088515" y="1052830"/>
            <a:ext cx="8400415" cy="2306955"/>
          </a:xfrm>
          <a:prstGeom prst="rect">
            <a:avLst/>
          </a:prstGeom>
        </p:spPr>
        <p:txBody>
          <a:bodyPr wrap="square">
            <a:spAutoFit/>
          </a:bodyPr>
          <a:p>
            <a:pPr algn="just"/>
            <a:r>
              <a:rPr lang="zh-CN" altLang="en-US" sz="1600" b="1" dirty="0">
                <a:solidFill>
                  <a:schemeClr val="tx1"/>
                </a:solidFill>
                <a:latin typeface="华文中宋" charset="-122"/>
                <a:ea typeface="华文中宋" charset="-122"/>
                <a:cs typeface="华文中宋" charset="-122"/>
              </a:rPr>
              <a:t>This course is mainly based on the accelerometer that comes with micro:bit.</a:t>
            </a:r>
            <a:endParaRPr lang="zh-CN" altLang="en-US" sz="1600" b="1" dirty="0">
              <a:solidFill>
                <a:schemeClr val="tx1"/>
              </a:solidFill>
              <a:latin typeface="华文中宋" charset="-122"/>
              <a:ea typeface="华文中宋" charset="-122"/>
              <a:cs typeface="华文中宋" charset="-122"/>
            </a:endParaRPr>
          </a:p>
          <a:p>
            <a:pPr algn="just"/>
            <a:r>
              <a:rPr lang="zh-CN" altLang="en-US" sz="1600" b="1" dirty="0">
                <a:solidFill>
                  <a:schemeClr val="accent5"/>
                </a:solidFill>
                <a:latin typeface="华文中宋" charset="-122"/>
                <a:ea typeface="华文中宋" charset="-122"/>
                <a:cs typeface="华文中宋" charset="-122"/>
              </a:rPr>
              <a:t>When we rotate the micro:bit around the x-axis, that is, when rotating on the yoz plane, the degree of the rotation (picth) </a:t>
            </a:r>
            <a:r>
              <a:rPr lang="en-US" altLang="zh-CN" sz="1600" b="1" dirty="0">
                <a:solidFill>
                  <a:schemeClr val="accent5"/>
                </a:solidFill>
                <a:latin typeface="华文中宋" charset="-122"/>
                <a:ea typeface="华文中宋" charset="-122"/>
                <a:cs typeface="华文中宋" charset="-122"/>
              </a:rPr>
              <a:t>will be </a:t>
            </a:r>
            <a:r>
              <a:rPr lang="zh-CN" altLang="en-US" sz="1600" b="1" dirty="0">
                <a:solidFill>
                  <a:schemeClr val="accent5"/>
                </a:solidFill>
                <a:latin typeface="华文中宋" charset="-122"/>
                <a:ea typeface="华文中宋" charset="-122"/>
                <a:cs typeface="华文中宋" charset="-122"/>
              </a:rPr>
              <a:t>change</a:t>
            </a:r>
            <a:r>
              <a:rPr lang="en-US" altLang="zh-CN" sz="1600" b="1" dirty="0">
                <a:solidFill>
                  <a:schemeClr val="accent5"/>
                </a:solidFill>
                <a:latin typeface="华文中宋" charset="-122"/>
                <a:ea typeface="华文中宋" charset="-122"/>
                <a:cs typeface="华文中宋" charset="-122"/>
              </a:rPr>
              <a:t>d</a:t>
            </a:r>
            <a:r>
              <a:rPr lang="zh-CN" altLang="en-US" sz="1600" b="1" dirty="0">
                <a:solidFill>
                  <a:schemeClr val="accent5"/>
                </a:solidFill>
                <a:latin typeface="华文中宋" charset="-122"/>
                <a:ea typeface="华文中宋" charset="-122"/>
                <a:cs typeface="华文中宋" charset="-122"/>
              </a:rPr>
              <a:t>.</a:t>
            </a:r>
            <a:endParaRPr lang="zh-CN" altLang="en-US" sz="1600" b="1" dirty="0">
              <a:solidFill>
                <a:schemeClr val="tx1"/>
              </a:solidFill>
              <a:latin typeface="华文中宋" charset="-122"/>
              <a:ea typeface="华文中宋" charset="-122"/>
              <a:cs typeface="华文中宋" charset="-122"/>
            </a:endParaRPr>
          </a:p>
          <a:p>
            <a:pPr algn="just"/>
            <a:r>
              <a:rPr lang="zh-CN" altLang="en-US" sz="1600" b="1" dirty="0">
                <a:solidFill>
                  <a:srgbClr val="00B0F0"/>
                </a:solidFill>
                <a:latin typeface="华文中宋" charset="-122"/>
                <a:ea typeface="华文中宋" charset="-122"/>
                <a:cs typeface="华文中宋" charset="-122"/>
              </a:rPr>
              <a:t>When we rotate the micro:bit around the y-axis, that is, when </a:t>
            </a:r>
            <a:r>
              <a:rPr lang="zh-CN" altLang="en-US" sz="1600" b="1" dirty="0">
                <a:solidFill>
                  <a:srgbClr val="00B0F0"/>
                </a:solidFill>
                <a:latin typeface="华文中宋" charset="-122"/>
                <a:ea typeface="华文中宋" charset="-122"/>
                <a:cs typeface="华文中宋" charset="-122"/>
                <a:sym typeface="+mn-ea"/>
              </a:rPr>
              <a:t>rotating</a:t>
            </a:r>
            <a:r>
              <a:rPr lang="zh-CN" altLang="en-US" sz="1600" b="1" dirty="0">
                <a:solidFill>
                  <a:srgbClr val="00B0F0"/>
                </a:solidFill>
                <a:latin typeface="华文中宋" charset="-122"/>
                <a:ea typeface="华文中宋" charset="-122"/>
                <a:cs typeface="华文中宋" charset="-122"/>
              </a:rPr>
              <a:t> on the xoz plane, </a:t>
            </a:r>
            <a:r>
              <a:rPr lang="zh-CN" altLang="en-US" sz="1600" b="1" dirty="0">
                <a:solidFill>
                  <a:srgbClr val="00B0F0"/>
                </a:solidFill>
                <a:latin typeface="华文中宋" charset="-122"/>
                <a:ea typeface="华文中宋" charset="-122"/>
                <a:cs typeface="华文中宋" charset="-122"/>
                <a:sym typeface="+mn-ea"/>
              </a:rPr>
              <a:t>the degree of the rotation (</a:t>
            </a:r>
            <a:r>
              <a:rPr lang="en-US" altLang="zh-CN" sz="1600" b="1" dirty="0">
                <a:solidFill>
                  <a:srgbClr val="00B0F0"/>
                </a:solidFill>
                <a:latin typeface="华文中宋" charset="-122"/>
                <a:ea typeface="华文中宋" charset="-122"/>
                <a:cs typeface="华文中宋" charset="-122"/>
                <a:sym typeface="+mn-ea"/>
              </a:rPr>
              <a:t>roll</a:t>
            </a:r>
            <a:r>
              <a:rPr lang="zh-CN" altLang="en-US" sz="1600" b="1" dirty="0">
                <a:solidFill>
                  <a:srgbClr val="00B0F0"/>
                </a:solidFill>
                <a:latin typeface="华文中宋" charset="-122"/>
                <a:ea typeface="华文中宋" charset="-122"/>
                <a:cs typeface="华文中宋" charset="-122"/>
                <a:sym typeface="+mn-ea"/>
              </a:rPr>
              <a:t>) </a:t>
            </a:r>
            <a:r>
              <a:rPr lang="en-US" altLang="zh-CN" sz="1600" b="1" dirty="0">
                <a:solidFill>
                  <a:srgbClr val="00B0F0"/>
                </a:solidFill>
                <a:latin typeface="华文中宋" charset="-122"/>
                <a:ea typeface="华文中宋" charset="-122"/>
                <a:cs typeface="华文中宋" charset="-122"/>
                <a:sym typeface="+mn-ea"/>
              </a:rPr>
              <a:t>will be </a:t>
            </a:r>
            <a:r>
              <a:rPr lang="zh-CN" altLang="en-US" sz="1600" b="1" dirty="0">
                <a:solidFill>
                  <a:srgbClr val="00B0F0"/>
                </a:solidFill>
                <a:latin typeface="华文中宋" charset="-122"/>
                <a:ea typeface="华文中宋" charset="-122"/>
                <a:cs typeface="华文中宋" charset="-122"/>
                <a:sym typeface="+mn-ea"/>
              </a:rPr>
              <a:t>change</a:t>
            </a:r>
            <a:r>
              <a:rPr lang="en-US" altLang="zh-CN" sz="1600" b="1" dirty="0">
                <a:solidFill>
                  <a:srgbClr val="00B0F0"/>
                </a:solidFill>
                <a:latin typeface="华文中宋" charset="-122"/>
                <a:ea typeface="华文中宋" charset="-122"/>
                <a:cs typeface="华文中宋" charset="-122"/>
                <a:sym typeface="+mn-ea"/>
              </a:rPr>
              <a:t>d</a:t>
            </a:r>
            <a:r>
              <a:rPr lang="zh-CN" altLang="en-US" sz="1600" b="1" dirty="0">
                <a:solidFill>
                  <a:srgbClr val="00B0F0"/>
                </a:solidFill>
                <a:latin typeface="华文中宋" charset="-122"/>
                <a:ea typeface="华文中宋" charset="-122"/>
                <a:cs typeface="华文中宋" charset="-122"/>
                <a:sym typeface="+mn-ea"/>
              </a:rPr>
              <a:t>.</a:t>
            </a:r>
            <a:endParaRPr lang="zh-CN" altLang="en-US" sz="1600" b="1" dirty="0">
              <a:solidFill>
                <a:schemeClr val="tx1"/>
              </a:solidFill>
              <a:latin typeface="华文中宋" charset="-122"/>
              <a:ea typeface="华文中宋" charset="-122"/>
              <a:cs typeface="华文中宋" charset="-122"/>
            </a:endParaRPr>
          </a:p>
          <a:p>
            <a:pPr algn="just"/>
            <a:r>
              <a:rPr lang="zh-CN" altLang="en-US" sz="1600" b="1" dirty="0">
                <a:solidFill>
                  <a:srgbClr val="7030A0"/>
                </a:solidFill>
                <a:latin typeface="华文中宋" charset="-122"/>
                <a:ea typeface="华文中宋" charset="-122"/>
                <a:cs typeface="华文中宋" charset="-122"/>
              </a:rPr>
              <a:t>When we rotate the micro:bit around the z-axis, that is, when </a:t>
            </a:r>
            <a:r>
              <a:rPr lang="zh-CN" altLang="en-US" sz="1600" b="1" dirty="0">
                <a:solidFill>
                  <a:srgbClr val="7030A0"/>
                </a:solidFill>
                <a:latin typeface="华文中宋" charset="-122"/>
                <a:ea typeface="华文中宋" charset="-122"/>
                <a:cs typeface="华文中宋" charset="-122"/>
                <a:sym typeface="+mn-ea"/>
              </a:rPr>
              <a:t>rotating</a:t>
            </a:r>
            <a:r>
              <a:rPr lang="zh-CN" altLang="en-US" sz="1600" b="1" dirty="0">
                <a:solidFill>
                  <a:srgbClr val="7030A0"/>
                </a:solidFill>
                <a:latin typeface="华文中宋" charset="-122"/>
                <a:ea typeface="华文中宋" charset="-122"/>
                <a:cs typeface="华文中宋" charset="-122"/>
              </a:rPr>
              <a:t> on the yoz plane, </a:t>
            </a:r>
            <a:r>
              <a:rPr lang="zh-CN" altLang="en-US" sz="1600" b="1" dirty="0">
                <a:solidFill>
                  <a:srgbClr val="7030A0"/>
                </a:solidFill>
                <a:latin typeface="华文中宋" charset="-122"/>
                <a:ea typeface="华文中宋" charset="-122"/>
                <a:cs typeface="华文中宋" charset="-122"/>
                <a:sym typeface="+mn-ea"/>
              </a:rPr>
              <a:t>the degree of the rotation (</a:t>
            </a:r>
            <a:r>
              <a:rPr lang="en-US" altLang="zh-CN" sz="1600" b="1" dirty="0">
                <a:solidFill>
                  <a:srgbClr val="7030A0"/>
                </a:solidFill>
                <a:latin typeface="华文中宋" charset="-122"/>
                <a:ea typeface="华文中宋" charset="-122"/>
                <a:cs typeface="华文中宋" charset="-122"/>
                <a:sym typeface="+mn-ea"/>
              </a:rPr>
              <a:t>yaw</a:t>
            </a:r>
            <a:r>
              <a:rPr lang="zh-CN" altLang="en-US" sz="1600" b="1" dirty="0">
                <a:solidFill>
                  <a:srgbClr val="7030A0"/>
                </a:solidFill>
                <a:latin typeface="华文中宋" charset="-122"/>
                <a:ea typeface="华文中宋" charset="-122"/>
                <a:cs typeface="华文中宋" charset="-122"/>
                <a:sym typeface="+mn-ea"/>
              </a:rPr>
              <a:t>) </a:t>
            </a:r>
            <a:r>
              <a:rPr lang="en-US" altLang="zh-CN" sz="1600" b="1" dirty="0">
                <a:solidFill>
                  <a:srgbClr val="7030A0"/>
                </a:solidFill>
                <a:latin typeface="华文中宋" charset="-122"/>
                <a:ea typeface="华文中宋" charset="-122"/>
                <a:cs typeface="华文中宋" charset="-122"/>
                <a:sym typeface="+mn-ea"/>
              </a:rPr>
              <a:t>will be </a:t>
            </a:r>
            <a:r>
              <a:rPr lang="zh-CN" altLang="en-US" sz="1600" b="1" dirty="0">
                <a:solidFill>
                  <a:srgbClr val="7030A0"/>
                </a:solidFill>
                <a:latin typeface="华文中宋" charset="-122"/>
                <a:ea typeface="华文中宋" charset="-122"/>
                <a:cs typeface="华文中宋" charset="-122"/>
                <a:sym typeface="+mn-ea"/>
              </a:rPr>
              <a:t>change</a:t>
            </a:r>
            <a:r>
              <a:rPr lang="en-US" altLang="zh-CN" sz="1600" b="1" dirty="0">
                <a:solidFill>
                  <a:srgbClr val="7030A0"/>
                </a:solidFill>
                <a:latin typeface="华文中宋" charset="-122"/>
                <a:ea typeface="华文中宋" charset="-122"/>
                <a:cs typeface="华文中宋" charset="-122"/>
                <a:sym typeface="+mn-ea"/>
              </a:rPr>
              <a:t>d</a:t>
            </a:r>
            <a:r>
              <a:rPr lang="zh-CN" altLang="en-US" sz="1600" b="1" dirty="0">
                <a:solidFill>
                  <a:srgbClr val="7030A0"/>
                </a:solidFill>
                <a:latin typeface="华文中宋" charset="-122"/>
                <a:ea typeface="华文中宋" charset="-122"/>
                <a:cs typeface="华文中宋" charset="-122"/>
                <a:sym typeface="+mn-ea"/>
              </a:rPr>
              <a:t>.</a:t>
            </a:r>
            <a:endParaRPr lang="zh-CN" altLang="en-US" sz="1600" b="1" dirty="0">
              <a:solidFill>
                <a:schemeClr val="tx1"/>
              </a:solidFill>
              <a:latin typeface="华文中宋" charset="-122"/>
              <a:ea typeface="华文中宋" charset="-122"/>
              <a:cs typeface="华文中宋" charset="-122"/>
            </a:endParaRPr>
          </a:p>
          <a:p>
            <a:pPr algn="just"/>
            <a:endParaRPr lang="zh-CN" altLang="en-US" sz="1600" b="1" dirty="0">
              <a:solidFill>
                <a:srgbClr val="00B050"/>
              </a:solidFill>
              <a:latin typeface="华文中宋" charset="-122"/>
              <a:ea typeface="华文中宋" charset="-122"/>
              <a:cs typeface="华文中宋" charset="-122"/>
            </a:endParaRPr>
          </a:p>
          <a:p>
            <a:pPr algn="just"/>
            <a:r>
              <a:rPr lang="zh-CN" altLang="en-US" sz="1600" b="1" dirty="0">
                <a:solidFill>
                  <a:srgbClr val="00B050"/>
                </a:solidFill>
                <a:latin typeface="华文中宋" charset="-122"/>
                <a:ea typeface="华文中宋" charset="-122"/>
                <a:cs typeface="华文中宋" charset="-122"/>
              </a:rPr>
              <a:t>In this experiment, we use the rotation angle to judge.</a:t>
            </a:r>
            <a:endParaRPr lang="zh-CN" altLang="en-US" sz="1600" b="1" dirty="0">
              <a:solidFill>
                <a:srgbClr val="00B050"/>
              </a:solidFill>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4"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
        <p:nvSpPr>
          <p:cNvPr id="8" name="Rectangle 3"/>
          <p:cNvSpPr>
            <a:spLocks noChangeArrowheads="1"/>
          </p:cNvSpPr>
          <p:nvPr/>
        </p:nvSpPr>
        <p:spPr bwMode="auto">
          <a:xfrm>
            <a:off x="1386840" y="1421130"/>
            <a:ext cx="9718040" cy="3108960"/>
          </a:xfrm>
          <a:prstGeom prst="rect">
            <a:avLst/>
          </a:prstGeom>
        </p:spPr>
        <p:txBody>
          <a:bodyPr wrap="square">
            <a:spAutoFit/>
          </a:bodyPr>
          <a:p>
            <a:pPr algn="l"/>
            <a:r>
              <a:rPr lang="zh-CN" b="1" dirty="0">
                <a:solidFill>
                  <a:schemeClr val="tx1">
                    <a:lumMod val="85000"/>
                    <a:lumOff val="15000"/>
                  </a:schemeClr>
                </a:solidFill>
                <a:latin typeface="华文中宋" charset="-122"/>
                <a:ea typeface="华文中宋" charset="-122"/>
                <a:cs typeface="华文中宋" charset="-122"/>
                <a:sym typeface="+mn-ea"/>
              </a:rPr>
              <a:t>Programming method</a:t>
            </a:r>
            <a:r>
              <a:rPr lang="en-US" altLang="zh-CN" b="1" dirty="0">
                <a:solidFill>
                  <a:schemeClr val="tx1">
                    <a:lumMod val="85000"/>
                    <a:lumOff val="15000"/>
                  </a:schemeClr>
                </a:solidFill>
                <a:latin typeface="华文中宋" charset="-122"/>
                <a:ea typeface="华文中宋" charset="-122"/>
                <a:cs typeface="华文中宋" charset="-122"/>
                <a:sym typeface="+mn-ea"/>
              </a:rPr>
              <a:t>:</a:t>
            </a:r>
            <a:endParaRPr lang="zh-CN" b="1" dirty="0">
              <a:solidFill>
                <a:schemeClr val="tx1">
                  <a:lumMod val="85000"/>
                  <a:lumOff val="15000"/>
                </a:schemeClr>
              </a:solidFill>
              <a:latin typeface="华文中宋" charset="-122"/>
              <a:ea typeface="华文中宋" charset="-122"/>
              <a:cs typeface="华文中宋" charset="-122"/>
            </a:endParaRPr>
          </a:p>
          <a:p>
            <a:pPr algn="l"/>
            <a:r>
              <a:rPr b="1" dirty="0">
                <a:solidFill>
                  <a:srgbClr val="FF0000"/>
                </a:solidFill>
                <a:latin typeface="华文中宋" charset="-122"/>
                <a:ea typeface="华文中宋" charset="-122"/>
                <a:cs typeface="华文中宋" charset="-122"/>
                <a:sym typeface="+mn-ea"/>
              </a:rPr>
              <a:t>Mode 1 online programming:</a:t>
            </a:r>
            <a:r>
              <a:rPr b="1" dirty="0">
                <a:latin typeface="华文中宋" charset="-122"/>
                <a:ea typeface="华文中宋" charset="-122"/>
                <a:cs typeface="华文中宋" charset="-122"/>
                <a:sym typeface="+mn-ea"/>
              </a:rPr>
              <a:t> First, we need to connect the micro:bit to the computer by USB cable. The computer will pop up a USB flash drive and click on the URL in the USB flash drive:</a:t>
            </a:r>
            <a:r>
              <a:rPr b="1" dirty="0">
                <a:solidFill>
                  <a:srgbClr val="0070C0"/>
                </a:solidFill>
                <a:latin typeface="华文中宋" charset="-122"/>
                <a:ea typeface="华文中宋" charset="-122"/>
                <a:cs typeface="华文中宋" charset="-122"/>
                <a:sym typeface="+mn-ea"/>
              </a:rPr>
              <a:t> http://microbit.org/</a:t>
            </a:r>
            <a:r>
              <a:rPr b="1" dirty="0">
                <a:latin typeface="华文中宋" charset="-122"/>
                <a:ea typeface="华文中宋" charset="-122"/>
                <a:cs typeface="华文中宋" charset="-122"/>
                <a:sym typeface="+mn-ea"/>
              </a:rPr>
              <a:t> to enter the programming interface. Add the Yahboom package</a:t>
            </a:r>
            <a:r>
              <a:rPr lang="en-US" b="1" dirty="0">
                <a:latin typeface="华文中宋" charset="-122"/>
                <a:ea typeface="华文中宋" charset="-122"/>
                <a:cs typeface="华文中宋" charset="-122"/>
                <a:sym typeface="+mn-ea"/>
              </a:rPr>
              <a:t>:</a:t>
            </a:r>
            <a:r>
              <a:rPr b="1" dirty="0">
                <a:latin typeface="华文中宋" charset="-122"/>
                <a:ea typeface="华文中宋" charset="-122"/>
                <a:cs typeface="华文中宋" charset="-122"/>
                <a:sym typeface="+mn-ea"/>
              </a:rPr>
              <a:t> </a:t>
            </a:r>
            <a:r>
              <a:rPr b="1" dirty="0">
                <a:solidFill>
                  <a:srgbClr val="FF0000"/>
                </a:solidFill>
                <a:latin typeface="华文中宋" charset="-122"/>
                <a:ea typeface="华文中宋" charset="-122"/>
                <a:cs typeface="华文中宋" charset="-122"/>
                <a:sym typeface="+mn-ea"/>
              </a:rPr>
              <a:t>https://github.com/YahboomTechnology/Tiny-bitLib</a:t>
            </a:r>
            <a:r>
              <a:rPr lang="en-US" b="1" dirty="0">
                <a:solidFill>
                  <a:srgbClr val="FF0000"/>
                </a:solidFill>
                <a:latin typeface="华文中宋" charset="-122"/>
                <a:ea typeface="华文中宋" charset="-122"/>
                <a:cs typeface="华文中宋" charset="-122"/>
                <a:sym typeface="+mn-ea"/>
              </a:rPr>
              <a:t> </a:t>
            </a:r>
            <a:r>
              <a:rPr b="1" dirty="0">
                <a:latin typeface="华文中宋" charset="-122"/>
                <a:ea typeface="华文中宋" charset="-122"/>
                <a:cs typeface="华文中宋" charset="-122"/>
                <a:sym typeface="+mn-ea"/>
              </a:rPr>
              <a:t>to program.</a:t>
            </a:r>
            <a:endParaRPr b="1" dirty="0">
              <a:latin typeface="华文中宋" charset="-122"/>
              <a:ea typeface="华文中宋" charset="-122"/>
              <a:cs typeface="华文中宋" charset="-122"/>
            </a:endParaRPr>
          </a:p>
          <a:p>
            <a:pPr algn="l"/>
            <a:endParaRPr b="1" dirty="0">
              <a:latin typeface="华文中宋" charset="-122"/>
              <a:ea typeface="华文中宋" charset="-122"/>
              <a:cs typeface="华文中宋" charset="-122"/>
            </a:endParaRPr>
          </a:p>
          <a:p>
            <a:pPr algn="l"/>
            <a:r>
              <a:rPr b="1" dirty="0">
                <a:solidFill>
                  <a:srgbClr val="00B050"/>
                </a:solidFill>
                <a:latin typeface="华文中宋" charset="-122"/>
                <a:ea typeface="华文中宋" charset="-122"/>
                <a:cs typeface="华文中宋" charset="-122"/>
                <a:sym typeface="+mn-ea"/>
              </a:rPr>
              <a:t>Mode 2 offline programming:</a:t>
            </a:r>
            <a:r>
              <a:rPr b="1" dirty="0">
                <a:latin typeface="华文中宋" charset="-122"/>
                <a:ea typeface="华文中宋" charset="-122"/>
                <a:cs typeface="华文中宋" charset="-122"/>
                <a:sym typeface="+mn-ea"/>
              </a:rPr>
              <a:t> We need to open the offline programming software. After the installation is complete, enter the programming interface, click【New Project】, add Yahboom package: </a:t>
            </a:r>
            <a:r>
              <a:rPr b="1" dirty="0">
                <a:solidFill>
                  <a:srgbClr val="00B050"/>
                </a:solidFill>
                <a:latin typeface="华文中宋" charset="-122"/>
                <a:ea typeface="华文中宋" charset="-122"/>
                <a:cs typeface="华文中宋" charset="-122"/>
                <a:sym typeface="+mn-ea"/>
              </a:rPr>
              <a:t>https://github.com/YahboomTechnology/Tiny-bitLib</a:t>
            </a:r>
            <a:r>
              <a:rPr b="1" dirty="0">
                <a:latin typeface="华文中宋" charset="-122"/>
                <a:ea typeface="华文中宋" charset="-122"/>
                <a:cs typeface="华文中宋" charset="-122"/>
                <a:sym typeface="+mn-ea"/>
              </a:rPr>
              <a:t>, you can program.</a:t>
            </a:r>
            <a:endParaRPr b="1" dirty="0">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30575" y="434975"/>
            <a:ext cx="612775" cy="52768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041005" y="422275"/>
            <a:ext cx="632460" cy="5537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3" name="图片 2"/>
          <p:cNvPicPr>
            <a:picLocks noChangeAspect="1"/>
          </p:cNvPicPr>
          <p:nvPr/>
        </p:nvPicPr>
        <p:blipFill>
          <a:blip r:embed="rId3"/>
          <a:stretch>
            <a:fillRect/>
          </a:stretch>
        </p:blipFill>
        <p:spPr>
          <a:xfrm>
            <a:off x="1526540" y="1555396"/>
            <a:ext cx="404635" cy="454436"/>
          </a:xfrm>
          <a:prstGeom prst="rect">
            <a:avLst/>
          </a:prstGeom>
        </p:spPr>
      </p:pic>
      <p:pic>
        <p:nvPicPr>
          <p:cNvPr id="4" name="图片 3"/>
          <p:cNvPicPr>
            <a:picLocks noChangeAspect="1"/>
          </p:cNvPicPr>
          <p:nvPr/>
        </p:nvPicPr>
        <p:blipFill>
          <a:blip r:embed="rId3"/>
          <a:stretch>
            <a:fillRect/>
          </a:stretch>
        </p:blipFill>
        <p:spPr>
          <a:xfrm>
            <a:off x="1526540" y="2814693"/>
            <a:ext cx="404635" cy="454436"/>
          </a:xfrm>
          <a:prstGeom prst="rect">
            <a:avLst/>
          </a:prstGeom>
        </p:spPr>
      </p:pic>
      <p:sp>
        <p:nvSpPr>
          <p:cNvPr id="5" name="Rectangle 4"/>
          <p:cNvSpPr>
            <a:spLocks noChangeArrowheads="1"/>
          </p:cNvSpPr>
          <p:nvPr/>
        </p:nvSpPr>
        <p:spPr bwMode="auto">
          <a:xfrm>
            <a:off x="1959610" y="2890520"/>
            <a:ext cx="8572991" cy="1076325"/>
          </a:xfrm>
          <a:prstGeom prst="rect">
            <a:avLst/>
          </a:prstGeom>
        </p:spPr>
        <p:txBody>
          <a:bodyPr wrap="square">
            <a:spAutoFit/>
          </a:bodyPr>
          <a:p>
            <a:pPr algn="just"/>
            <a:r>
              <a:rPr lang="en-US" altLang="zh-CN" sz="1600" b="1" dirty="0">
                <a:solidFill>
                  <a:schemeClr val="tx1">
                    <a:lumMod val="85000"/>
                    <a:lumOff val="15000"/>
                  </a:schemeClr>
                </a:solidFill>
                <a:latin typeface="华文中宋" charset="-122"/>
                <a:ea typeface="华文中宋" charset="-122"/>
                <a:cs typeface="华文中宋" charset="-122"/>
                <a:sym typeface="+mn-ea"/>
              </a:rPr>
              <a:t>2.</a:t>
            </a:r>
            <a:r>
              <a:rPr sz="1600" b="1" dirty="0">
                <a:solidFill>
                  <a:schemeClr val="tx1">
                    <a:lumMod val="85000"/>
                    <a:lumOff val="15000"/>
                  </a:schemeClr>
                </a:solidFill>
                <a:latin typeface="华文中宋" charset="-122"/>
                <a:ea typeface="华文中宋" charset="-122"/>
                <a:cs typeface="华文中宋" charset="-122"/>
                <a:sym typeface="+mn-ea"/>
              </a:rPr>
              <a:t>The function is realized by programming: </a:t>
            </a:r>
            <a:r>
              <a:rPr lang="zh-CN" altLang="en-US" sz="1600" b="1" dirty="0" smtClean="0">
                <a:solidFill>
                  <a:schemeClr val="tx1">
                    <a:lumMod val="85000"/>
                    <a:lumOff val="15000"/>
                  </a:schemeClr>
                </a:solidFill>
                <a:latin typeface="华文中宋" charset="-122"/>
                <a:ea typeface="华文中宋" charset="-122"/>
                <a:cs typeface="华文中宋" charset="-122"/>
              </a:rPr>
              <a:t> Tiny-bit advances for one second, stops for one second, during the stop to detect whether the current position is flat, if it is flat, it will continue to advance, if it encounters a slope, it will </a:t>
            </a:r>
            <a:r>
              <a:rPr lang="en-US" altLang="zh-CN" sz="1600" b="1" dirty="0" smtClean="0">
                <a:solidFill>
                  <a:schemeClr val="tx1">
                    <a:lumMod val="85000"/>
                    <a:lumOff val="15000"/>
                  </a:schemeClr>
                </a:solidFill>
                <a:latin typeface="华文中宋" charset="-122"/>
                <a:ea typeface="华文中宋" charset="-122"/>
                <a:cs typeface="华文中宋" charset="-122"/>
              </a:rPr>
              <a:t>back</a:t>
            </a:r>
            <a:r>
              <a:rPr lang="zh-CN" altLang="en-US" sz="1600" b="1" dirty="0" smtClean="0">
                <a:solidFill>
                  <a:schemeClr val="tx1">
                    <a:lumMod val="85000"/>
                    <a:lumOff val="15000"/>
                  </a:schemeClr>
                </a:solidFill>
                <a:latin typeface="华文中宋" charset="-122"/>
                <a:ea typeface="华文中宋" charset="-122"/>
                <a:cs typeface="华文中宋" charset="-122"/>
              </a:rPr>
              <a:t> or rotate </a:t>
            </a:r>
            <a:r>
              <a:rPr lang="en-US" altLang="zh-CN" sz="1600" b="1" dirty="0" smtClean="0">
                <a:solidFill>
                  <a:schemeClr val="tx1">
                    <a:lumMod val="85000"/>
                    <a:lumOff val="15000"/>
                  </a:schemeClr>
                </a:solidFill>
                <a:latin typeface="华文中宋" charset="-122"/>
                <a:ea typeface="华文中宋" charset="-122"/>
                <a:cs typeface="华文中宋" charset="-122"/>
              </a:rPr>
              <a:t>to l</a:t>
            </a:r>
            <a:r>
              <a:rPr lang="zh-CN" altLang="en-US" sz="1600" b="1" dirty="0" smtClean="0">
                <a:solidFill>
                  <a:schemeClr val="tx1">
                    <a:lumMod val="85000"/>
                    <a:lumOff val="15000"/>
                  </a:schemeClr>
                </a:solidFill>
                <a:latin typeface="华文中宋" charset="-122"/>
                <a:ea typeface="华文中宋" charset="-122"/>
                <a:cs typeface="华文中宋" charset="-122"/>
              </a:rPr>
              <a:t>eave the hillside and change the direction of </a:t>
            </a:r>
            <a:r>
              <a:rPr lang="en-US" altLang="zh-CN" sz="1600" b="1" dirty="0" smtClean="0">
                <a:solidFill>
                  <a:schemeClr val="tx1">
                    <a:lumMod val="85000"/>
                    <a:lumOff val="15000"/>
                  </a:schemeClr>
                </a:solidFill>
                <a:latin typeface="华文中宋" charset="-122"/>
                <a:ea typeface="华文中宋" charset="-122"/>
                <a:cs typeface="华文中宋" charset="-122"/>
              </a:rPr>
              <a:t>advance</a:t>
            </a:r>
            <a:r>
              <a:rPr lang="zh-CN" altLang="en-US" sz="1600" b="1" dirty="0" smtClean="0">
                <a:solidFill>
                  <a:schemeClr val="tx1">
                    <a:lumMod val="85000"/>
                    <a:lumOff val="15000"/>
                  </a:schemeClr>
                </a:solidFill>
                <a:latin typeface="华文中宋" charset="-122"/>
                <a:ea typeface="华文中宋" charset="-122"/>
                <a:cs typeface="华文中宋" charset="-122"/>
              </a:rPr>
              <a:t>.</a:t>
            </a:r>
            <a:endParaRPr lang="zh-CN" altLang="en-US" sz="1600" b="1" dirty="0" smtClean="0">
              <a:solidFill>
                <a:schemeClr val="tx1">
                  <a:lumMod val="85000"/>
                  <a:lumOff val="15000"/>
                </a:schemeClr>
              </a:solidFill>
              <a:latin typeface="华文中宋" charset="-122"/>
              <a:ea typeface="华文中宋" charset="-122"/>
              <a:cs typeface="华文中宋" charset="-122"/>
            </a:endParaRPr>
          </a:p>
        </p:txBody>
      </p:sp>
      <p:sp>
        <p:nvSpPr>
          <p:cNvPr id="6" name="PA-矩形 86"/>
          <p:cNvSpPr/>
          <p:nvPr>
            <p:custDataLst>
              <p:tags r:id="rId4"/>
            </p:custDataLst>
          </p:nvPr>
        </p:nvSpPr>
        <p:spPr>
          <a:xfrm>
            <a:off x="4387963" y="376723"/>
            <a:ext cx="3208655" cy="645160"/>
          </a:xfrm>
          <a:prstGeom prst="rect">
            <a:avLst/>
          </a:prstGeom>
        </p:spPr>
        <p:txBody>
          <a:bodyPr wrap="none">
            <a:spAutoFit/>
          </a:bodyPr>
          <a:p>
            <a:pPr algn="ctr"/>
            <a:r>
              <a:rPr lang="en-US" altLang="zh-CN" sz="3600" b="1" dirty="0">
                <a:ln w="3175">
                  <a:solidFill>
                    <a:schemeClr val="tx1"/>
                  </a:solidFill>
                </a:ln>
                <a:solidFill>
                  <a:schemeClr val="accent3"/>
                </a:solidFill>
                <a:effectLst/>
                <a:latin typeface="华文中宋" charset="-122"/>
                <a:ea typeface="华文中宋" charset="-122"/>
              </a:rPr>
              <a:t>Learning goal</a:t>
            </a:r>
            <a:endParaRPr lang="en-US" altLang="zh-CN" sz="3600" b="1" dirty="0">
              <a:ln w="3175">
                <a:solidFill>
                  <a:schemeClr val="tx1"/>
                </a:solidFill>
              </a:ln>
              <a:solidFill>
                <a:schemeClr val="accent3"/>
              </a:solidFill>
              <a:effectLst/>
              <a:latin typeface="华文中宋" charset="-122"/>
              <a:ea typeface="华文中宋" charset="-122"/>
            </a:endParaRPr>
          </a:p>
        </p:txBody>
      </p:sp>
      <p:sp>
        <p:nvSpPr>
          <p:cNvPr id="8" name="Rectangle 3"/>
          <p:cNvSpPr>
            <a:spLocks noChangeArrowheads="1"/>
          </p:cNvSpPr>
          <p:nvPr/>
        </p:nvSpPr>
        <p:spPr bwMode="auto">
          <a:xfrm>
            <a:off x="5524500" y="5967095"/>
            <a:ext cx="144272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3" name="Rectangle 3"/>
          <p:cNvSpPr>
            <a:spLocks noChangeArrowheads="1"/>
          </p:cNvSpPr>
          <p:nvPr/>
        </p:nvSpPr>
        <p:spPr bwMode="auto">
          <a:xfrm>
            <a:off x="1931035" y="1641475"/>
            <a:ext cx="8371840" cy="368300"/>
          </a:xfrm>
          <a:prstGeom prst="rect">
            <a:avLst/>
          </a:prstGeom>
        </p:spPr>
        <p:txBody>
          <a:bodyPr wrap="square">
            <a:spAutoFit/>
          </a:bodyPr>
          <a:p>
            <a:pPr algn="l"/>
            <a:r>
              <a:rPr lang="en-US" altLang="zh-CN" b="1" dirty="0">
                <a:solidFill>
                  <a:schemeClr val="tx1">
                    <a:lumMod val="85000"/>
                    <a:lumOff val="15000"/>
                  </a:schemeClr>
                </a:solidFill>
                <a:latin typeface="华文中宋" charset="-122"/>
                <a:ea typeface="华文中宋" charset="-122"/>
                <a:cs typeface="华文中宋" charset="-122"/>
              </a:rPr>
              <a:t>1.</a:t>
            </a:r>
            <a:r>
              <a:rPr lang="zh-CN" altLang="en-US" b="1" dirty="0">
                <a:solidFill>
                  <a:schemeClr val="tx1">
                    <a:lumMod val="85000"/>
                    <a:lumOff val="15000"/>
                  </a:schemeClr>
                </a:solidFill>
                <a:latin typeface="华文中宋" charset="-122"/>
                <a:ea typeface="华文中宋" charset="-122"/>
                <a:cs typeface="华文中宋" charset="-122"/>
              </a:rPr>
              <a:t>Learn how to use </a:t>
            </a:r>
            <a:r>
              <a:rPr lang="zh-CN" altLang="en-US" b="1" dirty="0">
                <a:latin typeface="华文中宋" charset="-122"/>
                <a:ea typeface="华文中宋" charset="-122"/>
                <a:cs typeface="华文中宋" charset="-122"/>
                <a:sym typeface="+mn-ea"/>
              </a:rPr>
              <a:t>accelerometer</a:t>
            </a:r>
            <a:r>
              <a:rPr lang="en-US" altLang="zh-CN" b="1" dirty="0">
                <a:solidFill>
                  <a:schemeClr val="tx1">
                    <a:lumMod val="85000"/>
                    <a:lumOff val="15000"/>
                  </a:schemeClr>
                </a:solidFill>
                <a:latin typeface="华文中宋" charset="-122"/>
                <a:ea typeface="华文中宋" charset="-122"/>
                <a:cs typeface="华文中宋" charset="-122"/>
              </a:rPr>
              <a:t> </a:t>
            </a:r>
            <a:r>
              <a:rPr lang="zh-CN" altLang="en-US" b="1" dirty="0">
                <a:solidFill>
                  <a:schemeClr val="tx1">
                    <a:lumMod val="85000"/>
                    <a:lumOff val="15000"/>
                  </a:schemeClr>
                </a:solidFill>
                <a:latin typeface="华文中宋" charset="-122"/>
                <a:ea typeface="华文中宋" charset="-122"/>
                <a:cs typeface="华文中宋" charset="-122"/>
              </a:rPr>
              <a:t>graphically program building blocks </a:t>
            </a:r>
            <a:endParaRPr lang="en-US" altLang="zh-CN" b="1" dirty="0">
              <a:solidFill>
                <a:schemeClr val="tx1">
                  <a:lumMod val="85000"/>
                  <a:lumOff val="15000"/>
                </a:schemeClr>
              </a:solidFill>
              <a:latin typeface="华文中宋" charset="-122"/>
              <a:ea typeface="华文中宋" charset="-122"/>
              <a:cs typeface="华文中宋"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210310" y="956945"/>
            <a:ext cx="525780" cy="560070"/>
          </a:xfrm>
          <a:prstGeom prst="rect">
            <a:avLst/>
          </a:prstGeom>
        </p:spPr>
      </p:pic>
      <p:sp>
        <p:nvSpPr>
          <p:cNvPr id="3"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4" name="PA-矩形 86"/>
          <p:cNvSpPr/>
          <p:nvPr>
            <p:custDataLst>
              <p:tags r:id="rId5"/>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en-US" altLang="zh-CN" sz="3600" b="1" dirty="0">
              <a:ln w="3175">
                <a:solidFill>
                  <a:schemeClr val="tx1"/>
                </a:solidFill>
              </a:ln>
              <a:solidFill>
                <a:srgbClr val="00B050"/>
              </a:solidFill>
              <a:effectLst/>
              <a:latin typeface="华文中宋" charset="-122"/>
              <a:ea typeface="华文中宋" charset="-122"/>
            </a:endParaRPr>
          </a:p>
        </p:txBody>
      </p:sp>
      <p:sp>
        <p:nvSpPr>
          <p:cNvPr id="8" name="Rectangle 3"/>
          <p:cNvSpPr>
            <a:spLocks noChangeArrowheads="1"/>
          </p:cNvSpPr>
          <p:nvPr/>
        </p:nvSpPr>
        <p:spPr bwMode="auto">
          <a:xfrm>
            <a:off x="1736090" y="1066165"/>
            <a:ext cx="9576435"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rPr>
              <a:t>The following is the location of the building blocks required for this programming.</a:t>
            </a:r>
            <a:endParaRPr lang="zh-CN" altLang="en-US" b="1" dirty="0">
              <a:solidFill>
                <a:schemeClr val="tx1">
                  <a:lumMod val="85000"/>
                  <a:lumOff val="15000"/>
                </a:schemeClr>
              </a:solidFill>
              <a:latin typeface="华文中宋" charset="-122"/>
              <a:ea typeface="华文中宋" charset="-122"/>
              <a:cs typeface="华文中宋" charset="-122"/>
            </a:endParaRPr>
          </a:p>
        </p:txBody>
      </p:sp>
      <p:pic>
        <p:nvPicPr>
          <p:cNvPr id="10" name="图片 9"/>
          <p:cNvPicPr>
            <a:picLocks noChangeAspect="1"/>
          </p:cNvPicPr>
          <p:nvPr/>
        </p:nvPicPr>
        <p:blipFill>
          <a:blip r:embed="rId6"/>
          <a:stretch>
            <a:fillRect/>
          </a:stretch>
        </p:blipFill>
        <p:spPr>
          <a:xfrm>
            <a:off x="2137410" y="1434465"/>
            <a:ext cx="3298190" cy="4524375"/>
          </a:xfrm>
          <a:prstGeom prst="rect">
            <a:avLst/>
          </a:prstGeom>
        </p:spPr>
      </p:pic>
      <p:pic>
        <p:nvPicPr>
          <p:cNvPr id="16" name="图片 15"/>
          <p:cNvPicPr>
            <a:picLocks noChangeAspect="1"/>
          </p:cNvPicPr>
          <p:nvPr/>
        </p:nvPicPr>
        <p:blipFill>
          <a:blip r:embed="rId7"/>
          <a:stretch>
            <a:fillRect/>
          </a:stretch>
        </p:blipFill>
        <p:spPr>
          <a:xfrm>
            <a:off x="5524500" y="1434465"/>
            <a:ext cx="4400550" cy="1571625"/>
          </a:xfrm>
          <a:prstGeom prst="rect">
            <a:avLst/>
          </a:prstGeom>
        </p:spPr>
      </p:pic>
      <p:pic>
        <p:nvPicPr>
          <p:cNvPr id="18" name="图片 17"/>
          <p:cNvPicPr>
            <a:picLocks noChangeAspect="1"/>
          </p:cNvPicPr>
          <p:nvPr/>
        </p:nvPicPr>
        <p:blipFill>
          <a:blip r:embed="rId8"/>
          <a:stretch>
            <a:fillRect/>
          </a:stretch>
        </p:blipFill>
        <p:spPr>
          <a:xfrm>
            <a:off x="5524500" y="3072765"/>
            <a:ext cx="4399915" cy="1248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3" name="Rectangle 3"/>
          <p:cNvSpPr>
            <a:spLocks noChangeArrowheads="1"/>
          </p:cNvSpPr>
          <p:nvPr/>
        </p:nvSpPr>
        <p:spPr bwMode="auto">
          <a:xfrm>
            <a:off x="4951730" y="5967095"/>
            <a:ext cx="1442720"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8" name="图片 7"/>
          <p:cNvPicPr>
            <a:picLocks noChangeAspect="1"/>
          </p:cNvPicPr>
          <p:nvPr/>
        </p:nvPicPr>
        <p:blipFill>
          <a:blip r:embed="rId3"/>
          <a:stretch>
            <a:fillRect/>
          </a:stretch>
        </p:blipFill>
        <p:spPr>
          <a:xfrm>
            <a:off x="3121660" y="1015365"/>
            <a:ext cx="3978910" cy="3042920"/>
          </a:xfrm>
          <a:prstGeom prst="rect">
            <a:avLst/>
          </a:prstGeom>
        </p:spPr>
      </p:pic>
      <p:pic>
        <p:nvPicPr>
          <p:cNvPr id="5" name="图片 4"/>
          <p:cNvPicPr>
            <a:picLocks noChangeAspect="1"/>
          </p:cNvPicPr>
          <p:nvPr/>
        </p:nvPicPr>
        <p:blipFill>
          <a:blip r:embed="rId4"/>
          <a:stretch>
            <a:fillRect/>
          </a:stretch>
        </p:blipFill>
        <p:spPr>
          <a:xfrm>
            <a:off x="2721610" y="4241165"/>
            <a:ext cx="5010150" cy="1543050"/>
          </a:xfrm>
          <a:prstGeom prst="rect">
            <a:avLst/>
          </a:prstGeom>
        </p:spPr>
      </p:pic>
      <p:sp>
        <p:nvSpPr>
          <p:cNvPr id="6" name="PA-矩形 86"/>
          <p:cNvSpPr/>
          <p:nvPr>
            <p:custDataLst>
              <p:tags r:id="rId5"/>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en-US" altLang="zh-CN" sz="3600" b="1" dirty="0">
              <a:ln w="3175">
                <a:solidFill>
                  <a:schemeClr val="tx1"/>
                </a:solidFill>
              </a:ln>
              <a:solidFill>
                <a:srgbClr val="00B05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327785" y="935355"/>
            <a:ext cx="420370" cy="448310"/>
          </a:xfrm>
          <a:prstGeom prst="rect">
            <a:avLst/>
          </a:prstGeom>
        </p:spPr>
      </p:pic>
      <p:sp>
        <p:nvSpPr>
          <p:cNvPr id="4"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5" name="PA-矩形 86"/>
          <p:cNvSpPr/>
          <p:nvPr>
            <p:custDataLst>
              <p:tags r:id="rId5"/>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charset="-122"/>
                <a:ea typeface="华文中宋" charset="-122"/>
              </a:rPr>
              <a:t>Combine block</a:t>
            </a:r>
            <a:endParaRPr lang="zh-CN" altLang="en-US" sz="3600" b="1" dirty="0">
              <a:ln w="3175">
                <a:solidFill>
                  <a:schemeClr val="tx1"/>
                </a:solidFill>
              </a:ln>
              <a:solidFill>
                <a:srgbClr val="FFC000"/>
              </a:solidFill>
              <a:effectLst/>
              <a:latin typeface="华文中宋" charset="-122"/>
              <a:ea typeface="华文中宋" charset="-122"/>
            </a:endParaRPr>
          </a:p>
        </p:txBody>
      </p:sp>
      <p:sp>
        <p:nvSpPr>
          <p:cNvPr id="7" name="Rectangle 3"/>
          <p:cNvSpPr>
            <a:spLocks noChangeArrowheads="1"/>
          </p:cNvSpPr>
          <p:nvPr/>
        </p:nvSpPr>
        <p:spPr bwMode="auto">
          <a:xfrm>
            <a:off x="1689100" y="986155"/>
            <a:ext cx="4959350"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rPr>
              <a:t>The summary program is shown below:</a:t>
            </a:r>
            <a:endParaRPr lang="zh-CN" altLang="en-US" b="1" dirty="0">
              <a:solidFill>
                <a:schemeClr val="tx1">
                  <a:lumMod val="85000"/>
                  <a:lumOff val="15000"/>
                </a:schemeClr>
              </a:solidFill>
              <a:latin typeface="华文中宋" charset="-122"/>
              <a:ea typeface="华文中宋" charset="-122"/>
              <a:cs typeface="华文中宋" charset="-122"/>
            </a:endParaRPr>
          </a:p>
        </p:txBody>
      </p:sp>
      <p:pic>
        <p:nvPicPr>
          <p:cNvPr id="8" name="图片 7"/>
          <p:cNvPicPr>
            <a:picLocks noChangeAspect="1"/>
          </p:cNvPicPr>
          <p:nvPr/>
        </p:nvPicPr>
        <p:blipFill>
          <a:blip r:embed="rId6"/>
          <a:stretch>
            <a:fillRect/>
          </a:stretch>
        </p:blipFill>
        <p:spPr>
          <a:xfrm>
            <a:off x="2986405" y="1545590"/>
            <a:ext cx="5699760" cy="4297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Rectangle 3"/>
          <p:cNvSpPr>
            <a:spLocks noChangeArrowheads="1"/>
          </p:cNvSpPr>
          <p:nvPr/>
        </p:nvSpPr>
        <p:spPr bwMode="auto">
          <a:xfrm>
            <a:off x="5524500" y="5967095"/>
            <a:ext cx="1442720" cy="398780"/>
          </a:xfrm>
          <a:prstGeom prst="rect">
            <a:avLst/>
          </a:prstGeom>
          <a:ln>
            <a:noFill/>
          </a:ln>
        </p:spPr>
        <p:txBody>
          <a:bodyPr wrap="square">
            <a:spAutoFit/>
          </a:bodyPr>
          <a:lstStyle/>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5"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charset="-122"/>
                <a:ea typeface="华文中宋" charset="-122"/>
              </a:rPr>
              <a:t>Combine block</a:t>
            </a:r>
            <a:endParaRPr lang="zh-CN" altLang="en-US" sz="3600" b="1" dirty="0">
              <a:ln w="3175">
                <a:solidFill>
                  <a:schemeClr val="tx1"/>
                </a:solidFill>
              </a:ln>
              <a:solidFill>
                <a:srgbClr val="FFC00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2842895" y="1159510"/>
            <a:ext cx="2682240" cy="4801870"/>
          </a:xfrm>
          <a:prstGeom prst="rect">
            <a:avLst/>
          </a:prstGeom>
        </p:spPr>
      </p:pic>
      <p:pic>
        <p:nvPicPr>
          <p:cNvPr id="7" name="图片 6"/>
          <p:cNvPicPr>
            <a:picLocks noChangeAspect="1"/>
          </p:cNvPicPr>
          <p:nvPr/>
        </p:nvPicPr>
        <p:blipFill>
          <a:blip r:embed="rId5"/>
          <a:stretch>
            <a:fillRect/>
          </a:stretch>
        </p:blipFill>
        <p:spPr>
          <a:xfrm>
            <a:off x="5567045" y="1159510"/>
            <a:ext cx="2762250" cy="3383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2895</Words>
  <Application>WPS 演示</Application>
  <PresentationFormat>宽屏</PresentationFormat>
  <Paragraphs>84</Paragraphs>
  <Slides>11</Slides>
  <Notes>7</Notes>
  <HiddenSlides>0</HiddenSlides>
  <MMClips>1</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Administrator</cp:lastModifiedBy>
  <cp:revision>451</cp:revision>
  <dcterms:created xsi:type="dcterms:W3CDTF">2017-08-18T03:02:00Z</dcterms:created>
  <dcterms:modified xsi:type="dcterms:W3CDTF">2021-12-27T10:09:19Z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