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5"/>
  </p:handoutMasterIdLst>
  <p:sldIdLst>
    <p:sldId id="260" r:id="rId3"/>
    <p:sldId id="264" r:id="rId4"/>
    <p:sldId id="268" r:id="rId5"/>
    <p:sldId id="302" r:id="rId7"/>
    <p:sldId id="316" r:id="rId8"/>
    <p:sldId id="303" r:id="rId9"/>
    <p:sldId id="304" r:id="rId10"/>
    <p:sldId id="311" r:id="rId11"/>
    <p:sldId id="305" r:id="rId12"/>
    <p:sldId id="308"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a:srgbClr val="2E9491"/>
    <a:srgbClr val="E93F64"/>
    <a:srgbClr val="DB4B10"/>
    <a:srgbClr val="E4151A"/>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87" d="100"/>
          <a:sy n="87" d="100"/>
        </p:scale>
        <p:origin x="216" y="6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itchFamily="34" charset="-122"/>
                <a:ea typeface="思源黑体 CN Bold" pitchFamily="34" charset="-122"/>
              </a:rPr>
              <a:t>不得将觅知网的</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模板、</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itchFamily="34" charset="-122"/>
              <a:ea typeface="思源黑体 CN Bold"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tags" Target="../tags/tag6.xml"/><Relationship Id="rId5" Type="http://schemas.openxmlformats.org/officeDocument/2006/relationships/image" Target="../media/image5.png"/><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image" Target="../media/image9.png"/><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2.xml"/><Relationship Id="rId7" Type="http://schemas.openxmlformats.org/officeDocument/2006/relationships/image" Target="../media/image2.png"/><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image" Target="../media/image11.png"/><Relationship Id="rId14" Type="http://schemas.openxmlformats.org/officeDocument/2006/relationships/slideLayout" Target="../slideLayouts/slideLayout3.xml"/><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tags" Target="../tags/tag16.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tags" Target="../tags/tag18.xml"/><Relationship Id="rId4" Type="http://schemas.openxmlformats.org/officeDocument/2006/relationships/image" Target="../media/image21.png"/><Relationship Id="rId3" Type="http://schemas.openxmlformats.org/officeDocument/2006/relationships/tags" Target="../tags/tag17.xml"/><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tags" Target="../tags/tag19.xml"/><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tags" Target="../tags/tag21.xml"/><Relationship Id="rId4" Type="http://schemas.openxmlformats.org/officeDocument/2006/relationships/image" Target="../media/image21.png"/><Relationship Id="rId3" Type="http://schemas.openxmlformats.org/officeDocument/2006/relationships/tags" Target="../tags/tag20.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A-矩形 85"/>
          <p:cNvSpPr/>
          <p:nvPr>
            <p:custDataLst>
              <p:tags r:id="rId1"/>
            </p:custDataLst>
          </p:nvPr>
        </p:nvSpPr>
        <p:spPr>
          <a:xfrm>
            <a:off x="1428750" y="1367155"/>
            <a:ext cx="8463915" cy="922020"/>
          </a:xfrm>
          <a:prstGeom prst="rect">
            <a:avLst/>
          </a:prstGeom>
        </p:spPr>
        <p:txBody>
          <a:bodyPr wrap="square">
            <a:spAutoFit/>
          </a:bodyPr>
          <a:lstStyle/>
          <a:p>
            <a:pPr algn="ctr"/>
            <a:r>
              <a:rPr lang="zh-CN" altLang="en-US" sz="5400" b="1" dirty="0">
                <a:ln w="3175">
                  <a:solidFill>
                    <a:schemeClr val="tx1"/>
                  </a:solidFill>
                </a:ln>
                <a:solidFill>
                  <a:srgbClr val="7030A0"/>
                </a:solidFill>
                <a:effectLst/>
                <a:latin typeface="华文中宋" charset="-122"/>
                <a:ea typeface="华文中宋" charset="-122"/>
              </a:rPr>
              <a:t>Interacting with Tiny bit</a:t>
            </a:r>
            <a:endParaRPr lang="zh-CN" altLang="en-US" sz="5400" b="1" dirty="0">
              <a:ln w="3175">
                <a:solidFill>
                  <a:schemeClr val="tx1"/>
                </a:solidFill>
              </a:ln>
              <a:solidFill>
                <a:srgbClr val="7030A0"/>
              </a:solidFill>
              <a:effectLst/>
              <a:latin typeface="华文中宋" charset="-122"/>
              <a:ea typeface="华文中宋" charset="-122"/>
            </a:endParaRPr>
          </a:p>
        </p:txBody>
      </p:sp>
      <p:pic>
        <p:nvPicPr>
          <p:cNvPr id="104" name="图片 103"/>
          <p:cNvPicPr>
            <a:picLocks noChangeAspect="1"/>
          </p:cNvPicPr>
          <p:nvPr/>
        </p:nvPicPr>
        <p:blipFill>
          <a:blip r:embed="rId2"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3"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4"/>
            </p:custDataLst>
          </p:nvPr>
        </p:nvPicPr>
        <p:blipFill>
          <a:blip r:embed="rId5"/>
          <a:stretch>
            <a:fillRect/>
          </a:stretch>
        </p:blipFill>
        <p:spPr>
          <a:xfrm>
            <a:off x="4107903" y="2758404"/>
            <a:ext cx="767583" cy="747559"/>
          </a:xfrm>
          <a:prstGeom prst="rect">
            <a:avLst/>
          </a:prstGeom>
        </p:spPr>
      </p:pic>
      <p:pic>
        <p:nvPicPr>
          <p:cNvPr id="111" name="PA-图片 110"/>
          <p:cNvPicPr>
            <a:picLocks noChangeAspect="1"/>
          </p:cNvPicPr>
          <p:nvPr>
            <p:custDataLst>
              <p:tags r:id="rId6"/>
            </p:custDataLst>
          </p:nvPr>
        </p:nvPicPr>
        <p:blipFill>
          <a:blip r:embed="rId7"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8">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charset="-122"/>
                <a:ea typeface="华文中宋" charset="-122"/>
              </a:rPr>
              <a:t>Yahboom</a:t>
            </a:r>
            <a:endParaRPr lang="en-US" altLang="zh-CN" sz="3600" b="1" spc="-300" dirty="0">
              <a:ln>
                <a:solidFill>
                  <a:schemeClr val="bg1"/>
                </a:solidFill>
              </a:ln>
              <a:solidFill>
                <a:srgbClr val="2E9491"/>
              </a:solidFill>
              <a:effectLst/>
              <a:latin typeface="华文中宋" charset="-122"/>
              <a:ea typeface="华文中宋" charset="-122"/>
            </a:endParaRPr>
          </a:p>
        </p:txBody>
      </p:sp>
      <p:pic>
        <p:nvPicPr>
          <p:cNvPr id="116" name="图片 115"/>
          <p:cNvPicPr>
            <a:picLocks noChangeAspect="1"/>
          </p:cNvPicPr>
          <p:nvPr/>
        </p:nvPicPr>
        <p:blipFill>
          <a:blip r:embed="rId9"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9"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10"/>
          <a:stretch>
            <a:fillRect/>
          </a:stretch>
        </p:blipFill>
        <p:spPr>
          <a:xfrm>
            <a:off x="10898908" y="5468600"/>
            <a:ext cx="567222" cy="621625"/>
          </a:xfrm>
          <a:prstGeom prst="rect">
            <a:avLst/>
          </a:prstGeom>
        </p:spPr>
      </p:pic>
      <p:sp>
        <p:nvSpPr>
          <p:cNvPr id="23" name="PA-矩形 89"/>
          <p:cNvSpPr/>
          <p:nvPr>
            <p:custDataLst>
              <p:tags r:id="rId11"/>
            </p:custDataLst>
          </p:nvPr>
        </p:nvSpPr>
        <p:spPr>
          <a:xfrm>
            <a:off x="4962821" y="3781846"/>
            <a:ext cx="2994660" cy="768350"/>
          </a:xfrm>
          <a:prstGeom prst="rect">
            <a:avLst/>
          </a:prstGeom>
        </p:spPr>
        <p:txBody>
          <a:bodyPr wrap="none">
            <a:spAutoFit/>
          </a:bodyPr>
          <a:p>
            <a:pPr algn="ctr"/>
            <a:r>
              <a:rPr lang="zh-CN" altLang="en-US" sz="4400" b="1" dirty="0">
                <a:ln w="3175">
                  <a:solidFill>
                    <a:schemeClr val="tx1"/>
                  </a:solidFill>
                </a:ln>
                <a:solidFill>
                  <a:srgbClr val="E4151A"/>
                </a:solidFill>
                <a:effectLst/>
                <a:latin typeface="华文中宋" charset="-122"/>
                <a:ea typeface="华文中宋" charset="-122"/>
                <a:cs typeface="华文中宋" charset="-122"/>
              </a:rPr>
              <a:t>IR Control</a:t>
            </a:r>
            <a:endParaRPr lang="zh-CN" altLang="en-US" sz="4400" b="1" dirty="0">
              <a:ln w="3175">
                <a:solidFill>
                  <a:schemeClr val="tx1"/>
                </a:solidFill>
              </a:ln>
              <a:solidFill>
                <a:srgbClr val="E4151A"/>
              </a:solidFill>
              <a:effectLst/>
              <a:latin typeface="华文中宋" charset="-122"/>
              <a:ea typeface="华文中宋" charset="-122"/>
              <a:cs typeface="华文中宋"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047365" y="391795"/>
            <a:ext cx="566420" cy="61595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348345" y="397510"/>
            <a:ext cx="622300" cy="5918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1151890" y="1439545"/>
            <a:ext cx="8258175" cy="706755"/>
          </a:xfrm>
          <a:prstGeom prst="rect">
            <a:avLst/>
          </a:prstGeom>
        </p:spPr>
        <p:txBody>
          <a:bodyPr wrap="square">
            <a:spAutoFit/>
          </a:bodyPr>
          <a:p>
            <a:pPr algn="l"/>
            <a:r>
              <a:rPr sz="2000" b="1" dirty="0">
                <a:solidFill>
                  <a:schemeClr val="tx1">
                    <a:lumMod val="85000"/>
                    <a:lumOff val="15000"/>
                  </a:schemeClr>
                </a:solidFill>
                <a:latin typeface="华文中宋" charset="-122"/>
                <a:ea typeface="华文中宋" charset="-122"/>
                <a:cs typeface="华文中宋" charset="-122"/>
                <a:sym typeface="+mn-ea"/>
              </a:rPr>
              <a:t>After the program </a:t>
            </a:r>
            <a:r>
              <a:rPr lang="en-US" sz="2000" b="1" dirty="0">
                <a:solidFill>
                  <a:schemeClr val="tx1">
                    <a:lumMod val="85000"/>
                    <a:lumOff val="15000"/>
                  </a:schemeClr>
                </a:solidFill>
                <a:latin typeface="华文中宋" charset="-122"/>
                <a:ea typeface="华文中宋" charset="-122"/>
                <a:cs typeface="华文中宋" charset="-122"/>
                <a:sym typeface="+mn-ea"/>
              </a:rPr>
              <a:t>is </a:t>
            </a:r>
            <a:r>
              <a:rPr sz="2000" b="1" dirty="0">
                <a:solidFill>
                  <a:schemeClr val="tx1">
                    <a:lumMod val="85000"/>
                    <a:lumOff val="15000"/>
                  </a:schemeClr>
                </a:solidFill>
                <a:latin typeface="华文中宋" charset="-122"/>
                <a:ea typeface="华文中宋" charset="-122"/>
                <a:cs typeface="华文中宋" charset="-122"/>
                <a:sym typeface="+mn-ea"/>
              </a:rPr>
              <a:t>download</a:t>
            </a:r>
            <a:r>
              <a:rPr lang="en-US" sz="2000" b="1" dirty="0">
                <a:solidFill>
                  <a:schemeClr val="tx1">
                    <a:lumMod val="85000"/>
                    <a:lumOff val="15000"/>
                  </a:schemeClr>
                </a:solidFill>
                <a:latin typeface="华文中宋" charset="-122"/>
                <a:ea typeface="华文中宋" charset="-122"/>
                <a:cs typeface="华文中宋" charset="-122"/>
                <a:sym typeface="+mn-ea"/>
              </a:rPr>
              <a:t>ed</a:t>
            </a:r>
            <a:r>
              <a:rPr sz="2000" b="1" dirty="0">
                <a:solidFill>
                  <a:schemeClr val="tx1">
                    <a:lumMod val="85000"/>
                    <a:lumOff val="15000"/>
                  </a:schemeClr>
                </a:solidFill>
                <a:latin typeface="华文中宋" charset="-122"/>
                <a:ea typeface="华文中宋" charset="-122"/>
                <a:cs typeface="华文中宋" charset="-122"/>
                <a:sym typeface="+mn-ea"/>
              </a:rPr>
              <a:t>, we can </a:t>
            </a:r>
            <a:r>
              <a:rPr lang="en-US" sz="2000" b="1" dirty="0">
                <a:solidFill>
                  <a:schemeClr val="tx1">
                    <a:lumMod val="85000"/>
                    <a:lumOff val="15000"/>
                  </a:schemeClr>
                </a:solidFill>
                <a:latin typeface="华文中宋" charset="-122"/>
                <a:ea typeface="华文中宋" charset="-122"/>
                <a:cs typeface="华文中宋" charset="-122"/>
                <a:sym typeface="+mn-ea"/>
              </a:rPr>
              <a:t>control the robot car by infrared remote controller.</a:t>
            </a:r>
            <a:endParaRPr lang="en-US" sz="2000" b="1" dirty="0">
              <a:solidFill>
                <a:schemeClr val="tx1">
                  <a:lumMod val="85000"/>
                  <a:lumOff val="15000"/>
                </a:schemeClr>
              </a:solidFill>
              <a:latin typeface="华文中宋" charset="-122"/>
              <a:ea typeface="华文中宋" charset="-122"/>
              <a:cs typeface="华文中宋" charset="-122"/>
              <a:sym typeface="+mn-ea"/>
            </a:endParaRPr>
          </a:p>
        </p:txBody>
      </p:sp>
      <p:sp>
        <p:nvSpPr>
          <p:cNvPr id="3" name="Rectangle 3"/>
          <p:cNvSpPr>
            <a:spLocks noChangeArrowheads="1"/>
          </p:cNvSpPr>
          <p:nvPr/>
        </p:nvSpPr>
        <p:spPr bwMode="auto">
          <a:xfrm>
            <a:off x="1151890" y="3014980"/>
            <a:ext cx="9393555" cy="1198880"/>
          </a:xfrm>
          <a:prstGeom prst="rect">
            <a:avLst/>
          </a:prstGeom>
        </p:spPr>
        <p:txBody>
          <a:bodyPr wrap="square">
            <a:spAutoFit/>
          </a:bodyPr>
          <a:p>
            <a:pPr algn="just"/>
            <a:r>
              <a:rPr sz="2400" b="1" dirty="0">
                <a:solidFill>
                  <a:srgbClr val="FF0000"/>
                </a:solidFill>
                <a:latin typeface="华文中宋" charset="-122"/>
                <a:ea typeface="华文中宋" charset="-122"/>
                <a:cs typeface="华文中宋" charset="-122"/>
                <a:sym typeface="+mn-ea"/>
              </a:rPr>
              <a:t>!!!Note:</a:t>
            </a:r>
            <a:endParaRPr sz="2400" b="1" dirty="0">
              <a:solidFill>
                <a:srgbClr val="FF0000"/>
              </a:solidFill>
              <a:latin typeface="华文中宋" charset="-122"/>
              <a:ea typeface="华文中宋" charset="-122"/>
              <a:cs typeface="华文中宋" charset="-122"/>
            </a:endParaRPr>
          </a:p>
          <a:p>
            <a:pPr algn="just"/>
            <a:r>
              <a:rPr sz="2400" b="1" dirty="0">
                <a:solidFill>
                  <a:srgbClr val="FF0000"/>
                </a:solidFill>
                <a:latin typeface="华文中宋" charset="-122"/>
                <a:ea typeface="华文中宋" charset="-122"/>
                <a:cs typeface="华文中宋" charset="-122"/>
                <a:sym typeface="+mn-ea"/>
              </a:rPr>
              <a:t>This experiment needs to be done indoors to reduce the interference of sunlight on the infrared receiver.</a:t>
            </a:r>
            <a:endParaRPr lang="zh-CN" sz="2400" b="1" dirty="0">
              <a:solidFill>
                <a:srgbClr val="7030A0"/>
              </a:solidFill>
              <a:latin typeface="华文中宋" charset="-122"/>
              <a:ea typeface="华文中宋" charset="-122"/>
              <a:cs typeface="华文中宋" charset="-122"/>
            </a:endParaRPr>
          </a:p>
        </p:txBody>
      </p:sp>
      <p:sp>
        <p:nvSpPr>
          <p:cNvPr id="2" name="Rectangle 3"/>
          <p:cNvSpPr>
            <a:spLocks noChangeArrowheads="1"/>
          </p:cNvSpPr>
          <p:nvPr/>
        </p:nvSpPr>
        <p:spPr bwMode="auto">
          <a:xfrm>
            <a:off x="5198110" y="5970905"/>
            <a:ext cx="144462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4" name="PA-矩形 86"/>
          <p:cNvSpPr/>
          <p:nvPr>
            <p:custDataLst>
              <p:tags r:id="rId3"/>
            </p:custDataLst>
          </p:nvPr>
        </p:nvSpPr>
        <p:spPr>
          <a:xfrm>
            <a:off x="3678033" y="444033"/>
            <a:ext cx="4670425" cy="521970"/>
          </a:xfrm>
          <a:prstGeom prst="rect">
            <a:avLst/>
          </a:prstGeom>
        </p:spPr>
        <p:txBody>
          <a:bodyPr wrap="none">
            <a:spAutoFit/>
          </a:bodyPr>
          <a:p>
            <a:pPr algn="ctr"/>
            <a:r>
              <a:rPr lang="zh-CN" altLang="en-US" sz="2800" b="1" dirty="0">
                <a:ln w="3175">
                  <a:solidFill>
                    <a:schemeClr val="tx1"/>
                  </a:solidFill>
                </a:ln>
                <a:solidFill>
                  <a:srgbClr val="E93F64"/>
                </a:solidFill>
                <a:effectLst/>
                <a:latin typeface="华文中宋" charset="-122"/>
                <a:ea typeface="华文中宋" charset="-122"/>
              </a:rPr>
              <a:t>Experimental phenomena</a:t>
            </a:r>
            <a:endParaRPr lang="zh-CN" altLang="en-US" sz="2800" b="1" dirty="0">
              <a:ln w="3175">
                <a:solidFill>
                  <a:schemeClr val="tx1"/>
                </a:solidFill>
              </a:ln>
              <a:solidFill>
                <a:srgbClr val="E93F64"/>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834062" y="1423671"/>
            <a:ext cx="8387080" cy="645160"/>
          </a:xfrm>
          <a:prstGeom prst="rect">
            <a:avLst/>
          </a:prstGeom>
        </p:spPr>
        <p:txBody>
          <a:bodyPr wrap="none">
            <a:spAutoFit/>
          </a:bodyPr>
          <a:p>
            <a:pPr algn="ctr"/>
            <a:r>
              <a:rPr lang="zh-CN" altLang="en-US" sz="3600" b="1" dirty="0" smtClean="0">
                <a:solidFill>
                  <a:srgbClr val="0070C0"/>
                </a:solidFill>
                <a:latin typeface="Arial" pitchFamily="34" charset="0"/>
                <a:ea typeface="隶书" charset="-122"/>
                <a:cs typeface="Arial"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charset="-122"/>
              <a:ea typeface="隶书"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itchFamily="34" charset="0"/>
                <a:ea typeface="隶书" charset="-122"/>
                <a:cs typeface="Arial" pitchFamily="34" charset="0"/>
                <a:sym typeface="+mn-ea"/>
              </a:rPr>
              <a:t>Thank you!!!</a:t>
            </a:r>
            <a:endParaRPr lang="en-US" altLang="zh-CN" sz="4400" b="1" dirty="0" smtClean="0">
              <a:solidFill>
                <a:schemeClr val="tx1"/>
              </a:solidFill>
              <a:latin typeface="Arial" pitchFamily="34" charset="0"/>
              <a:ea typeface="隶书" charset="-122"/>
              <a:cs typeface="Arial"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83803" y="597126"/>
            <a:ext cx="1722139" cy="578531"/>
          </a:xfrm>
          <a:prstGeom prst="rect">
            <a:avLst/>
          </a:prstGeom>
        </p:spPr>
      </p:pic>
      <p:pic>
        <p:nvPicPr>
          <p:cNvPr id="6" name="图片 5"/>
          <p:cNvPicPr>
            <a:picLocks noChangeAspect="1"/>
          </p:cNvPicPr>
          <p:nvPr/>
        </p:nvPicPr>
        <p:blipFill>
          <a:blip r:embed="rId1"/>
          <a:stretch>
            <a:fillRect/>
          </a:stretch>
        </p:blipFill>
        <p:spPr>
          <a:xfrm>
            <a:off x="8186058" y="597126"/>
            <a:ext cx="1722139" cy="578531"/>
          </a:xfrm>
          <a:prstGeom prst="rect">
            <a:avLst/>
          </a:prstGeom>
        </p:spPr>
      </p:pic>
      <p:pic>
        <p:nvPicPr>
          <p:cNvPr id="14" name="图片 13"/>
          <p:cNvPicPr>
            <a:picLocks noChangeAspect="1"/>
          </p:cNvPicPr>
          <p:nvPr/>
        </p:nvPicPr>
        <p:blipFill>
          <a:blip r:embed="rId2" cstate="screen"/>
          <a:stretch>
            <a:fillRect/>
          </a:stretch>
        </p:blipFill>
        <p:spPr>
          <a:xfrm>
            <a:off x="7367898" y="1396637"/>
            <a:ext cx="203612" cy="198300"/>
          </a:xfrm>
          <a:prstGeom prst="rect">
            <a:avLst/>
          </a:prstGeom>
        </p:spPr>
      </p:pic>
      <p:pic>
        <p:nvPicPr>
          <p:cNvPr id="48" name="图片 47"/>
          <p:cNvPicPr>
            <a:picLocks noChangeAspect="1"/>
          </p:cNvPicPr>
          <p:nvPr/>
        </p:nvPicPr>
        <p:blipFill>
          <a:blip r:embed="rId3" cstate="screen"/>
          <a:stretch>
            <a:fillRect/>
          </a:stretch>
        </p:blipFill>
        <p:spPr>
          <a:xfrm rot="10970893">
            <a:off x="11096010" y="5468193"/>
            <a:ext cx="905091" cy="1105332"/>
          </a:xfrm>
          <a:prstGeom prst="rect">
            <a:avLst/>
          </a:prstGeom>
        </p:spPr>
      </p:pic>
      <p:sp>
        <p:nvSpPr>
          <p:cNvPr id="49" name="任意多边形: 形状 48"/>
          <p:cNvSpPr/>
          <p:nvPr/>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PA-组合 108"/>
          <p:cNvGrpSpPr/>
          <p:nvPr>
            <p:custDataLst>
              <p:tags r:id="rId4"/>
            </p:custDataLst>
          </p:nvPr>
        </p:nvGrpSpPr>
        <p:grpSpPr>
          <a:xfrm>
            <a:off x="0" y="5446388"/>
            <a:ext cx="1123786" cy="1974959"/>
            <a:chOff x="2261078" y="2009445"/>
            <a:chExt cx="1701905" cy="2990954"/>
          </a:xfrm>
        </p:grpSpPr>
        <p:sp>
          <p:nvSpPr>
            <p:cNvPr id="51" name="PA-任意多边形 106"/>
            <p:cNvSpPr/>
            <p:nvPr>
              <p:custDataLst>
                <p:tags r:id="rId5"/>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PA-图片 88"/>
            <p:cNvPicPr>
              <a:picLocks noChangeAspect="1"/>
            </p:cNvPicPr>
            <p:nvPr>
              <p:custDataLst>
                <p:tags r:id="rId6"/>
              </p:custDataLst>
            </p:nvPr>
          </p:nvPicPr>
          <p:blipFill>
            <a:blip r:embed="rId7" cstate="screen"/>
            <a:stretch>
              <a:fillRect/>
            </a:stretch>
          </p:blipFill>
          <p:spPr>
            <a:xfrm>
              <a:off x="2286479" y="2009445"/>
              <a:ext cx="1676504" cy="1657453"/>
            </a:xfrm>
            <a:prstGeom prst="rect">
              <a:avLst/>
            </a:prstGeom>
          </p:spPr>
        </p:pic>
      </p:grpSp>
      <p:sp>
        <p:nvSpPr>
          <p:cNvPr id="11" name="Rectangle 3"/>
          <p:cNvSpPr>
            <a:spLocks noChangeArrowheads="1"/>
          </p:cNvSpPr>
          <p:nvPr/>
        </p:nvSpPr>
        <p:spPr bwMode="auto">
          <a:xfrm>
            <a:off x="5198110" y="5970905"/>
            <a:ext cx="144462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7" name="PA-矩形 7"/>
          <p:cNvSpPr/>
          <p:nvPr>
            <p:custDataLst>
              <p:tags r:id="rId8"/>
            </p:custDataLst>
          </p:nvPr>
        </p:nvSpPr>
        <p:spPr>
          <a:xfrm>
            <a:off x="4850747" y="407046"/>
            <a:ext cx="2658110" cy="768350"/>
          </a:xfrm>
          <a:prstGeom prst="rect">
            <a:avLst/>
          </a:prstGeom>
        </p:spPr>
        <p:txBody>
          <a:bodyPr wrap="none">
            <a:spAutoFit/>
          </a:bodyPr>
          <a:p>
            <a:pPr algn="ctr"/>
            <a:r>
              <a:rPr lang="zh-CN" altLang="en-US" sz="4400" b="1" dirty="0">
                <a:ln w="3175">
                  <a:solidFill>
                    <a:schemeClr val="tx1"/>
                  </a:solidFill>
                </a:ln>
                <a:solidFill>
                  <a:schemeClr val="accent4"/>
                </a:solidFill>
                <a:effectLst/>
                <a:latin typeface="华文中宋" charset="-122"/>
                <a:ea typeface="华文中宋" charset="-122"/>
                <a:cs typeface="Arial" pitchFamily="34" charset="0"/>
              </a:rPr>
              <a:t>Contents</a:t>
            </a:r>
            <a:endParaRPr lang="zh-CN" altLang="en-US" sz="4400" b="1" dirty="0">
              <a:ln w="3175">
                <a:solidFill>
                  <a:schemeClr val="tx1"/>
                </a:solidFill>
              </a:ln>
              <a:solidFill>
                <a:schemeClr val="accent4"/>
              </a:solidFill>
              <a:effectLst/>
              <a:latin typeface="华文中宋" charset="-122"/>
              <a:ea typeface="华文中宋" charset="-122"/>
              <a:cs typeface="Arial" pitchFamily="34" charset="0"/>
            </a:endParaRPr>
          </a:p>
        </p:txBody>
      </p:sp>
      <p:grpSp>
        <p:nvGrpSpPr>
          <p:cNvPr id="12" name="组合 11"/>
          <p:cNvGrpSpPr/>
          <p:nvPr/>
        </p:nvGrpSpPr>
        <p:grpSpPr>
          <a:xfrm>
            <a:off x="1000168" y="2246482"/>
            <a:ext cx="2805371" cy="587302"/>
            <a:chOff x="1037739" y="2478488"/>
            <a:chExt cx="3007000" cy="590300"/>
          </a:xfrm>
        </p:grpSpPr>
        <p:sp>
          <p:nvSpPr>
            <p:cNvPr id="15" name="矩形 14"/>
            <p:cNvSpPr/>
            <p:nvPr/>
          </p:nvSpPr>
          <p:spPr>
            <a:xfrm>
              <a:off x="1273921" y="2478622"/>
              <a:ext cx="2465955" cy="524634"/>
            </a:xfrm>
            <a:prstGeom prst="rect">
              <a:avLst/>
            </a:prstGeom>
            <a:noFill/>
          </p:spPr>
          <p:txBody>
            <a:bodyPr wrap="square" rtlCol="0">
              <a:spAutoFit/>
            </a:bodyPr>
            <a:p>
              <a:pPr algn="ctr"/>
              <a:r>
                <a:rPr lang="en-US" sz="2800" b="1" spc="-300" dirty="0">
                  <a:ln>
                    <a:solidFill>
                      <a:schemeClr val="bg1"/>
                    </a:solidFill>
                  </a:ln>
                  <a:solidFill>
                    <a:schemeClr val="tx1">
                      <a:lumMod val="75000"/>
                      <a:lumOff val="25000"/>
                    </a:schemeClr>
                  </a:solidFill>
                  <a:effectLst/>
                  <a:latin typeface="华文中宋" charset="-122"/>
                  <a:ea typeface="华文中宋" charset="-122"/>
                  <a:sym typeface="+mn-ea"/>
                </a:rPr>
                <a:t>Preparation</a:t>
              </a:r>
              <a:endParaRPr lang="en-US" sz="2800" b="1" spc="-300" dirty="0">
                <a:ln w="3175">
                  <a:solidFill>
                    <a:schemeClr val="tx1"/>
                  </a:solidFill>
                </a:ln>
                <a:solidFill>
                  <a:schemeClr val="tx1"/>
                </a:solidFill>
                <a:effectLst/>
                <a:latin typeface="华文中宋" charset="-122"/>
                <a:ea typeface="华文中宋" charset="-122"/>
                <a:sym typeface="+mn-ea"/>
              </a:endParaRPr>
            </a:p>
          </p:txBody>
        </p:sp>
        <p:sp>
          <p:nvSpPr>
            <p:cNvPr id="16" name="矩形: 圆角 23"/>
            <p:cNvSpPr/>
            <p:nvPr/>
          </p:nvSpPr>
          <p:spPr>
            <a:xfrm>
              <a:off x="1037739" y="2478488"/>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p:cNvPicPr>
            <a:picLocks noChangeAspect="1"/>
          </p:cNvPicPr>
          <p:nvPr/>
        </p:nvPicPr>
        <p:blipFill>
          <a:blip r:embed="rId9" cstate="screen"/>
          <a:stretch>
            <a:fillRect/>
          </a:stretch>
        </p:blipFill>
        <p:spPr>
          <a:xfrm>
            <a:off x="799938" y="2149842"/>
            <a:ext cx="420347" cy="684019"/>
          </a:xfrm>
          <a:prstGeom prst="rect">
            <a:avLst/>
          </a:prstGeom>
        </p:spPr>
      </p:pic>
      <p:grpSp>
        <p:nvGrpSpPr>
          <p:cNvPr id="18" name="组合 17"/>
          <p:cNvGrpSpPr/>
          <p:nvPr/>
        </p:nvGrpSpPr>
        <p:grpSpPr>
          <a:xfrm>
            <a:off x="4850831" y="2188830"/>
            <a:ext cx="2805371" cy="603043"/>
            <a:chOff x="998943" y="2420542"/>
            <a:chExt cx="3007000" cy="606122"/>
          </a:xfrm>
        </p:grpSpPr>
        <p:sp>
          <p:nvSpPr>
            <p:cNvPr id="19" name="矩形 18"/>
            <p:cNvSpPr/>
            <p:nvPr/>
          </p:nvSpPr>
          <p:spPr>
            <a:xfrm>
              <a:off x="1279367" y="2420542"/>
              <a:ext cx="2636115" cy="586545"/>
            </a:xfrm>
            <a:prstGeom prst="rect">
              <a:avLst/>
            </a:prstGeom>
            <a:noFill/>
          </p:spPr>
          <p:txBody>
            <a:bodyPr wrap="square" rtlCol="0">
              <a:spAutoFit/>
            </a:bodyPr>
            <a:p>
              <a:pPr algn="ctr"/>
              <a:r>
                <a:rPr lang="en-US" altLang="zh-CN" sz="3200" b="1" spc="-300" dirty="0">
                  <a:ln>
                    <a:solidFill>
                      <a:schemeClr val="bg1"/>
                    </a:solidFill>
                  </a:ln>
                  <a:solidFill>
                    <a:schemeClr val="tx1">
                      <a:lumMod val="75000"/>
                      <a:lumOff val="25000"/>
                    </a:schemeClr>
                  </a:solidFill>
                  <a:effectLst/>
                  <a:latin typeface="华文中宋" charset="-122"/>
                  <a:ea typeface="华文中宋" charset="-122"/>
                </a:rPr>
                <a:t>Learning </a:t>
              </a:r>
              <a:r>
                <a:rPr lang="zh-CN" altLang="en-US" sz="3200" b="1" spc="-300" dirty="0">
                  <a:ln>
                    <a:solidFill>
                      <a:schemeClr val="bg1"/>
                    </a:solidFill>
                  </a:ln>
                  <a:solidFill>
                    <a:schemeClr val="tx1">
                      <a:lumMod val="75000"/>
                      <a:lumOff val="25000"/>
                    </a:schemeClr>
                  </a:solidFill>
                  <a:effectLst/>
                  <a:latin typeface="华文中宋" charset="-122"/>
                  <a:ea typeface="华文中宋" charset="-122"/>
                </a:rPr>
                <a:t>goal</a:t>
              </a:r>
              <a:endParaRPr lang="zh-CN" altLang="en-US" sz="32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20" name="矩形: 圆角 54"/>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1" name="图片 20"/>
          <p:cNvPicPr>
            <a:picLocks noChangeAspect="1"/>
          </p:cNvPicPr>
          <p:nvPr/>
        </p:nvPicPr>
        <p:blipFill>
          <a:blip r:embed="rId10" cstate="screen"/>
          <a:stretch>
            <a:fillRect/>
          </a:stretch>
        </p:blipFill>
        <p:spPr>
          <a:xfrm>
            <a:off x="4686796" y="2160026"/>
            <a:ext cx="511054" cy="643048"/>
          </a:xfrm>
          <a:prstGeom prst="rect">
            <a:avLst/>
          </a:prstGeom>
        </p:spPr>
      </p:pic>
      <p:grpSp>
        <p:nvGrpSpPr>
          <p:cNvPr id="22" name="组合 21"/>
          <p:cNvGrpSpPr/>
          <p:nvPr/>
        </p:nvGrpSpPr>
        <p:grpSpPr>
          <a:xfrm>
            <a:off x="8682833" y="2204576"/>
            <a:ext cx="2805371" cy="587302"/>
            <a:chOff x="1101039" y="2436364"/>
            <a:chExt cx="3007000" cy="590300"/>
          </a:xfrm>
        </p:grpSpPr>
        <p:sp>
          <p:nvSpPr>
            <p:cNvPr id="23" name="矩形 22"/>
            <p:cNvSpPr/>
            <p:nvPr/>
          </p:nvSpPr>
          <p:spPr>
            <a:xfrm>
              <a:off x="1269837" y="2500188"/>
              <a:ext cx="2837584" cy="524634"/>
            </a:xfrm>
            <a:prstGeom prst="rect">
              <a:avLst/>
            </a:prstGeom>
            <a:noFill/>
          </p:spPr>
          <p:txBody>
            <a:bodyPr wrap="square" rtlCol="0">
              <a:spAutoFit/>
            </a:bodyPr>
            <a:p>
              <a:pPr algn="ctr"/>
              <a:r>
                <a:rPr lang="en-US" altLang="zh-CN" sz="2800" b="1" spc="-300" dirty="0">
                  <a:ln>
                    <a:solidFill>
                      <a:schemeClr val="bg1"/>
                    </a:solidFill>
                  </a:ln>
                  <a:solidFill>
                    <a:schemeClr val="tx1">
                      <a:lumMod val="75000"/>
                      <a:lumOff val="25000"/>
                    </a:schemeClr>
                  </a:solidFill>
                  <a:effectLst/>
                  <a:latin typeface="华文中宋" charset="-122"/>
                  <a:ea typeface="华文中宋" charset="-122"/>
                </a:rPr>
                <a:t>Search for blocks</a:t>
              </a:r>
              <a:endParaRPr lang="en-US" altLang="zh-CN"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25" name="矩形: 圆角 58"/>
            <p:cNvSpPr/>
            <p:nvPr/>
          </p:nvSpPr>
          <p:spPr>
            <a:xfrm>
              <a:off x="1101039"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7" name="图片 26"/>
          <p:cNvPicPr>
            <a:picLocks noChangeAspect="1"/>
          </p:cNvPicPr>
          <p:nvPr/>
        </p:nvPicPr>
        <p:blipFill>
          <a:blip r:embed="rId11" cstate="screen"/>
          <a:stretch>
            <a:fillRect/>
          </a:stretch>
        </p:blipFill>
        <p:spPr>
          <a:xfrm>
            <a:off x="8423548" y="2201764"/>
            <a:ext cx="511054" cy="559571"/>
          </a:xfrm>
          <a:prstGeom prst="rect">
            <a:avLst/>
          </a:prstGeom>
        </p:spPr>
      </p:pic>
      <p:grpSp>
        <p:nvGrpSpPr>
          <p:cNvPr id="28" name="组合 27"/>
          <p:cNvGrpSpPr/>
          <p:nvPr/>
        </p:nvGrpSpPr>
        <p:grpSpPr>
          <a:xfrm>
            <a:off x="1000168" y="3402474"/>
            <a:ext cx="2805371" cy="587508"/>
            <a:chOff x="1037739" y="2419131"/>
            <a:chExt cx="3007000" cy="590508"/>
          </a:xfrm>
        </p:grpSpPr>
        <p:sp>
          <p:nvSpPr>
            <p:cNvPr id="29" name="矩形 28"/>
            <p:cNvSpPr/>
            <p:nvPr/>
          </p:nvSpPr>
          <p:spPr>
            <a:xfrm>
              <a:off x="1273921" y="2485004"/>
              <a:ext cx="2755227" cy="524635"/>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charset="-122"/>
                  <a:ea typeface="华文中宋" charset="-122"/>
                </a:rPr>
                <a:t>Combine blocks</a:t>
              </a:r>
              <a:endParaRPr lang="zh-CN" altLang="en-US"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30" name="矩形: 圆角 62"/>
            <p:cNvSpPr/>
            <p:nvPr/>
          </p:nvSpPr>
          <p:spPr>
            <a:xfrm>
              <a:off x="1037739" y="2419131"/>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1" name="图片 30"/>
          <p:cNvPicPr>
            <a:picLocks noChangeAspect="1"/>
          </p:cNvPicPr>
          <p:nvPr/>
        </p:nvPicPr>
        <p:blipFill>
          <a:blip r:embed="rId12" cstate="screen"/>
          <a:stretch>
            <a:fillRect/>
          </a:stretch>
        </p:blipFill>
        <p:spPr>
          <a:xfrm>
            <a:off x="799938" y="3349155"/>
            <a:ext cx="511054" cy="694886"/>
          </a:xfrm>
          <a:prstGeom prst="rect">
            <a:avLst/>
          </a:prstGeom>
        </p:spPr>
      </p:pic>
      <p:grpSp>
        <p:nvGrpSpPr>
          <p:cNvPr id="32" name="组合 31"/>
          <p:cNvGrpSpPr/>
          <p:nvPr/>
        </p:nvGrpSpPr>
        <p:grpSpPr>
          <a:xfrm>
            <a:off x="4850765" y="3419475"/>
            <a:ext cx="4415155" cy="587219"/>
            <a:chOff x="998943" y="2436364"/>
            <a:chExt cx="3007000" cy="590300"/>
          </a:xfrm>
        </p:grpSpPr>
        <p:sp>
          <p:nvSpPr>
            <p:cNvPr id="33" name="矩形 32"/>
            <p:cNvSpPr/>
            <p:nvPr/>
          </p:nvSpPr>
          <p:spPr>
            <a:xfrm>
              <a:off x="1177122" y="2452961"/>
              <a:ext cx="2818441" cy="524709"/>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charset="-122"/>
                  <a:ea typeface="华文中宋" charset="-122"/>
                </a:rPr>
                <a:t>Experimental phenomena</a:t>
              </a:r>
              <a:endParaRPr lang="zh-CN" altLang="en-US"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34" name="矩形: 圆角 66"/>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5" name="图片 34"/>
          <p:cNvPicPr>
            <a:picLocks noChangeAspect="1"/>
          </p:cNvPicPr>
          <p:nvPr/>
        </p:nvPicPr>
        <p:blipFill>
          <a:blip r:embed="rId13" cstate="screen"/>
          <a:stretch>
            <a:fillRect/>
          </a:stretch>
        </p:blipFill>
        <p:spPr>
          <a:xfrm>
            <a:off x="4686796" y="3420028"/>
            <a:ext cx="511054" cy="55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12800">
        <p:random/>
      </p:transition>
    </mc:Choice>
    <mc:Fallback>
      <p:transition spd="slow" advTm="128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18" name="图片 17"/>
          <p:cNvPicPr>
            <a:picLocks noChangeAspect="1"/>
          </p:cNvPicPr>
          <p:nvPr/>
        </p:nvPicPr>
        <p:blipFill>
          <a:blip r:embed="rId3"/>
          <a:stretch>
            <a:fillRect/>
          </a:stretch>
        </p:blipFill>
        <p:spPr>
          <a:xfrm>
            <a:off x="1583055" y="1282981"/>
            <a:ext cx="404635" cy="454436"/>
          </a:xfrm>
          <a:prstGeom prst="rect">
            <a:avLst/>
          </a:prstGeom>
        </p:spPr>
      </p:pic>
      <p:pic>
        <p:nvPicPr>
          <p:cNvPr id="2" name="图片 1"/>
          <p:cNvPicPr>
            <a:picLocks noChangeAspect="1"/>
          </p:cNvPicPr>
          <p:nvPr/>
        </p:nvPicPr>
        <p:blipFill>
          <a:blip r:embed="rId3"/>
          <a:stretch>
            <a:fillRect/>
          </a:stretch>
        </p:blipFill>
        <p:spPr>
          <a:xfrm>
            <a:off x="1583055" y="1985291"/>
            <a:ext cx="404635" cy="454436"/>
          </a:xfrm>
          <a:prstGeom prst="rect">
            <a:avLst/>
          </a:prstGeom>
        </p:spPr>
      </p:pic>
      <p:sp>
        <p:nvSpPr>
          <p:cNvPr id="3" name="Rectangle 3"/>
          <p:cNvSpPr>
            <a:spLocks noChangeArrowheads="1"/>
          </p:cNvSpPr>
          <p:nvPr/>
        </p:nvSpPr>
        <p:spPr bwMode="auto">
          <a:xfrm>
            <a:off x="1987550" y="2071370"/>
            <a:ext cx="5481320" cy="368300"/>
          </a:xfrm>
          <a:prstGeom prst="rect">
            <a:avLst/>
          </a:prstGeom>
        </p:spPr>
        <p:txBody>
          <a:bodyPr wrap="square">
            <a:spAutoFit/>
          </a:bodyPr>
          <a:p>
            <a:pPr algn="just"/>
            <a:r>
              <a:rPr lang="zh-CN" altLang="en-US" b="1" dirty="0">
                <a:solidFill>
                  <a:schemeClr val="tx1">
                    <a:lumMod val="85000"/>
                    <a:lumOff val="15000"/>
                  </a:schemeClr>
                </a:solidFill>
                <a:latin typeface="华文中宋" charset="-122"/>
                <a:ea typeface="华文中宋" charset="-122"/>
                <a:cs typeface="华文中宋" charset="-122"/>
              </a:rPr>
              <a:t>Learn how to use  infrared remote control</a:t>
            </a:r>
            <a:r>
              <a:rPr lang="en-US" altLang="zh-CN" b="1" dirty="0">
                <a:solidFill>
                  <a:schemeClr val="tx1">
                    <a:lumMod val="85000"/>
                    <a:lumOff val="15000"/>
                  </a:schemeClr>
                </a:solidFill>
                <a:latin typeface="华文中宋" charset="-122"/>
                <a:ea typeface="华文中宋" charset="-122"/>
                <a:cs typeface="华文中宋" charset="-122"/>
              </a:rPr>
              <a:t>ler</a:t>
            </a:r>
            <a:endParaRPr lang="en-US" altLang="zh-CN" b="1" dirty="0">
              <a:solidFill>
                <a:schemeClr val="tx1">
                  <a:lumMod val="85000"/>
                  <a:lumOff val="15000"/>
                </a:schemeClr>
              </a:solidFill>
              <a:latin typeface="华文中宋" charset="-122"/>
              <a:ea typeface="华文中宋" charset="-122"/>
              <a:cs typeface="华文中宋" charset="-122"/>
            </a:endParaRPr>
          </a:p>
        </p:txBody>
      </p:sp>
      <p:sp>
        <p:nvSpPr>
          <p:cNvPr id="5" name="Rectangle 3"/>
          <p:cNvSpPr>
            <a:spLocks noChangeArrowheads="1"/>
          </p:cNvSpPr>
          <p:nvPr/>
        </p:nvSpPr>
        <p:spPr bwMode="auto">
          <a:xfrm>
            <a:off x="1301115" y="2519045"/>
            <a:ext cx="9393555" cy="2651760"/>
          </a:xfrm>
          <a:prstGeom prst="rect">
            <a:avLst/>
          </a:prstGeom>
        </p:spPr>
        <p:txBody>
          <a:bodyPr wrap="square">
            <a:spAutoFit/>
          </a:bodyPr>
          <a:p>
            <a:pPr algn="just"/>
            <a:r>
              <a:rPr sz="1400" b="1" dirty="0">
                <a:solidFill>
                  <a:srgbClr val="FF0000"/>
                </a:solidFill>
                <a:latin typeface="华文中宋" charset="-122"/>
                <a:ea typeface="华文中宋" charset="-122"/>
                <a:cs typeface="华文中宋" charset="-122"/>
              </a:rPr>
              <a:t>!!!Note:</a:t>
            </a:r>
            <a:endParaRPr sz="1400" b="1" dirty="0">
              <a:solidFill>
                <a:srgbClr val="FF0000"/>
              </a:solidFill>
              <a:latin typeface="华文中宋" charset="-122"/>
              <a:ea typeface="华文中宋" charset="-122"/>
              <a:cs typeface="华文中宋" charset="-122"/>
            </a:endParaRPr>
          </a:p>
          <a:p>
            <a:pPr algn="just"/>
            <a:r>
              <a:rPr lang="en-US" sz="1400" b="1" dirty="0">
                <a:solidFill>
                  <a:srgbClr val="FF0000"/>
                </a:solidFill>
                <a:latin typeface="华文中宋" charset="-122"/>
                <a:ea typeface="华文中宋" charset="-122"/>
                <a:cs typeface="华文中宋" charset="-122"/>
              </a:rPr>
              <a:t>1. </a:t>
            </a:r>
            <a:r>
              <a:rPr sz="1400" b="1" dirty="0">
                <a:solidFill>
                  <a:srgbClr val="FF0000"/>
                </a:solidFill>
                <a:latin typeface="华文中宋" charset="-122"/>
                <a:ea typeface="华文中宋" charset="-122"/>
                <a:cs typeface="华文中宋" charset="-122"/>
              </a:rPr>
              <a:t>This experiment needs to be done indoors to reduce the interference of sunlight on the infrared receiver.</a:t>
            </a:r>
            <a:endParaRPr sz="1400" b="1" dirty="0">
              <a:solidFill>
                <a:srgbClr val="FF0000"/>
              </a:solidFill>
              <a:latin typeface="华文中宋" charset="-122"/>
              <a:ea typeface="华文中宋" charset="-122"/>
              <a:cs typeface="华文中宋" charset="-122"/>
            </a:endParaRPr>
          </a:p>
          <a:p>
            <a:pPr algn="just"/>
            <a:r>
              <a:rPr lang="en-US" sz="1400" b="1" dirty="0">
                <a:solidFill>
                  <a:srgbClr val="FF0000"/>
                </a:solidFill>
                <a:latin typeface="华文中宋" charset="-122"/>
                <a:ea typeface="华文中宋" charset="-122"/>
                <a:cs typeface="华文中宋" charset="-122"/>
              </a:rPr>
              <a:t>2. </a:t>
            </a:r>
            <a:r>
              <a:rPr sz="1400" b="1" dirty="0">
                <a:solidFill>
                  <a:srgbClr val="FF0000"/>
                </a:solidFill>
                <a:latin typeface="华文中宋" charset="-122"/>
                <a:ea typeface="华文中宋" charset="-122"/>
                <a:cs typeface="华文中宋" charset="-122"/>
              </a:rPr>
              <a:t>Since there are always some problems with the infrared expansion package, and Microbit has not solved this problem.</a:t>
            </a:r>
            <a:endParaRPr sz="1400" b="1" dirty="0">
              <a:solidFill>
                <a:srgbClr val="FF0000"/>
              </a:solidFill>
              <a:latin typeface="华文中宋" charset="-122"/>
              <a:ea typeface="华文中宋" charset="-122"/>
              <a:cs typeface="华文中宋" charset="-122"/>
            </a:endParaRPr>
          </a:p>
          <a:p>
            <a:pPr algn="just"/>
            <a:endParaRPr sz="1400" b="1" dirty="0">
              <a:solidFill>
                <a:srgbClr val="FF0000"/>
              </a:solidFill>
              <a:latin typeface="华文中宋" charset="-122"/>
              <a:ea typeface="华文中宋" charset="-122"/>
              <a:cs typeface="华文中宋" charset="-122"/>
            </a:endParaRPr>
          </a:p>
          <a:p>
            <a:pPr algn="just"/>
            <a:r>
              <a:rPr sz="1400" b="1" dirty="0">
                <a:solidFill>
                  <a:srgbClr val="00B050"/>
                </a:solidFill>
                <a:latin typeface="华文中宋" charset="-122"/>
                <a:ea typeface="华文中宋" charset="-122"/>
                <a:cs typeface="华文中宋" charset="-122"/>
              </a:rPr>
              <a:t>Case1: If you are using the Microbit V1 board, please use the hex file provided by us directly, and do not open the hex file in the MakeCode graphical programming interface, otherwise it will cause some errors, and the infrared remote control function cannot be realized.</a:t>
            </a:r>
            <a:endParaRPr sz="1400" b="1" dirty="0">
              <a:solidFill>
                <a:srgbClr val="00B050"/>
              </a:solidFill>
              <a:latin typeface="华文中宋" charset="-122"/>
              <a:ea typeface="华文中宋" charset="-122"/>
              <a:cs typeface="华文中宋" charset="-122"/>
            </a:endParaRPr>
          </a:p>
          <a:p>
            <a:pPr algn="just"/>
            <a:endParaRPr sz="1400" b="1" dirty="0">
              <a:solidFill>
                <a:srgbClr val="FF0000"/>
              </a:solidFill>
              <a:latin typeface="华文中宋" charset="-122"/>
              <a:ea typeface="华文中宋" charset="-122"/>
              <a:cs typeface="华文中宋" charset="-122"/>
            </a:endParaRPr>
          </a:p>
          <a:p>
            <a:pPr algn="l"/>
            <a:r>
              <a:rPr sz="1400" b="1" dirty="0">
                <a:solidFill>
                  <a:srgbClr val="00B0F0"/>
                </a:solidFill>
                <a:latin typeface="华文中宋" charset="-122"/>
                <a:ea typeface="华文中宋" charset="-122"/>
                <a:cs typeface="华文中宋" charset="-122"/>
              </a:rPr>
              <a:t>Case2: If you are using a Microbit V2 board, you can use this expansion pack. https://github.com/YahboomTechnology/Yahboom_IR_V2</a:t>
            </a:r>
            <a:endParaRPr sz="1400" b="1" dirty="0">
              <a:solidFill>
                <a:srgbClr val="00B0F0"/>
              </a:solidFill>
              <a:latin typeface="华文中宋" charset="-122"/>
              <a:ea typeface="华文中宋" charset="-122"/>
              <a:cs typeface="华文中宋" charset="-122"/>
            </a:endParaRPr>
          </a:p>
        </p:txBody>
      </p:sp>
      <p:sp>
        <p:nvSpPr>
          <p:cNvPr id="4" name="PA-矩形 86"/>
          <p:cNvSpPr/>
          <p:nvPr>
            <p:custDataLst>
              <p:tags r:id="rId4"/>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
        <p:nvSpPr>
          <p:cNvPr id="6" name="Rectangle 3"/>
          <p:cNvSpPr>
            <a:spLocks noChangeArrowheads="1"/>
          </p:cNvSpPr>
          <p:nvPr/>
        </p:nvSpPr>
        <p:spPr bwMode="auto">
          <a:xfrm>
            <a:off x="1951355" y="1269365"/>
            <a:ext cx="7172325" cy="368300"/>
          </a:xfrm>
          <a:prstGeom prst="rect">
            <a:avLst/>
          </a:prstGeom>
        </p:spPr>
        <p:txBody>
          <a:bodyPr wrap="square">
            <a:spAutoFit/>
          </a:bodyPr>
          <a:p>
            <a:pPr algn="just"/>
            <a:r>
              <a:rPr lang="en-US" altLang="zh-CN" b="1" dirty="0">
                <a:solidFill>
                  <a:schemeClr val="tx1">
                    <a:lumMod val="85000"/>
                    <a:lumOff val="15000"/>
                  </a:schemeClr>
                </a:solidFill>
                <a:latin typeface="华文中宋" charset="-122"/>
                <a:ea typeface="华文中宋" charset="-122"/>
                <a:cs typeface="华文中宋" charset="-122"/>
              </a:rPr>
              <a:t>The position of the Infrared receiver motor</a:t>
            </a:r>
            <a:r>
              <a:rPr lang="en-US" altLang="zh-CN" b="1" dirty="0">
                <a:solidFill>
                  <a:schemeClr val="tx1">
                    <a:lumMod val="85000"/>
                    <a:lumOff val="15000"/>
                  </a:schemeClr>
                </a:solidFill>
                <a:latin typeface="华文中宋" charset="-122"/>
                <a:ea typeface="华文中宋" charset="-122"/>
                <a:cs typeface="华文中宋" charset="-122"/>
                <a:sym typeface="+mn-ea"/>
              </a:rPr>
              <a:t> o</a:t>
            </a:r>
            <a:r>
              <a:rPr lang="en-US" altLang="zh-CN" b="1" dirty="0">
                <a:solidFill>
                  <a:schemeClr val="tx1">
                    <a:lumMod val="85000"/>
                    <a:lumOff val="15000"/>
                  </a:schemeClr>
                </a:solidFill>
                <a:latin typeface="华文中宋" charset="-122"/>
                <a:ea typeface="华文中宋" charset="-122"/>
                <a:cs typeface="华文中宋" charset="-122"/>
              </a:rPr>
              <a:t>n the robot car</a:t>
            </a:r>
            <a:endParaRPr lang="en-US" altLang="zh-CN" b="1" dirty="0">
              <a:solidFill>
                <a:schemeClr val="tx1">
                  <a:lumMod val="85000"/>
                  <a:lumOff val="15000"/>
                </a:schemeClr>
              </a:solidFill>
              <a:latin typeface="华文中宋" charset="-122"/>
              <a:ea typeface="华文中宋" charset="-122"/>
              <a:cs typeface="华文中宋" charset="-122"/>
            </a:endParaRPr>
          </a:p>
        </p:txBody>
      </p:sp>
      <p:sp>
        <p:nvSpPr>
          <p:cNvPr id="7" name="Rectangle 3"/>
          <p:cNvSpPr>
            <a:spLocks noChangeArrowheads="1"/>
          </p:cNvSpPr>
          <p:nvPr/>
        </p:nvSpPr>
        <p:spPr bwMode="auto">
          <a:xfrm>
            <a:off x="5198110" y="5970905"/>
            <a:ext cx="144462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1329055" y="922020"/>
            <a:ext cx="9347835" cy="583565"/>
          </a:xfrm>
          <a:prstGeom prst="rect">
            <a:avLst/>
          </a:prstGeom>
        </p:spPr>
        <p:txBody>
          <a:bodyPr wrap="square">
            <a:spAutoFit/>
          </a:bodyPr>
          <a:p>
            <a:pPr algn="just"/>
            <a:r>
              <a:rPr lang="zh-CN" altLang="en-US" sz="1600" b="1" dirty="0">
                <a:solidFill>
                  <a:schemeClr val="tx1">
                    <a:lumMod val="85000"/>
                    <a:lumOff val="15000"/>
                  </a:schemeClr>
                </a:solidFill>
                <a:latin typeface="华文中宋" charset="-122"/>
                <a:ea typeface="华文中宋" charset="-122"/>
                <a:cs typeface="华文中宋" charset="-122"/>
              </a:rPr>
              <a:t>As shown on the left figure, the infrared receiver on the  robot circled by the red wire frame. </a:t>
            </a:r>
            <a:endParaRPr lang="zh-CN" altLang="en-US" sz="1600" b="1" dirty="0">
              <a:solidFill>
                <a:schemeClr val="tx1">
                  <a:lumMod val="85000"/>
                  <a:lumOff val="15000"/>
                </a:schemeClr>
              </a:solidFill>
              <a:latin typeface="华文中宋" charset="-122"/>
              <a:ea typeface="华文中宋" charset="-122"/>
              <a:cs typeface="华文中宋" charset="-122"/>
            </a:endParaRPr>
          </a:p>
          <a:p>
            <a:pPr algn="just"/>
            <a:r>
              <a:rPr lang="zh-CN" altLang="en-US" sz="1600" b="1" dirty="0">
                <a:solidFill>
                  <a:schemeClr val="tx1">
                    <a:lumMod val="85000"/>
                    <a:lumOff val="15000"/>
                  </a:schemeClr>
                </a:solidFill>
                <a:latin typeface="华文中宋" charset="-122"/>
                <a:ea typeface="华文中宋" charset="-122"/>
                <a:cs typeface="华文中宋" charset="-122"/>
              </a:rPr>
              <a:t>As shown on the right figure, infrared remote controller.</a:t>
            </a:r>
            <a:endParaRPr lang="zh-CN" altLang="en-US" sz="1600" b="1" dirty="0">
              <a:solidFill>
                <a:schemeClr val="tx1">
                  <a:lumMod val="85000"/>
                  <a:lumOff val="15000"/>
                </a:schemeClr>
              </a:solidFill>
              <a:latin typeface="华文中宋" charset="-122"/>
              <a:ea typeface="华文中宋" charset="-122"/>
              <a:cs typeface="华文中宋" charset="-122"/>
            </a:endParaRPr>
          </a:p>
        </p:txBody>
      </p:sp>
      <p:pic>
        <p:nvPicPr>
          <p:cNvPr id="3" name="图片 2"/>
          <p:cNvPicPr>
            <a:picLocks noChangeAspect="1"/>
          </p:cNvPicPr>
          <p:nvPr/>
        </p:nvPicPr>
        <p:blipFill>
          <a:blip r:embed="rId3"/>
          <a:stretch>
            <a:fillRect/>
          </a:stretch>
        </p:blipFill>
        <p:spPr>
          <a:xfrm>
            <a:off x="2683510" y="2444115"/>
            <a:ext cx="3230880" cy="2915285"/>
          </a:xfrm>
          <a:prstGeom prst="rect">
            <a:avLst/>
          </a:prstGeom>
        </p:spPr>
      </p:pic>
      <p:pic>
        <p:nvPicPr>
          <p:cNvPr id="4" name="图片 3"/>
          <p:cNvPicPr>
            <a:picLocks noChangeAspect="1"/>
          </p:cNvPicPr>
          <p:nvPr/>
        </p:nvPicPr>
        <p:blipFill>
          <a:blip r:embed="rId4"/>
          <a:stretch>
            <a:fillRect/>
          </a:stretch>
        </p:blipFill>
        <p:spPr>
          <a:xfrm>
            <a:off x="6770370" y="2444115"/>
            <a:ext cx="2955290" cy="1616075"/>
          </a:xfrm>
          <a:prstGeom prst="rect">
            <a:avLst/>
          </a:prstGeom>
        </p:spPr>
      </p:pic>
      <p:sp>
        <p:nvSpPr>
          <p:cNvPr id="2" name="Rectangle 3"/>
          <p:cNvSpPr>
            <a:spLocks noChangeArrowheads="1"/>
          </p:cNvSpPr>
          <p:nvPr/>
        </p:nvSpPr>
        <p:spPr bwMode="auto">
          <a:xfrm>
            <a:off x="5198110" y="5970905"/>
            <a:ext cx="144462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5" name="PA-矩形 86"/>
          <p:cNvSpPr/>
          <p:nvPr>
            <p:custDataLst>
              <p:tags r:id="rId5"/>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3" name="Rectangle 3"/>
          <p:cNvSpPr>
            <a:spLocks noChangeArrowheads="1"/>
          </p:cNvSpPr>
          <p:nvPr/>
        </p:nvSpPr>
        <p:spPr bwMode="auto">
          <a:xfrm>
            <a:off x="5198110" y="5970905"/>
            <a:ext cx="144462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4" name="PA-矩形 86"/>
          <p:cNvSpPr/>
          <p:nvPr>
            <p:custDataLst>
              <p:tags r:id="rId3"/>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
        <p:nvSpPr>
          <p:cNvPr id="8" name="Rectangle 3"/>
          <p:cNvSpPr>
            <a:spLocks noChangeArrowheads="1"/>
          </p:cNvSpPr>
          <p:nvPr/>
        </p:nvSpPr>
        <p:spPr bwMode="auto">
          <a:xfrm>
            <a:off x="1386840" y="1421130"/>
            <a:ext cx="9718040" cy="3474720"/>
          </a:xfrm>
          <a:prstGeom prst="rect">
            <a:avLst/>
          </a:prstGeom>
        </p:spPr>
        <p:txBody>
          <a:bodyPr wrap="square">
            <a:spAutoFit/>
          </a:bodyPr>
          <a:p>
            <a:pPr algn="l"/>
            <a:r>
              <a:rPr lang="zh-CN" sz="2400" b="1" dirty="0">
                <a:solidFill>
                  <a:schemeClr val="tx1">
                    <a:lumMod val="85000"/>
                    <a:lumOff val="15000"/>
                  </a:schemeClr>
                </a:solidFill>
                <a:latin typeface="华文中宋" charset="-122"/>
                <a:ea typeface="华文中宋" charset="-122"/>
                <a:cs typeface="华文中宋" charset="-122"/>
              </a:rPr>
              <a:t>Programming method</a:t>
            </a:r>
            <a:r>
              <a:rPr lang="en-US" altLang="zh-CN" sz="2400" b="1" dirty="0">
                <a:solidFill>
                  <a:schemeClr val="tx1">
                    <a:lumMod val="85000"/>
                    <a:lumOff val="15000"/>
                  </a:schemeClr>
                </a:solidFill>
                <a:latin typeface="华文中宋" charset="-122"/>
                <a:ea typeface="华文中宋" charset="-122"/>
                <a:cs typeface="华文中宋" charset="-122"/>
              </a:rPr>
              <a:t>:</a:t>
            </a:r>
            <a:endParaRPr lang="zh-CN" sz="2400" b="1" dirty="0">
              <a:solidFill>
                <a:schemeClr val="tx1">
                  <a:lumMod val="85000"/>
                  <a:lumOff val="15000"/>
                </a:schemeClr>
              </a:solidFill>
              <a:latin typeface="华文中宋" charset="-122"/>
              <a:ea typeface="华文中宋" charset="-122"/>
              <a:cs typeface="华文中宋" charset="-122"/>
            </a:endParaRPr>
          </a:p>
          <a:p>
            <a:pPr algn="l"/>
            <a:r>
              <a:rPr b="1" dirty="0">
                <a:solidFill>
                  <a:srgbClr val="FF0000"/>
                </a:solidFill>
                <a:latin typeface="华文中宋" charset="-122"/>
                <a:ea typeface="华文中宋" charset="-122"/>
                <a:cs typeface="华文中宋" charset="-122"/>
              </a:rPr>
              <a:t>Mode 1 online programming:</a:t>
            </a:r>
            <a:r>
              <a:rPr b="1" dirty="0">
                <a:latin typeface="华文中宋" charset="-122"/>
                <a:ea typeface="华文中宋" charset="-122"/>
                <a:cs typeface="华文中宋" charset="-122"/>
              </a:rPr>
              <a:t> First, we need to connect the micro:bit to the computer by USB cable. The computer will pop up a USB flash drive and click on the URL in the USB flash drive:</a:t>
            </a:r>
            <a:r>
              <a:rPr b="1" dirty="0">
                <a:solidFill>
                  <a:srgbClr val="0070C0"/>
                </a:solidFill>
                <a:latin typeface="华文中宋" charset="-122"/>
                <a:ea typeface="华文中宋" charset="-122"/>
                <a:cs typeface="华文中宋" charset="-122"/>
              </a:rPr>
              <a:t> http://microbit.org/</a:t>
            </a:r>
            <a:r>
              <a:rPr b="1" dirty="0">
                <a:latin typeface="华文中宋" charset="-122"/>
                <a:ea typeface="华文中宋" charset="-122"/>
                <a:cs typeface="华文中宋" charset="-122"/>
              </a:rPr>
              <a:t> to enter the programming interface. Add the Yahboom package</a:t>
            </a:r>
            <a:r>
              <a:rPr lang="en-US" b="1" dirty="0">
                <a:latin typeface="华文中宋" charset="-122"/>
                <a:ea typeface="华文中宋" charset="-122"/>
                <a:cs typeface="华文中宋" charset="-122"/>
              </a:rPr>
              <a:t>:</a:t>
            </a:r>
            <a:r>
              <a:rPr b="1" dirty="0">
                <a:latin typeface="华文中宋" charset="-122"/>
                <a:ea typeface="华文中宋" charset="-122"/>
                <a:cs typeface="华文中宋" charset="-122"/>
              </a:rPr>
              <a:t> </a:t>
            </a:r>
            <a:r>
              <a:rPr b="1" dirty="0">
                <a:solidFill>
                  <a:srgbClr val="FF0000"/>
                </a:solidFill>
                <a:latin typeface="华文中宋" charset="-122"/>
                <a:ea typeface="华文中宋" charset="-122"/>
                <a:cs typeface="华文中宋" charset="-122"/>
                <a:sym typeface="+mn-ea"/>
              </a:rPr>
              <a:t>https://github.com/YahboomTechnology/Tiny-bitLib </a:t>
            </a:r>
            <a:r>
              <a:rPr lang="en-US" b="1" dirty="0">
                <a:latin typeface="华文中宋" charset="-122"/>
                <a:ea typeface="华文中宋" charset="-122"/>
                <a:cs typeface="华文中宋" charset="-122"/>
              </a:rPr>
              <a:t>and </a:t>
            </a:r>
            <a:r>
              <a:rPr lang="en-US" b="1" dirty="0">
                <a:solidFill>
                  <a:srgbClr val="FF0000"/>
                </a:solidFill>
                <a:latin typeface="华文中宋" charset="-122"/>
                <a:ea typeface="华文中宋" charset="-122"/>
                <a:cs typeface="华文中宋" charset="-122"/>
              </a:rPr>
              <a:t>https://github.com/YahboomTechnology/Yahboom_IR_V2 </a:t>
            </a:r>
            <a:r>
              <a:rPr lang="en-US" b="1" dirty="0">
                <a:solidFill>
                  <a:srgbClr val="FF0000"/>
                </a:solidFill>
                <a:latin typeface="华文中宋" charset="-122"/>
                <a:ea typeface="华文中宋" charset="-122"/>
                <a:cs typeface="华文中宋" charset="-122"/>
              </a:rPr>
              <a:t> </a:t>
            </a:r>
            <a:r>
              <a:rPr b="1" dirty="0">
                <a:latin typeface="华文中宋" charset="-122"/>
                <a:ea typeface="华文中宋" charset="-122"/>
                <a:cs typeface="华文中宋" charset="-122"/>
              </a:rPr>
              <a:t>to program.</a:t>
            </a:r>
            <a:endParaRPr b="1" dirty="0">
              <a:latin typeface="华文中宋" charset="-122"/>
              <a:ea typeface="华文中宋" charset="-122"/>
              <a:cs typeface="华文中宋" charset="-122"/>
            </a:endParaRPr>
          </a:p>
          <a:p>
            <a:pPr algn="l"/>
            <a:endParaRPr b="1" dirty="0">
              <a:latin typeface="华文中宋" charset="-122"/>
              <a:ea typeface="华文中宋" charset="-122"/>
              <a:cs typeface="华文中宋" charset="-122"/>
            </a:endParaRPr>
          </a:p>
          <a:p>
            <a:pPr algn="l"/>
            <a:r>
              <a:rPr b="1" dirty="0">
                <a:solidFill>
                  <a:srgbClr val="00B050"/>
                </a:solidFill>
                <a:latin typeface="华文中宋" charset="-122"/>
                <a:ea typeface="华文中宋" charset="-122"/>
                <a:cs typeface="华文中宋" charset="-122"/>
              </a:rPr>
              <a:t>Mode 2 offline programming:</a:t>
            </a:r>
            <a:r>
              <a:rPr b="1" dirty="0">
                <a:latin typeface="华文中宋" charset="-122"/>
                <a:ea typeface="华文中宋" charset="-122"/>
                <a:cs typeface="华文中宋" charset="-122"/>
              </a:rPr>
              <a:t> We need to open the offline programming software. After the installation is complete, enter the programming interface, click【New Project】, add Yahboom package:</a:t>
            </a:r>
            <a:r>
              <a:rPr b="1" dirty="0">
                <a:solidFill>
                  <a:srgbClr val="00B050"/>
                </a:solidFill>
                <a:latin typeface="华文中宋" charset="-122"/>
                <a:ea typeface="华文中宋" charset="-122"/>
                <a:cs typeface="华文中宋" charset="-122"/>
                <a:sym typeface="+mn-ea"/>
              </a:rPr>
              <a:t>https://github.com/YahboomTechnology/Tiny-bitLib</a:t>
            </a:r>
            <a:r>
              <a:rPr lang="en-US" b="1" dirty="0">
                <a:solidFill>
                  <a:srgbClr val="00B050"/>
                </a:solidFill>
                <a:latin typeface="华文中宋" charset="-122"/>
                <a:ea typeface="华文中宋" charset="-122"/>
                <a:cs typeface="华文中宋" charset="-122"/>
                <a:sym typeface="+mn-ea"/>
              </a:rPr>
              <a:t> </a:t>
            </a:r>
            <a:r>
              <a:rPr lang="en-US" b="1" dirty="0">
                <a:solidFill>
                  <a:schemeClr val="tx1"/>
                </a:solidFill>
                <a:latin typeface="华文中宋" charset="-122"/>
                <a:ea typeface="华文中宋" charset="-122"/>
                <a:cs typeface="华文中宋" charset="-122"/>
                <a:sym typeface="+mn-ea"/>
              </a:rPr>
              <a:t>a</a:t>
            </a:r>
            <a:r>
              <a:rPr lang="en-US" b="1" dirty="0">
                <a:latin typeface="华文中宋" charset="-122"/>
                <a:ea typeface="华文中宋" charset="-122"/>
                <a:cs typeface="华文中宋" charset="-122"/>
                <a:sym typeface="+mn-ea"/>
              </a:rPr>
              <a:t>nd </a:t>
            </a:r>
            <a:r>
              <a:rPr lang="en-US" b="1" dirty="0">
                <a:solidFill>
                  <a:srgbClr val="00B050"/>
                </a:solidFill>
                <a:latin typeface="华文中宋" charset="-122"/>
                <a:ea typeface="华文中宋" charset="-122"/>
                <a:cs typeface="华文中宋" charset="-122"/>
                <a:sym typeface="+mn-ea"/>
              </a:rPr>
              <a:t>https://github.com/YahboomTechnology/Yahboom_IR_V2 </a:t>
            </a:r>
            <a:r>
              <a:rPr lang="en-US" b="1" dirty="0">
                <a:solidFill>
                  <a:srgbClr val="FF0000"/>
                </a:solidFill>
                <a:latin typeface="华文中宋" charset="-122"/>
                <a:ea typeface="华文中宋" charset="-122"/>
                <a:cs typeface="华文中宋" charset="-122"/>
                <a:sym typeface="+mn-ea"/>
              </a:rPr>
              <a:t> </a:t>
            </a:r>
            <a:r>
              <a:rPr b="1" dirty="0">
                <a:latin typeface="华文中宋" charset="-122"/>
                <a:ea typeface="华文中宋" charset="-122"/>
                <a:cs typeface="华文中宋" charset="-122"/>
              </a:rPr>
              <a:t>,  you can program.</a:t>
            </a:r>
            <a:endParaRPr b="1" dirty="0">
              <a:latin typeface="华文中宋" charset="-122"/>
              <a:ea typeface="华文中宋" charset="-122"/>
              <a:cs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30575" y="434975"/>
            <a:ext cx="612775" cy="52768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041005" y="422275"/>
            <a:ext cx="632460" cy="5537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2143760" y="1159510"/>
            <a:ext cx="8347710" cy="645160"/>
          </a:xfrm>
          <a:prstGeom prst="rect">
            <a:avLst/>
          </a:prstGeom>
        </p:spPr>
        <p:txBody>
          <a:bodyPr wrap="square">
            <a:spAutoFit/>
          </a:bodyPr>
          <a:p>
            <a:pPr algn="l"/>
            <a:r>
              <a:rPr lang="en-US" altLang="zh-CN" b="1" dirty="0">
                <a:solidFill>
                  <a:schemeClr val="tx1">
                    <a:lumMod val="85000"/>
                    <a:lumOff val="15000"/>
                  </a:schemeClr>
                </a:solidFill>
                <a:latin typeface="华文中宋" charset="-122"/>
                <a:ea typeface="华文中宋" charset="-122"/>
                <a:cs typeface="华文中宋" charset="-122"/>
              </a:rPr>
              <a:t>1.</a:t>
            </a:r>
            <a:r>
              <a:rPr lang="zh-CN" altLang="en-US" b="1" dirty="0">
                <a:solidFill>
                  <a:schemeClr val="tx1">
                    <a:lumMod val="85000"/>
                    <a:lumOff val="15000"/>
                  </a:schemeClr>
                </a:solidFill>
                <a:latin typeface="华文中宋" charset="-122"/>
                <a:ea typeface="华文中宋" charset="-122"/>
                <a:cs typeface="华文中宋" charset="-122"/>
              </a:rPr>
              <a:t>Learn about using infrared remote control graphical</a:t>
            </a:r>
            <a:r>
              <a:rPr lang="en-US" altLang="zh-CN" b="1" dirty="0">
                <a:solidFill>
                  <a:schemeClr val="tx1">
                    <a:lumMod val="85000"/>
                    <a:lumOff val="15000"/>
                  </a:schemeClr>
                </a:solidFill>
                <a:latin typeface="华文中宋" charset="-122"/>
                <a:ea typeface="华文中宋" charset="-122"/>
                <a:cs typeface="华文中宋" charset="-122"/>
              </a:rPr>
              <a:t>ly</a:t>
            </a:r>
            <a:r>
              <a:rPr lang="zh-CN" altLang="en-US" b="1" dirty="0">
                <a:solidFill>
                  <a:schemeClr val="tx1">
                    <a:lumMod val="85000"/>
                    <a:lumOff val="15000"/>
                  </a:schemeClr>
                </a:solidFill>
                <a:latin typeface="华文中宋" charset="-122"/>
                <a:ea typeface="华文中宋" charset="-122"/>
                <a:cs typeface="华文中宋" charset="-122"/>
              </a:rPr>
              <a:t> programming blocks</a:t>
            </a:r>
            <a:endParaRPr lang="zh-CN" altLang="en-US" b="1" dirty="0">
              <a:solidFill>
                <a:schemeClr val="tx1">
                  <a:lumMod val="85000"/>
                  <a:lumOff val="15000"/>
                </a:schemeClr>
              </a:solidFill>
              <a:latin typeface="华文中宋" charset="-122"/>
              <a:ea typeface="华文中宋" charset="-122"/>
              <a:cs typeface="华文中宋" charset="-122"/>
            </a:endParaRPr>
          </a:p>
        </p:txBody>
      </p:sp>
      <p:pic>
        <p:nvPicPr>
          <p:cNvPr id="18" name="图片 17"/>
          <p:cNvPicPr>
            <a:picLocks noChangeAspect="1"/>
          </p:cNvPicPr>
          <p:nvPr/>
        </p:nvPicPr>
        <p:blipFill>
          <a:blip r:embed="rId3"/>
          <a:stretch>
            <a:fillRect/>
          </a:stretch>
        </p:blipFill>
        <p:spPr>
          <a:xfrm>
            <a:off x="1602105" y="1159791"/>
            <a:ext cx="404635" cy="454436"/>
          </a:xfrm>
          <a:prstGeom prst="rect">
            <a:avLst/>
          </a:prstGeom>
        </p:spPr>
      </p:pic>
      <p:pic>
        <p:nvPicPr>
          <p:cNvPr id="3" name="图片 2"/>
          <p:cNvPicPr>
            <a:picLocks noChangeAspect="1"/>
          </p:cNvPicPr>
          <p:nvPr/>
        </p:nvPicPr>
        <p:blipFill>
          <a:blip r:embed="rId3"/>
          <a:stretch>
            <a:fillRect/>
          </a:stretch>
        </p:blipFill>
        <p:spPr>
          <a:xfrm>
            <a:off x="1602105" y="1787806"/>
            <a:ext cx="404635" cy="454436"/>
          </a:xfrm>
          <a:prstGeom prst="rect">
            <a:avLst/>
          </a:prstGeom>
        </p:spPr>
      </p:pic>
      <p:sp>
        <p:nvSpPr>
          <p:cNvPr id="4" name="Rectangle 3"/>
          <p:cNvSpPr>
            <a:spLocks noChangeArrowheads="1"/>
          </p:cNvSpPr>
          <p:nvPr/>
        </p:nvSpPr>
        <p:spPr bwMode="auto">
          <a:xfrm>
            <a:off x="2143760" y="1787525"/>
            <a:ext cx="8492490" cy="368300"/>
          </a:xfrm>
          <a:prstGeom prst="rect">
            <a:avLst/>
          </a:prstGeom>
        </p:spPr>
        <p:txBody>
          <a:bodyPr wrap="square">
            <a:spAutoFit/>
          </a:bodyPr>
          <a:p>
            <a:pPr algn="just"/>
            <a:r>
              <a:rPr lang="en-US" altLang="zh-CN" b="1" dirty="0">
                <a:solidFill>
                  <a:schemeClr val="tx1">
                    <a:lumMod val="85000"/>
                    <a:lumOff val="15000"/>
                  </a:schemeClr>
                </a:solidFill>
                <a:latin typeface="华文中宋" charset="-122"/>
                <a:ea typeface="华文中宋" charset="-122"/>
                <a:cs typeface="华文中宋" charset="-122"/>
              </a:rPr>
              <a:t>2.</a:t>
            </a:r>
            <a:r>
              <a:rPr b="1" dirty="0">
                <a:solidFill>
                  <a:schemeClr val="tx1">
                    <a:lumMod val="85000"/>
                    <a:lumOff val="15000"/>
                  </a:schemeClr>
                </a:solidFill>
                <a:latin typeface="华文中宋" charset="-122"/>
                <a:ea typeface="华文中宋" charset="-122"/>
                <a:cs typeface="华文中宋" charset="-122"/>
              </a:rPr>
              <a:t>The following functions are controlled by the infrared remote control</a:t>
            </a:r>
            <a:r>
              <a:rPr lang="en-US" b="1" dirty="0">
                <a:solidFill>
                  <a:schemeClr val="tx1">
                    <a:lumMod val="85000"/>
                    <a:lumOff val="15000"/>
                  </a:schemeClr>
                </a:solidFill>
                <a:latin typeface="华文中宋" charset="-122"/>
                <a:ea typeface="华文中宋" charset="-122"/>
                <a:cs typeface="华文中宋" charset="-122"/>
              </a:rPr>
              <a:t>ler</a:t>
            </a:r>
            <a:r>
              <a:rPr b="1" dirty="0">
                <a:solidFill>
                  <a:schemeClr val="tx1">
                    <a:lumMod val="85000"/>
                    <a:lumOff val="15000"/>
                  </a:schemeClr>
                </a:solidFill>
                <a:latin typeface="华文中宋" charset="-122"/>
                <a:ea typeface="华文中宋" charset="-122"/>
                <a:cs typeface="华文中宋" charset="-122"/>
              </a:rPr>
              <a:t>.</a:t>
            </a:r>
            <a:endParaRPr b="1" dirty="0">
              <a:solidFill>
                <a:schemeClr val="tx1">
                  <a:lumMod val="85000"/>
                  <a:lumOff val="15000"/>
                </a:schemeClr>
              </a:solidFill>
              <a:latin typeface="华文中宋" charset="-122"/>
              <a:ea typeface="华文中宋" charset="-122"/>
              <a:cs typeface="华文中宋" charset="-122"/>
            </a:endParaRPr>
          </a:p>
        </p:txBody>
      </p:sp>
      <p:sp>
        <p:nvSpPr>
          <p:cNvPr id="5" name="Rectangle 3"/>
          <p:cNvSpPr>
            <a:spLocks noChangeArrowheads="1"/>
          </p:cNvSpPr>
          <p:nvPr/>
        </p:nvSpPr>
        <p:spPr bwMode="auto">
          <a:xfrm>
            <a:off x="5198110" y="5970905"/>
            <a:ext cx="144462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6" name="PA-矩形 86"/>
          <p:cNvSpPr/>
          <p:nvPr>
            <p:custDataLst>
              <p:tags r:id="rId4"/>
            </p:custDataLst>
          </p:nvPr>
        </p:nvSpPr>
        <p:spPr>
          <a:xfrm>
            <a:off x="4491468" y="435143"/>
            <a:ext cx="3208655" cy="645160"/>
          </a:xfrm>
          <a:prstGeom prst="rect">
            <a:avLst/>
          </a:prstGeom>
        </p:spPr>
        <p:txBody>
          <a:bodyPr wrap="none">
            <a:spAutoFit/>
          </a:bodyPr>
          <a:p>
            <a:pPr algn="ctr"/>
            <a:r>
              <a:rPr lang="en-US" altLang="zh-CN" sz="3600" b="1" dirty="0">
                <a:ln w="3175">
                  <a:solidFill>
                    <a:schemeClr val="tx1"/>
                  </a:solidFill>
                </a:ln>
                <a:solidFill>
                  <a:schemeClr val="accent3"/>
                </a:solidFill>
                <a:effectLst/>
                <a:latin typeface="华文中宋" charset="-122"/>
                <a:ea typeface="华文中宋" charset="-122"/>
              </a:rPr>
              <a:t>Learning goal</a:t>
            </a:r>
            <a:endParaRPr lang="en-US" altLang="zh-CN" sz="3600" b="1" dirty="0">
              <a:ln w="3175">
                <a:solidFill>
                  <a:schemeClr val="tx1"/>
                </a:solidFill>
              </a:ln>
              <a:solidFill>
                <a:schemeClr val="accent3"/>
              </a:solidFill>
              <a:effectLst/>
              <a:latin typeface="华文中宋" charset="-122"/>
              <a:ea typeface="华文中宋" charset="-122"/>
            </a:endParaRPr>
          </a:p>
        </p:txBody>
      </p:sp>
      <p:pic>
        <p:nvPicPr>
          <p:cNvPr id="7" name="图片 6"/>
          <p:cNvPicPr>
            <a:picLocks noChangeAspect="1"/>
          </p:cNvPicPr>
          <p:nvPr/>
        </p:nvPicPr>
        <p:blipFill>
          <a:blip r:embed="rId5"/>
          <a:stretch>
            <a:fillRect/>
          </a:stretch>
        </p:blipFill>
        <p:spPr>
          <a:xfrm>
            <a:off x="2915285" y="2569845"/>
            <a:ext cx="6804025" cy="3266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PA-图片 13"/>
          <p:cNvPicPr>
            <a:picLocks noChangeAspect="1"/>
          </p:cNvPicPr>
          <p:nvPr>
            <p:custDataLst>
              <p:tags r:id="rId3"/>
            </p:custDataLst>
          </p:nvPr>
        </p:nvPicPr>
        <p:blipFill>
          <a:blip r:embed="rId4"/>
          <a:stretch>
            <a:fillRect/>
          </a:stretch>
        </p:blipFill>
        <p:spPr>
          <a:xfrm>
            <a:off x="1210310" y="1066165"/>
            <a:ext cx="525780" cy="560070"/>
          </a:xfrm>
          <a:prstGeom prst="rect">
            <a:avLst/>
          </a:prstGeom>
        </p:spPr>
      </p:pic>
      <p:sp>
        <p:nvSpPr>
          <p:cNvPr id="3" name="Rectangle 3"/>
          <p:cNvSpPr>
            <a:spLocks noChangeArrowheads="1"/>
          </p:cNvSpPr>
          <p:nvPr/>
        </p:nvSpPr>
        <p:spPr bwMode="auto">
          <a:xfrm>
            <a:off x="5198110" y="5970905"/>
            <a:ext cx="144462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5" name="PA-矩形 86"/>
          <p:cNvSpPr/>
          <p:nvPr>
            <p:custDataLst>
              <p:tags r:id="rId5"/>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charset="-122"/>
                <a:ea typeface="华文中宋" charset="-122"/>
              </a:rPr>
              <a:t>Search for block</a:t>
            </a:r>
            <a:endParaRPr lang="zh-CN" altLang="en-US" sz="3600" b="1" dirty="0">
              <a:ln w="3175">
                <a:solidFill>
                  <a:schemeClr val="tx1"/>
                </a:solidFill>
              </a:ln>
              <a:solidFill>
                <a:srgbClr val="00B050"/>
              </a:solidFill>
              <a:effectLst/>
              <a:latin typeface="华文中宋" charset="-122"/>
              <a:ea typeface="华文中宋" charset="-122"/>
            </a:endParaRPr>
          </a:p>
        </p:txBody>
      </p:sp>
      <p:sp>
        <p:nvSpPr>
          <p:cNvPr id="8" name="Rectangle 3"/>
          <p:cNvSpPr>
            <a:spLocks noChangeArrowheads="1"/>
          </p:cNvSpPr>
          <p:nvPr/>
        </p:nvSpPr>
        <p:spPr bwMode="auto">
          <a:xfrm>
            <a:off x="1736090" y="1146810"/>
            <a:ext cx="9576435" cy="368300"/>
          </a:xfrm>
          <a:prstGeom prst="rect">
            <a:avLst/>
          </a:prstGeom>
        </p:spPr>
        <p:txBody>
          <a:bodyPr wrap="square">
            <a:spAutoFit/>
          </a:bodyPr>
          <a:p>
            <a:pPr algn="just"/>
            <a:r>
              <a:rPr lang="zh-CN" altLang="en-US" b="1" dirty="0">
                <a:solidFill>
                  <a:schemeClr val="tx1">
                    <a:lumMod val="85000"/>
                    <a:lumOff val="15000"/>
                  </a:schemeClr>
                </a:solidFill>
                <a:latin typeface="华文中宋" charset="-122"/>
                <a:ea typeface="华文中宋" charset="-122"/>
                <a:cs typeface="华文中宋" charset="-122"/>
              </a:rPr>
              <a:t>The following is the location of the building blocks required for this programming.</a:t>
            </a:r>
            <a:endParaRPr lang="zh-CN" altLang="en-US" b="1" dirty="0">
              <a:solidFill>
                <a:schemeClr val="tx1">
                  <a:lumMod val="85000"/>
                  <a:lumOff val="15000"/>
                </a:schemeClr>
              </a:solidFill>
              <a:latin typeface="华文中宋" charset="-122"/>
              <a:ea typeface="华文中宋" charset="-122"/>
              <a:cs typeface="华文中宋" charset="-122"/>
            </a:endParaRPr>
          </a:p>
        </p:txBody>
      </p:sp>
      <p:pic>
        <p:nvPicPr>
          <p:cNvPr id="10" name="图片 9"/>
          <p:cNvPicPr>
            <a:picLocks noChangeAspect="1"/>
          </p:cNvPicPr>
          <p:nvPr/>
        </p:nvPicPr>
        <p:blipFill>
          <a:blip r:embed="rId6"/>
          <a:stretch>
            <a:fillRect/>
          </a:stretch>
        </p:blipFill>
        <p:spPr>
          <a:xfrm>
            <a:off x="6442075" y="1626235"/>
            <a:ext cx="4396740" cy="4298315"/>
          </a:xfrm>
          <a:prstGeom prst="rect">
            <a:avLst/>
          </a:prstGeom>
        </p:spPr>
      </p:pic>
      <p:pic>
        <p:nvPicPr>
          <p:cNvPr id="4" name="图片 3"/>
          <p:cNvPicPr>
            <a:picLocks noChangeAspect="1"/>
          </p:cNvPicPr>
          <p:nvPr/>
        </p:nvPicPr>
        <p:blipFill>
          <a:blip r:embed="rId7"/>
          <a:stretch>
            <a:fillRect/>
          </a:stretch>
        </p:blipFill>
        <p:spPr>
          <a:xfrm>
            <a:off x="1953895" y="1651000"/>
            <a:ext cx="3830955" cy="4364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 name="Rectangle 3"/>
          <p:cNvSpPr>
            <a:spLocks noChangeArrowheads="1"/>
          </p:cNvSpPr>
          <p:nvPr/>
        </p:nvSpPr>
        <p:spPr bwMode="auto">
          <a:xfrm>
            <a:off x="5198110" y="5970905"/>
            <a:ext cx="144462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4" name="PA-矩形 86"/>
          <p:cNvSpPr/>
          <p:nvPr>
            <p:custDataLst>
              <p:tags r:id="rId3"/>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charset="-122"/>
                <a:ea typeface="华文中宋" charset="-122"/>
              </a:rPr>
              <a:t>Search for block</a:t>
            </a:r>
            <a:endParaRPr lang="zh-CN" altLang="en-US" sz="3600" b="1" dirty="0">
              <a:ln w="3175">
                <a:solidFill>
                  <a:schemeClr val="tx1"/>
                </a:solidFill>
              </a:ln>
              <a:solidFill>
                <a:srgbClr val="00B050"/>
              </a:solidFill>
              <a:effectLst/>
              <a:latin typeface="华文中宋" charset="-122"/>
              <a:ea typeface="华文中宋" charset="-122"/>
            </a:endParaRPr>
          </a:p>
        </p:txBody>
      </p:sp>
      <p:pic>
        <p:nvPicPr>
          <p:cNvPr id="6" name="图片 5"/>
          <p:cNvPicPr>
            <a:picLocks noChangeAspect="1"/>
          </p:cNvPicPr>
          <p:nvPr/>
        </p:nvPicPr>
        <p:blipFill>
          <a:blip r:embed="rId4"/>
          <a:stretch>
            <a:fillRect/>
          </a:stretch>
        </p:blipFill>
        <p:spPr>
          <a:xfrm>
            <a:off x="1200150" y="1376045"/>
            <a:ext cx="4900930" cy="3416935"/>
          </a:xfrm>
          <a:prstGeom prst="rect">
            <a:avLst/>
          </a:prstGeom>
        </p:spPr>
      </p:pic>
      <p:pic>
        <p:nvPicPr>
          <p:cNvPr id="7" name="图片 6"/>
          <p:cNvPicPr>
            <a:picLocks noChangeAspect="1"/>
          </p:cNvPicPr>
          <p:nvPr/>
        </p:nvPicPr>
        <p:blipFill>
          <a:blip r:embed="rId5"/>
          <a:stretch>
            <a:fillRect/>
          </a:stretch>
        </p:blipFill>
        <p:spPr>
          <a:xfrm>
            <a:off x="6156960" y="1376045"/>
            <a:ext cx="5038090" cy="2544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81375" y="6794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93405" y="16002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PA-图片 13"/>
          <p:cNvPicPr>
            <a:picLocks noChangeAspect="1"/>
          </p:cNvPicPr>
          <p:nvPr>
            <p:custDataLst>
              <p:tags r:id="rId3"/>
            </p:custDataLst>
          </p:nvPr>
        </p:nvPicPr>
        <p:blipFill>
          <a:blip r:embed="rId4"/>
          <a:stretch>
            <a:fillRect/>
          </a:stretch>
        </p:blipFill>
        <p:spPr>
          <a:xfrm>
            <a:off x="1243965" y="600710"/>
            <a:ext cx="420370" cy="448310"/>
          </a:xfrm>
          <a:prstGeom prst="rect">
            <a:avLst/>
          </a:prstGeom>
        </p:spPr>
      </p:pic>
      <p:sp>
        <p:nvSpPr>
          <p:cNvPr id="4" name="Rectangle 3"/>
          <p:cNvSpPr>
            <a:spLocks noChangeArrowheads="1"/>
          </p:cNvSpPr>
          <p:nvPr/>
        </p:nvSpPr>
        <p:spPr bwMode="auto">
          <a:xfrm>
            <a:off x="5198110" y="5970905"/>
            <a:ext cx="144462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6" name="PA-矩形 86"/>
          <p:cNvSpPr/>
          <p:nvPr>
            <p:custDataLst>
              <p:tags r:id="rId5"/>
            </p:custDataLst>
          </p:nvPr>
        </p:nvSpPr>
        <p:spPr>
          <a:xfrm>
            <a:off x="4157140" y="49063"/>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charset="-122"/>
                <a:ea typeface="华文中宋" charset="-122"/>
              </a:rPr>
              <a:t>Combine block</a:t>
            </a:r>
            <a:endParaRPr lang="zh-CN" altLang="en-US" sz="3600" b="1" dirty="0">
              <a:ln w="3175">
                <a:solidFill>
                  <a:schemeClr val="tx1"/>
                </a:solidFill>
              </a:ln>
              <a:solidFill>
                <a:srgbClr val="FFC000"/>
              </a:solidFill>
              <a:effectLst/>
              <a:latin typeface="华文中宋" charset="-122"/>
              <a:ea typeface="华文中宋" charset="-122"/>
            </a:endParaRPr>
          </a:p>
        </p:txBody>
      </p:sp>
      <p:sp>
        <p:nvSpPr>
          <p:cNvPr id="7" name="Rectangle 3"/>
          <p:cNvSpPr>
            <a:spLocks noChangeArrowheads="1"/>
          </p:cNvSpPr>
          <p:nvPr/>
        </p:nvSpPr>
        <p:spPr bwMode="auto">
          <a:xfrm>
            <a:off x="1620520" y="680085"/>
            <a:ext cx="5240655" cy="398780"/>
          </a:xfrm>
          <a:prstGeom prst="rect">
            <a:avLst/>
          </a:prstGeom>
        </p:spPr>
        <p:txBody>
          <a:bodyPr wrap="square">
            <a:spAutoFit/>
          </a:bodyPr>
          <a:p>
            <a:pPr algn="just"/>
            <a:r>
              <a:rPr lang="zh-CN" altLang="en-US" sz="2000" b="1" dirty="0">
                <a:solidFill>
                  <a:schemeClr val="tx1">
                    <a:lumMod val="85000"/>
                    <a:lumOff val="15000"/>
                  </a:schemeClr>
                </a:solidFill>
                <a:latin typeface="华文中宋" charset="-122"/>
                <a:ea typeface="华文中宋" charset="-122"/>
                <a:cs typeface="华文中宋" charset="-122"/>
              </a:rPr>
              <a:t>The summary program is shown below:</a:t>
            </a:r>
            <a:endParaRPr lang="zh-CN" altLang="en-US" sz="2000" b="1" dirty="0">
              <a:solidFill>
                <a:schemeClr val="tx1">
                  <a:lumMod val="85000"/>
                  <a:lumOff val="15000"/>
                </a:schemeClr>
              </a:solidFill>
              <a:latin typeface="华文中宋" charset="-122"/>
              <a:ea typeface="华文中宋" charset="-122"/>
              <a:cs typeface="华文中宋" charset="-122"/>
            </a:endParaRPr>
          </a:p>
        </p:txBody>
      </p:sp>
      <p:pic>
        <p:nvPicPr>
          <p:cNvPr id="3" name="图片 2" descr="IR Control"/>
          <p:cNvPicPr>
            <a:picLocks noChangeAspect="1"/>
          </p:cNvPicPr>
          <p:nvPr/>
        </p:nvPicPr>
        <p:blipFill>
          <a:blip r:embed="rId6"/>
          <a:stretch>
            <a:fillRect/>
          </a:stretch>
        </p:blipFill>
        <p:spPr>
          <a:xfrm>
            <a:off x="747395" y="1036955"/>
            <a:ext cx="10058400" cy="4997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23.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0"/>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1"/>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2427</Words>
  <Application>WPS 演示</Application>
  <PresentationFormat>宽屏</PresentationFormat>
  <Paragraphs>89</Paragraphs>
  <Slides>11</Slides>
  <Notes>1</Notes>
  <HiddenSlides>0</HiddenSlides>
  <MMClips>1</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Administrator</cp:lastModifiedBy>
  <cp:revision>374</cp:revision>
  <dcterms:created xsi:type="dcterms:W3CDTF">2017-08-18T03:02:00Z</dcterms:created>
  <dcterms:modified xsi:type="dcterms:W3CDTF">2022-10-24T02:35:59Z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