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8"/>
  </p:handoutMasterIdLst>
  <p:sldIdLst>
    <p:sldId id="260" r:id="rId3"/>
    <p:sldId id="268" r:id="rId4"/>
    <p:sldId id="318" r:id="rId6"/>
    <p:sldId id="320" r:id="rId7"/>
    <p:sldId id="321" r:id="rId8"/>
    <p:sldId id="319" r:id="rId9"/>
    <p:sldId id="323" r:id="rId10"/>
    <p:sldId id="324" r:id="rId11"/>
    <p:sldId id="325" r:id="rId12"/>
    <p:sldId id="326" r:id="rId13"/>
    <p:sldId id="327" r:id="rId14"/>
    <p:sldId id="328" r:id="rId15"/>
    <p:sldId id="330" r:id="rId16"/>
    <p:sldId id="28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9491"/>
    <a:srgbClr val="E93F64"/>
    <a:srgbClr val="FF9409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tags" Target="../tags/tag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3" Type="http://schemas.openxmlformats.org/officeDocument/2006/relationships/slideLayout" Target="../slideLayouts/slideLayout1.xml"/><Relationship Id="rId12" Type="http://schemas.openxmlformats.org/officeDocument/2006/relationships/themeOverride" Target="../theme/themeOverride1.xml"/><Relationship Id="rId11" Type="http://schemas.openxmlformats.org/officeDocument/2006/relationships/tags" Target="../tags/tag7.xml"/><Relationship Id="rId10" Type="http://schemas.openxmlformats.org/officeDocument/2006/relationships/image" Target="../media/image9.png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tags" Target="../tags/tag17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tags" Target="../tags/tag18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tags" Target="../tags/tag8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tags" Target="../tags/tag9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tags" Target="../tags/tag10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tags" Target="../tags/tag11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tags" Target="../tags/tag12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tags" Target="../tags/tag13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tags" Target="../tags/tag14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15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A-矩形 86"/>
          <p:cNvSpPr/>
          <p:nvPr>
            <p:custDataLst>
              <p:tags r:id="rId1"/>
            </p:custDataLst>
          </p:nvPr>
        </p:nvSpPr>
        <p:spPr>
          <a:xfrm>
            <a:off x="1956229" y="1329858"/>
            <a:ext cx="828040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>
                <a:ln w="3175">
                  <a:solidFill>
                    <a:schemeClr val="tx1"/>
                  </a:solidFill>
                </a:ln>
                <a:solidFill>
                  <a:srgbClr val="FFD889"/>
                </a:solidFill>
                <a:effectLst/>
                <a:latin typeface="华文中宋" charset="-122"/>
                <a:ea typeface="华文中宋" charset="-122"/>
              </a:rPr>
              <a:t>Preparation before class</a:t>
            </a:r>
            <a:endParaRPr lang="zh-CN" altLang="en-US" sz="5400" b="1" dirty="0">
              <a:ln w="3175">
                <a:solidFill>
                  <a:schemeClr val="tx1"/>
                </a:solidFill>
              </a:ln>
              <a:solidFill>
                <a:srgbClr val="FFD889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charset="-122"/>
                <a:ea typeface="华文中宋" charset="-122"/>
              </a:rPr>
              <a:t>Ya'h'boom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1"/>
            </p:custDataLst>
          </p:nvPr>
        </p:nvSpPr>
        <p:spPr>
          <a:xfrm>
            <a:off x="3171485" y="3828836"/>
            <a:ext cx="584962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</a:rPr>
              <a:t>Online programming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505450" y="5890895"/>
            <a:ext cx="165481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Yahboom</a:t>
            </a:r>
            <a:endParaRPr lang="zh-CN" alt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626735" y="5522595"/>
            <a:ext cx="153352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Figure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1-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</a:rPr>
              <a:t>9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PA-矩形 86"/>
          <p:cNvSpPr/>
          <p:nvPr>
            <p:custDataLst>
              <p:tags r:id="rId3"/>
            </p:custDataLst>
          </p:nvPr>
        </p:nvSpPr>
        <p:spPr>
          <a:xfrm>
            <a:off x="4199685" y="278298"/>
            <a:ext cx="3792220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  <a:sym typeface="+mn-ea"/>
              </a:rPr>
              <a:t>Online programming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045" y="1289685"/>
            <a:ext cx="7882890" cy="4111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295900" y="5979160"/>
            <a:ext cx="147701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210810" y="5610860"/>
            <a:ext cx="178943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Figure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1-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</a:rPr>
              <a:t>10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57910" y="923290"/>
            <a:ext cx="10095230" cy="52197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sz="1400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9.After loading the package, we can see that the program bar has loaded the building blocks made by Yahboom, as shown in Figure 1-10.</a:t>
            </a:r>
            <a:endParaRPr sz="1400" b="1" dirty="0"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sp>
        <p:nvSpPr>
          <p:cNvPr id="5" name="PA-矩形 86"/>
          <p:cNvSpPr/>
          <p:nvPr>
            <p:custDataLst>
              <p:tags r:id="rId3"/>
            </p:custDataLst>
          </p:nvPr>
        </p:nvSpPr>
        <p:spPr>
          <a:xfrm>
            <a:off x="4199685" y="278298"/>
            <a:ext cx="3792220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  <a:sym typeface="+mn-ea"/>
              </a:rPr>
              <a:t>Online programming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0" y="1356995"/>
            <a:ext cx="5123180" cy="4253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023485" y="5967095"/>
            <a:ext cx="150241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zh-CN" altLang="en-US" sz="2000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023485" y="5539740"/>
            <a:ext cx="155067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Figure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</a:rPr>
              <a:t>11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-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</a:rPr>
              <a:t>1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57910" y="923290"/>
            <a:ext cx="10095230" cy="52197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sz="1400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10.You can build your own blocks for programming. After setting up the program blocks, we can name the program ourselves, and then click </a:t>
            </a:r>
            <a:r>
              <a:rPr lang="zh-CN" sz="1400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【</a:t>
            </a:r>
            <a:r>
              <a:rPr sz="1400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Download</a:t>
            </a:r>
            <a:r>
              <a:rPr lang="zh-CN" sz="1400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】</a:t>
            </a:r>
            <a:r>
              <a:rPr sz="1400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to download the program, as shown in Figure 1-11. </a:t>
            </a:r>
            <a:endParaRPr sz="1400" b="1" dirty="0"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4199685" y="278298"/>
            <a:ext cx="3792220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  <a:sym typeface="+mn-ea"/>
              </a:rPr>
              <a:t>Online programming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160" y="1631950"/>
            <a:ext cx="6887210" cy="3594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383530" y="5873115"/>
            <a:ext cx="142494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Yahboom</a:t>
            </a:r>
            <a:endParaRPr lang="zh-CN" alt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57910" y="923290"/>
            <a:ext cx="9439275" cy="73723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sz="1400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11.The indicator light on the back of the micro:bit motherboard will flash during the download. After the download is complete, the indicator light stops flashing and we can see the corresponding experimental phenomena and effects.</a:t>
            </a:r>
            <a:endParaRPr sz="1400" b="1" dirty="0"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745" y="2004695"/>
            <a:ext cx="4381500" cy="3581400"/>
          </a:xfrm>
          <a:prstGeom prst="rect">
            <a:avLst/>
          </a:prstGeom>
        </p:spPr>
      </p:pic>
      <p:sp>
        <p:nvSpPr>
          <p:cNvPr id="3" name="PA-矩形 86"/>
          <p:cNvSpPr/>
          <p:nvPr>
            <p:custDataLst>
              <p:tags r:id="rId4"/>
            </p:custDataLst>
          </p:nvPr>
        </p:nvSpPr>
        <p:spPr>
          <a:xfrm>
            <a:off x="4199685" y="278298"/>
            <a:ext cx="3792220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  <a:sym typeface="+mn-ea"/>
              </a:rPr>
              <a:t>Online programming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A-矩形 87"/>
          <p:cNvSpPr/>
          <p:nvPr>
            <p:custDataLst>
              <p:tags r:id="rId1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itchFamily="34" charset="0"/>
                <a:ea typeface="隶书" pitchFamily="49" charset="-122"/>
                <a:cs typeface="Arial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itchFamily="34" charset="0"/>
                <a:ea typeface="隶书" pitchFamily="49" charset="-122"/>
                <a:cs typeface="Arial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itchFamily="34" charset="0"/>
              <a:ea typeface="隶书" pitchFamily="49" charset="-122"/>
              <a:cs typeface="Arial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87" name="PA-矩形 86"/>
          <p:cNvSpPr/>
          <p:nvPr>
            <p:custDataLst>
              <p:tags r:id="rId3"/>
            </p:custDataLst>
          </p:nvPr>
        </p:nvSpPr>
        <p:spPr>
          <a:xfrm>
            <a:off x="4199685" y="278298"/>
            <a:ext cx="3792220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  <a:sym typeface="+mn-ea"/>
              </a:rPr>
              <a:t>Online programming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148580" y="5847715"/>
            <a:ext cx="160464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57275" y="1079500"/>
            <a:ext cx="9718040" cy="107632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1.First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，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we need to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connect the micro:bit board to the computer. At this time, the computer will have a drive letter named micro:bit. Open the drive letter and click on the micro:bit URL in Figure 1-1 to enter the micro:bit official website, or You can also enter this line directly in your browser: </a:t>
            </a:r>
            <a:r>
              <a:rPr lang="en-US" sz="1600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</a:rPr>
              <a:t>http://microbit.org/.</a:t>
            </a:r>
            <a:endParaRPr lang="en-US" sz="1600" b="1" dirty="0">
              <a:solidFill>
                <a:srgbClr val="FF0000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370" y="2390775"/>
            <a:ext cx="7795260" cy="25190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075555" y="5194935"/>
            <a:ext cx="153479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Figure 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1-1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87" name="PA-矩形 86"/>
          <p:cNvSpPr/>
          <p:nvPr>
            <p:custDataLst>
              <p:tags r:id="rId3"/>
            </p:custDataLst>
          </p:nvPr>
        </p:nvSpPr>
        <p:spPr>
          <a:xfrm>
            <a:off x="4199685" y="278298"/>
            <a:ext cx="3792220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  <a:sym typeface="+mn-ea"/>
              </a:rPr>
              <a:t>Online programming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231765" y="5882005"/>
            <a:ext cx="14420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Yahboom</a:t>
            </a:r>
            <a:endParaRPr lang="zh-CN" alt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57275" y="1079500"/>
            <a:ext cx="9718040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2.After successfully entering the URL, we can click the </a:t>
            </a:r>
            <a:r>
              <a:rPr lang="zh-CN" b="1" dirty="0">
                <a:latin typeface="华文中宋" charset="-122"/>
                <a:ea typeface="华文中宋" charset="-122"/>
                <a:cs typeface="华文中宋" charset="-122"/>
              </a:rPr>
              <a:t>【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English</a:t>
            </a:r>
            <a:r>
              <a:rPr lang="zh-CN" b="1" dirty="0">
                <a:latin typeface="华文中宋" charset="-122"/>
                <a:ea typeface="华文中宋" charset="-122"/>
                <a:cs typeface="华文中宋" charset="-122"/>
              </a:rPr>
              <a:t>】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 at the top right of the interface as shown in Figure 1-2 below to switch the language of the entire interface.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790" y="2133600"/>
            <a:ext cx="6435090" cy="31330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231765" y="5372735"/>
            <a:ext cx="138938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Figure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1-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</a:rPr>
              <a:t>2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081270" y="5864860"/>
            <a:ext cx="13658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Yahboom</a:t>
            </a:r>
            <a:endParaRPr lang="zh-CN" alt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57275" y="1079500"/>
            <a:ext cx="9718040" cy="61404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3.</a:t>
            </a:r>
            <a:r>
              <a:rPr sz="1600" b="1" dirty="0">
                <a:latin typeface="华文中宋" charset="-122"/>
                <a:ea typeface="华文中宋" charset="-122"/>
                <a:cs typeface="华文中宋" charset="-122"/>
              </a:rPr>
              <a:t>After successfully switching languages, we continue to click [Let's start programming] at the top of the interface shown in Figure 1-3, at which point we will enter a new interface.</a:t>
            </a:r>
            <a:endParaRPr sz="1600" b="1" dirty="0"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81270" y="5294630"/>
            <a:ext cx="130429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Figure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1-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</a:rPr>
              <a:t>3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PA-矩形 86"/>
          <p:cNvSpPr/>
          <p:nvPr>
            <p:custDataLst>
              <p:tags r:id="rId3"/>
            </p:custDataLst>
          </p:nvPr>
        </p:nvSpPr>
        <p:spPr>
          <a:xfrm>
            <a:off x="4199685" y="278298"/>
            <a:ext cx="3792220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  <a:sym typeface="+mn-ea"/>
              </a:rPr>
              <a:t>Online programming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780" y="1811655"/>
            <a:ext cx="7222490" cy="3482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998085" y="5915660"/>
            <a:ext cx="140843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Yahboom</a:t>
            </a:r>
            <a:endParaRPr lang="zh-CN" alt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57275" y="1019810"/>
            <a:ext cx="9718040" cy="61404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4. </a:t>
            </a:r>
            <a:r>
              <a:rPr sz="1600" b="1" dirty="0">
                <a:latin typeface="华文中宋" charset="-122"/>
                <a:ea typeface="华文中宋" charset="-122"/>
                <a:cs typeface="华文中宋" charset="-122"/>
              </a:rPr>
              <a:t>After entering a new page, click </a:t>
            </a:r>
            <a:r>
              <a:rPr lang="zh-CN" sz="1600" b="1" dirty="0">
                <a:latin typeface="华文中宋" charset="-122"/>
                <a:ea typeface="华文中宋" charset="-122"/>
                <a:cs typeface="华文中宋" charset="-122"/>
              </a:rPr>
              <a:t>【</a:t>
            </a:r>
            <a:r>
              <a:rPr sz="1600" b="1" dirty="0">
                <a:latin typeface="华文中宋" charset="-122"/>
                <a:ea typeface="华文中宋" charset="-122"/>
                <a:cs typeface="华文中宋" charset="-122"/>
              </a:rPr>
              <a:t>Let's </a:t>
            </a:r>
            <a:r>
              <a:rPr lang="en-US" sz="1600" b="1" dirty="0">
                <a:latin typeface="华文中宋" charset="-122"/>
                <a:ea typeface="华文中宋" charset="-122"/>
                <a:cs typeface="华文中宋" charset="-122"/>
              </a:rPr>
              <a:t>Code</a:t>
            </a:r>
            <a:r>
              <a:rPr lang="zh-CN" sz="1600" b="1" dirty="0">
                <a:latin typeface="华文中宋" charset="-122"/>
                <a:ea typeface="华文中宋" charset="-122"/>
                <a:cs typeface="华文中宋" charset="-122"/>
              </a:rPr>
              <a:t>】</a:t>
            </a:r>
            <a:r>
              <a:rPr sz="1600" b="1" dirty="0">
                <a:latin typeface="华文中宋" charset="-122"/>
                <a:ea typeface="华文中宋" charset="-122"/>
                <a:cs typeface="华文中宋" charset="-122"/>
              </a:rPr>
              <a:t> at the bottom of the interface shown in Figure 1-4 below, and you will be able to enter the programming page.</a:t>
            </a:r>
            <a:endParaRPr sz="1600" b="1" dirty="0"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626735" y="5388610"/>
            <a:ext cx="93789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图1-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</a:rPr>
              <a:t>4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4199685" y="278298"/>
            <a:ext cx="3792220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  <a:sym typeface="+mn-ea"/>
              </a:rPr>
              <a:t>Online programming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795" y="1751330"/>
            <a:ext cx="5541010" cy="4005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951730" y="5831205"/>
            <a:ext cx="145923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Yahboom</a:t>
            </a:r>
            <a:endParaRPr lang="zh-CN" alt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57275" y="1079500"/>
            <a:ext cx="9718040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sz="1600" b="1" dirty="0">
                <a:latin typeface="华文中宋" charset="-122"/>
                <a:ea typeface="华文中宋" charset="-122"/>
                <a:cs typeface="华文中宋" charset="-122"/>
              </a:rPr>
              <a:t>5.After clicking, we will enter the interface shown in Figure1-5 below. We need to click </a:t>
            </a:r>
            <a:r>
              <a:rPr lang="zh-CN" sz="1600" b="1" dirty="0">
                <a:latin typeface="华文中宋" charset="-122"/>
                <a:ea typeface="华文中宋" charset="-122"/>
                <a:cs typeface="华文中宋" charset="-122"/>
              </a:rPr>
              <a:t>【</a:t>
            </a:r>
            <a:r>
              <a:rPr sz="1600" b="1" dirty="0">
                <a:latin typeface="华文中宋" charset="-122"/>
                <a:ea typeface="华文中宋" charset="-122"/>
                <a:cs typeface="华文中宋" charset="-122"/>
              </a:rPr>
              <a:t>New Project</a:t>
            </a:r>
            <a:r>
              <a:rPr lang="zh-CN" sz="1600" b="1" dirty="0">
                <a:latin typeface="华文中宋" charset="-122"/>
                <a:ea typeface="华文中宋" charset="-122"/>
                <a:cs typeface="华文中宋" charset="-122"/>
              </a:rPr>
              <a:t>】</a:t>
            </a:r>
            <a:r>
              <a:rPr sz="1600" b="1" dirty="0">
                <a:latin typeface="华文中宋" charset="-122"/>
                <a:ea typeface="华文中宋" charset="-122"/>
                <a:cs typeface="华文中宋" charset="-122"/>
              </a:rPr>
              <a:t> in the lower left corner to enter the MakeCode editor.</a:t>
            </a:r>
            <a:endParaRPr sz="1600" b="1" dirty="0"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82210" y="5397500"/>
            <a:ext cx="139827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Figure1-5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4199685" y="278298"/>
            <a:ext cx="3792220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  <a:sym typeface="+mn-ea"/>
              </a:rPr>
              <a:t>Online programming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pic>
        <p:nvPicPr>
          <p:cNvPr id="1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565" y="1816100"/>
            <a:ext cx="7909560" cy="3397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665345" y="5847715"/>
            <a:ext cx="144335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57275" y="1079500"/>
            <a:ext cx="971804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6. The interface shown in Figure 1- 6 below is the micro:bit online programming interface we need to use.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01235" y="5388610"/>
            <a:ext cx="152527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Figure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1-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</a:rPr>
              <a:t>6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PA-矩形 86"/>
          <p:cNvSpPr/>
          <p:nvPr>
            <p:custDataLst>
              <p:tags r:id="rId3"/>
            </p:custDataLst>
          </p:nvPr>
        </p:nvSpPr>
        <p:spPr>
          <a:xfrm>
            <a:off x="4199685" y="278298"/>
            <a:ext cx="3792220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  <a:sym typeface="+mn-ea"/>
              </a:rPr>
              <a:t>Online programming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990" y="1724660"/>
            <a:ext cx="7512050" cy="3611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885055" y="5847715"/>
            <a:ext cx="138303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57275" y="1079500"/>
            <a:ext cx="9718040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sz="1600" b="1" dirty="0">
                <a:latin typeface="华文中宋" charset="-122"/>
                <a:ea typeface="华文中宋" charset="-122"/>
                <a:cs typeface="华文中宋" charset="-122"/>
              </a:rPr>
              <a:t>7.We first need to add the Yahboom package. In the interface shown in Figure 1-7 below, click </a:t>
            </a:r>
            <a:r>
              <a:rPr lang="zh-CN" sz="1600" b="1" dirty="0">
                <a:latin typeface="华文中宋" charset="-122"/>
                <a:ea typeface="华文中宋" charset="-122"/>
                <a:cs typeface="华文中宋" charset="-122"/>
              </a:rPr>
              <a:t>【</a:t>
            </a:r>
            <a:r>
              <a:rPr sz="1600" b="1" dirty="0">
                <a:latin typeface="华文中宋" charset="-122"/>
                <a:ea typeface="华文中宋" charset="-122"/>
                <a:cs typeface="华文中宋" charset="-122"/>
              </a:rPr>
              <a:t>Advanced]</a:t>
            </a:r>
            <a:r>
              <a:rPr lang="zh-CN" sz="1600" b="1" dirty="0">
                <a:latin typeface="华文中宋" charset="-122"/>
                <a:ea typeface="华文中宋" charset="-122"/>
                <a:cs typeface="华文中宋" charset="-122"/>
              </a:rPr>
              <a:t>】</a:t>
            </a:r>
            <a:r>
              <a:rPr sz="1600" b="1" dirty="0">
                <a:latin typeface="华文中宋" charset="-122"/>
                <a:ea typeface="华文中宋" charset="-122"/>
                <a:cs typeface="华文中宋" charset="-122"/>
              </a:rPr>
              <a:t> then click </a:t>
            </a:r>
            <a:r>
              <a:rPr lang="zh-CN" sz="1600" b="1" dirty="0">
                <a:latin typeface="华文中宋" charset="-122"/>
                <a:ea typeface="华文中宋" charset="-122"/>
                <a:cs typeface="华文中宋" charset="-122"/>
              </a:rPr>
              <a:t>【</a:t>
            </a:r>
            <a:r>
              <a:rPr sz="1600" b="1" dirty="0">
                <a:latin typeface="华文中宋" charset="-122"/>
                <a:ea typeface="华文中宋" charset="-122"/>
                <a:cs typeface="华文中宋" charset="-122"/>
              </a:rPr>
              <a:t>Extensions</a:t>
            </a:r>
            <a:r>
              <a:rPr lang="zh-CN" sz="1600" b="1" dirty="0">
                <a:latin typeface="华文中宋" charset="-122"/>
                <a:ea typeface="华文中宋" charset="-122"/>
                <a:cs typeface="华文中宋" charset="-122"/>
              </a:rPr>
              <a:t>】</a:t>
            </a:r>
            <a:r>
              <a:rPr sz="1600" b="1" dirty="0">
                <a:latin typeface="华文中宋" charset="-122"/>
                <a:ea typeface="华文中宋" charset="-122"/>
                <a:cs typeface="华文中宋" charset="-122"/>
              </a:rPr>
              <a:t>, an interface will pop up.</a:t>
            </a:r>
            <a:endParaRPr sz="1600" b="1" dirty="0"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85055" y="5479415"/>
            <a:ext cx="144018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Figure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1-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</a:rPr>
              <a:t>7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PA-矩形 86"/>
          <p:cNvSpPr/>
          <p:nvPr>
            <p:custDataLst>
              <p:tags r:id="rId3"/>
            </p:custDataLst>
          </p:nvPr>
        </p:nvSpPr>
        <p:spPr>
          <a:xfrm>
            <a:off x="4199685" y="278298"/>
            <a:ext cx="3792220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  <a:sym typeface="+mn-ea"/>
              </a:rPr>
              <a:t>Online programming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pic>
        <p:nvPicPr>
          <p:cNvPr id="1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975" y="1737360"/>
            <a:ext cx="7647305" cy="36518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462270" y="5975985"/>
            <a:ext cx="14420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57910" y="923290"/>
            <a:ext cx="10095230" cy="10668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sz="1600" b="1" dirty="0">
                <a:latin typeface="华文中宋" charset="-122"/>
                <a:ea typeface="华文中宋" charset="-122"/>
                <a:cs typeface="华文中宋" charset="-122"/>
              </a:rPr>
              <a:t>8.Enter the URL in the input field: </a:t>
            </a:r>
            <a:r>
              <a:rPr sz="1600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</a:rPr>
              <a:t>https://github.com/YahboomTechnology/Tiny-bitLib</a:t>
            </a:r>
            <a:r>
              <a:rPr lang="en-US" sz="1600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华文中宋" charset="-122"/>
                <a:ea typeface="华文中宋" charset="-122"/>
                <a:cs typeface="华文中宋" charset="-122"/>
              </a:rPr>
              <a:t>and </a:t>
            </a:r>
            <a:r>
              <a:rPr lang="en-US" sz="1600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</a:rPr>
              <a:t>https://github.com/YahboomTechnology/YB_IR</a:t>
            </a:r>
            <a:r>
              <a:rPr sz="1600" b="1" dirty="0">
                <a:latin typeface="华文中宋" charset="-122"/>
                <a:ea typeface="华文中宋" charset="-122"/>
                <a:cs typeface="华文中宋" charset="-122"/>
              </a:rPr>
              <a:t>. Then click “search” or press the "Enter" key on the keyboard, as shown in Figure1-8. You can search for the Yahboom software package, and then click mbit, as shown in Figure 1-9, you can successfully add the software package.</a:t>
            </a:r>
            <a:endParaRPr sz="1600" b="1" dirty="0"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462270" y="5607685"/>
            <a:ext cx="128714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Figure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1-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</a:rPr>
              <a:t>8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PA-矩形 86"/>
          <p:cNvSpPr/>
          <p:nvPr>
            <p:custDataLst>
              <p:tags r:id="rId3"/>
            </p:custDataLst>
          </p:nvPr>
        </p:nvSpPr>
        <p:spPr>
          <a:xfrm>
            <a:off x="4199685" y="278298"/>
            <a:ext cx="3792220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  <a:sym typeface="+mn-ea"/>
              </a:rPr>
              <a:t>Online programming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145" y="1999615"/>
            <a:ext cx="5764530" cy="3481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  <p:tag name="RESOURCELIBID_ANIM" val="430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0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1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PA" val="v5.1.1"/>
  <p:tag name="RESOURCELIBID_ANIM" val="430"/>
</p:tagLst>
</file>

<file path=ppt/tags/tag9.xml><?xml version="1.0" encoding="utf-8"?>
<p:tagLst xmlns:p="http://schemas.openxmlformats.org/presentationml/2006/main">
  <p:tag name="PA" val="v5.1.1"/>
  <p:tag name="RESOURCELIBID_ANIM" val="430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2672</Words>
  <Application>WPS 演示</Application>
  <PresentationFormat>宽屏</PresentationFormat>
  <Paragraphs>102</Paragraphs>
  <Slides>14</Slides>
  <Notes>1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Administrator</cp:lastModifiedBy>
  <cp:revision>264</cp:revision>
  <dcterms:created xsi:type="dcterms:W3CDTF">2017-08-18T03:02:00Z</dcterms:created>
  <dcterms:modified xsi:type="dcterms:W3CDTF">2021-12-27T09:31:23Z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