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1"/>
  </p:handoutMasterIdLst>
  <p:sldIdLst>
    <p:sldId id="260" r:id="rId3"/>
    <p:sldId id="268" r:id="rId4"/>
    <p:sldId id="318" r:id="rId6"/>
    <p:sldId id="320" r:id="rId7"/>
    <p:sldId id="321" r:id="rId8"/>
    <p:sldId id="319" r:id="rId9"/>
    <p:sldId id="333" r:id="rId10"/>
    <p:sldId id="323" r:id="rId11"/>
    <p:sldId id="334" r:id="rId12"/>
    <p:sldId id="324" r:id="rId13"/>
    <p:sldId id="325" r:id="rId14"/>
    <p:sldId id="326" r:id="rId15"/>
    <p:sldId id="327" r:id="rId16"/>
    <p:sldId id="328" r:id="rId17"/>
    <p:sldId id="329" r:id="rId18"/>
    <p:sldId id="330"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9491"/>
    <a:srgbClr val="E93F64"/>
    <a:srgbClr val="FF9409"/>
    <a:srgbClr val="DB4B10"/>
    <a:srgbClr val="E4151A"/>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87" d="100"/>
          <a:sy n="87" d="100"/>
        </p:scale>
        <p:origin x="216" y="6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itchFamily="34" charset="-122"/>
                <a:ea typeface="思源黑体 CN Bold" pitchFamily="34" charset="-122"/>
              </a:rPr>
              <a:t>不得将觅知网的</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模板、</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itchFamily="34" charset="-122"/>
              <a:ea typeface="思源黑体 CN Bold"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tags" Target="../tags/tag17.xml"/><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tags" Target="../tags/tag18.xml"/><Relationship Id="rId2" Type="http://schemas.openxmlformats.org/officeDocument/2006/relationships/image" Target="../media/image9.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tags" Target="../tags/tag19.xml"/><Relationship Id="rId2" Type="http://schemas.openxmlformats.org/officeDocument/2006/relationships/image" Target="../media/image9.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20.xml"/><Relationship Id="rId2" Type="http://schemas.openxmlformats.org/officeDocument/2006/relationships/image" Target="../media/image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tags" Target="../tags/tag21.xml"/><Relationship Id="rId2" Type="http://schemas.openxmlformats.org/officeDocument/2006/relationships/image" Target="../media/image9.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tags" Target="../tags/tag22.xml"/><Relationship Id="rId2" Type="http://schemas.openxmlformats.org/officeDocument/2006/relationships/image" Target="../media/image9.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4.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9.xml"/><Relationship Id="rId2" Type="http://schemas.openxmlformats.org/officeDocument/2006/relationships/image" Target="../media/image9.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13.xml"/><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2"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3"/>
            </p:custDataLst>
          </p:nvPr>
        </p:nvPicPr>
        <p:blipFill>
          <a:blip r:embed="rId4"/>
          <a:stretch>
            <a:fillRect/>
          </a:stretch>
        </p:blipFill>
        <p:spPr>
          <a:xfrm>
            <a:off x="4107903" y="2758404"/>
            <a:ext cx="767583" cy="747559"/>
          </a:xfrm>
          <a:prstGeom prst="rect">
            <a:avLst/>
          </a:prstGeom>
        </p:spPr>
      </p:pic>
      <p:pic>
        <p:nvPicPr>
          <p:cNvPr id="111" name="PA-图片 110"/>
          <p:cNvPicPr>
            <a:picLocks noChangeAspect="1"/>
          </p:cNvPicPr>
          <p:nvPr>
            <p:custDataLst>
              <p:tags r:id="rId5"/>
            </p:custDataLst>
          </p:nvPr>
        </p:nvPicPr>
        <p:blipFill>
          <a:blip r:embed="rId6"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7">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charset="-122"/>
                <a:ea typeface="华文中宋" charset="-122"/>
              </a:rPr>
              <a:t>Yahboom</a:t>
            </a:r>
            <a:endParaRPr lang="en-US" altLang="zh-CN" sz="3600" b="1" spc="-300" dirty="0">
              <a:ln>
                <a:solidFill>
                  <a:schemeClr val="bg1"/>
                </a:solidFill>
              </a:ln>
              <a:solidFill>
                <a:srgbClr val="2E9491"/>
              </a:solidFill>
              <a:effectLst/>
              <a:latin typeface="华文中宋" charset="-122"/>
              <a:ea typeface="华文中宋" charset="-122"/>
            </a:endParaRPr>
          </a:p>
        </p:txBody>
      </p:sp>
      <p:pic>
        <p:nvPicPr>
          <p:cNvPr id="116" name="图片 115"/>
          <p:cNvPicPr>
            <a:picLocks noChangeAspect="1"/>
          </p:cNvPicPr>
          <p:nvPr/>
        </p:nvPicPr>
        <p:blipFill>
          <a:blip r:embed="rId8"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8"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9"/>
          <a:stretch>
            <a:fillRect/>
          </a:stretch>
        </p:blipFill>
        <p:spPr>
          <a:xfrm>
            <a:off x="10898908" y="5468600"/>
            <a:ext cx="567222" cy="621625"/>
          </a:xfrm>
          <a:prstGeom prst="rect">
            <a:avLst/>
          </a:prstGeom>
        </p:spPr>
      </p:pic>
      <p:sp>
        <p:nvSpPr>
          <p:cNvPr id="2" name="PA-矩形 86"/>
          <p:cNvSpPr/>
          <p:nvPr>
            <p:custDataLst>
              <p:tags r:id="rId10"/>
            </p:custDataLst>
          </p:nvPr>
        </p:nvSpPr>
        <p:spPr>
          <a:xfrm>
            <a:off x="1956229" y="1329858"/>
            <a:ext cx="8280400" cy="922020"/>
          </a:xfrm>
          <a:prstGeom prst="rect">
            <a:avLst/>
          </a:prstGeom>
        </p:spPr>
        <p:txBody>
          <a:bodyPr wrap="none">
            <a:spAutoFit/>
          </a:bodyPr>
          <a:p>
            <a:pPr algn="ctr"/>
            <a:r>
              <a:rPr lang="zh-CN" altLang="en-US" sz="5400" b="1" dirty="0">
                <a:ln w="3175">
                  <a:solidFill>
                    <a:schemeClr val="tx1"/>
                  </a:solidFill>
                </a:ln>
                <a:solidFill>
                  <a:srgbClr val="FFD889"/>
                </a:solidFill>
                <a:effectLst/>
                <a:latin typeface="华文中宋" charset="-122"/>
                <a:ea typeface="华文中宋" charset="-122"/>
              </a:rPr>
              <a:t>Preparation before class</a:t>
            </a:r>
            <a:endParaRPr lang="zh-CN" altLang="en-US" sz="5400" b="1" dirty="0">
              <a:ln w="3175">
                <a:solidFill>
                  <a:schemeClr val="tx1"/>
                </a:solidFill>
              </a:ln>
              <a:solidFill>
                <a:srgbClr val="FFD889"/>
              </a:solidFill>
              <a:effectLst/>
              <a:latin typeface="华文中宋" charset="-122"/>
              <a:ea typeface="华文中宋" charset="-122"/>
            </a:endParaRPr>
          </a:p>
        </p:txBody>
      </p:sp>
      <p:sp>
        <p:nvSpPr>
          <p:cNvPr id="3" name="PA-矩形 89"/>
          <p:cNvSpPr/>
          <p:nvPr>
            <p:custDataLst>
              <p:tags r:id="rId11"/>
            </p:custDataLst>
          </p:nvPr>
        </p:nvSpPr>
        <p:spPr>
          <a:xfrm>
            <a:off x="3176565" y="3828836"/>
            <a:ext cx="5839460" cy="768350"/>
          </a:xfrm>
          <a:prstGeom prst="rect">
            <a:avLst/>
          </a:prstGeom>
        </p:spPr>
        <p:txBody>
          <a:bodyPr wrap="none">
            <a:spAutoFit/>
          </a:bodyPr>
          <a:p>
            <a:pPr algn="ctr"/>
            <a:r>
              <a:rPr lang="zh-CN" altLang="en-US" sz="4400" b="1" dirty="0">
                <a:ln w="3175">
                  <a:solidFill>
                    <a:schemeClr val="tx1"/>
                  </a:solidFill>
                </a:ln>
                <a:solidFill>
                  <a:srgbClr val="E4151A"/>
                </a:solidFill>
                <a:effectLst/>
                <a:latin typeface="华文中宋" charset="-122"/>
                <a:ea typeface="华文中宋" charset="-122"/>
                <a:cs typeface="华文中宋" charset="-122"/>
              </a:rPr>
              <a:t>O</a:t>
            </a:r>
            <a:r>
              <a:rPr lang="en-US" altLang="zh-CN" sz="4400" b="1" dirty="0">
                <a:ln w="3175">
                  <a:solidFill>
                    <a:schemeClr val="tx1"/>
                  </a:solidFill>
                </a:ln>
                <a:solidFill>
                  <a:srgbClr val="E4151A"/>
                </a:solidFill>
                <a:effectLst/>
                <a:latin typeface="华文中宋" charset="-122"/>
                <a:ea typeface="华文中宋" charset="-122"/>
                <a:cs typeface="华文中宋" charset="-122"/>
              </a:rPr>
              <a:t>ff</a:t>
            </a:r>
            <a:r>
              <a:rPr lang="zh-CN" altLang="en-US" sz="4400" b="1" dirty="0">
                <a:ln w="3175">
                  <a:solidFill>
                    <a:schemeClr val="tx1"/>
                  </a:solidFill>
                </a:ln>
                <a:solidFill>
                  <a:srgbClr val="E4151A"/>
                </a:solidFill>
                <a:effectLst/>
                <a:latin typeface="华文中宋" charset="-122"/>
                <a:ea typeface="华文中宋" charset="-122"/>
                <a:cs typeface="华文中宋" charset="-122"/>
              </a:rPr>
              <a:t>line programming</a:t>
            </a:r>
            <a:endParaRPr lang="zh-CN" altLang="en-US" sz="4400" b="1" dirty="0">
              <a:ln w="3175">
                <a:solidFill>
                  <a:schemeClr val="tx1"/>
                </a:solidFill>
              </a:ln>
              <a:solidFill>
                <a:srgbClr val="E4151A"/>
              </a:solidFill>
              <a:effectLst/>
              <a:latin typeface="华文中宋" charset="-122"/>
              <a:ea typeface="华文中宋" charset="-122"/>
              <a:cs typeface="华文中宋"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 name="Rectangle 3"/>
          <p:cNvSpPr>
            <a:spLocks noChangeArrowheads="1"/>
          </p:cNvSpPr>
          <p:nvPr/>
        </p:nvSpPr>
        <p:spPr bwMode="auto">
          <a:xfrm>
            <a:off x="1057275" y="1079500"/>
            <a:ext cx="9718040" cy="583565"/>
          </a:xfrm>
          <a:prstGeom prst="rect">
            <a:avLst/>
          </a:prstGeom>
        </p:spPr>
        <p:txBody>
          <a:bodyPr wrap="square">
            <a:spAutoFit/>
          </a:bodyPr>
          <a:p>
            <a:pPr algn="l"/>
            <a:r>
              <a:rPr sz="1600" b="1" dirty="0">
                <a:latin typeface="华文中宋" charset="-122"/>
                <a:ea typeface="华文中宋" charset="-122"/>
                <a:cs typeface="华文中宋" charset="-122"/>
              </a:rPr>
              <a:t>2.5 We first need to add the Yahboom package. In the interface shown in Figure 2.5 below, click [Advanced], then click [Extensions], an interface will pop up.</a:t>
            </a:r>
            <a:endParaRPr sz="16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082540" y="5598160"/>
            <a:ext cx="144081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2.5</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
        <p:nvSpPr>
          <p:cNvPr id="6" name="Rectangle 3"/>
          <p:cNvSpPr>
            <a:spLocks noChangeArrowheads="1"/>
          </p:cNvSpPr>
          <p:nvPr/>
        </p:nvSpPr>
        <p:spPr bwMode="auto">
          <a:xfrm>
            <a:off x="5051425" y="5966460"/>
            <a:ext cx="141668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zh-CN" altLang="en-US" sz="2000" dirty="0">
              <a:solidFill>
                <a:srgbClr val="2E9491"/>
              </a:solidFill>
              <a:latin typeface="华文中宋" charset="-122"/>
              <a:ea typeface="华文中宋" charset="-122"/>
              <a:cs typeface="华文中宋" charset="-122"/>
            </a:endParaRPr>
          </a:p>
        </p:txBody>
      </p:sp>
      <p:pic>
        <p:nvPicPr>
          <p:cNvPr id="24" name="图片 6"/>
          <p:cNvPicPr>
            <a:picLocks noChangeAspect="1"/>
          </p:cNvPicPr>
          <p:nvPr/>
        </p:nvPicPr>
        <p:blipFill>
          <a:blip r:embed="rId4"/>
          <a:stretch>
            <a:fillRect/>
          </a:stretch>
        </p:blipFill>
        <p:spPr>
          <a:xfrm>
            <a:off x="2415540" y="1663065"/>
            <a:ext cx="6745605" cy="38468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161915" y="6009640"/>
            <a:ext cx="152019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910" y="923290"/>
            <a:ext cx="10095230" cy="1371600"/>
          </a:xfrm>
          <a:prstGeom prst="rect">
            <a:avLst/>
          </a:prstGeom>
        </p:spPr>
        <p:txBody>
          <a:bodyPr wrap="square">
            <a:spAutoFit/>
          </a:bodyPr>
          <a:p>
            <a:pPr algn="l"/>
            <a:r>
              <a:rPr sz="1600" b="1" dirty="0">
                <a:latin typeface="华文中宋" charset="-122"/>
                <a:ea typeface="华文中宋" charset="-122"/>
                <a:cs typeface="华文中宋" charset="-122"/>
              </a:rPr>
              <a:t>2.6 Enter the URL in the input field: </a:t>
            </a:r>
            <a:r>
              <a:rPr b="1" dirty="0">
                <a:solidFill>
                  <a:srgbClr val="FF0000"/>
                </a:solidFill>
                <a:latin typeface="华文中宋" charset="-122"/>
                <a:ea typeface="华文中宋" charset="-122"/>
                <a:cs typeface="华文中宋" charset="-122"/>
                <a:sym typeface="+mn-ea"/>
              </a:rPr>
              <a:t>https://github.com/YahboomTechnology/Tiny-bitLib</a:t>
            </a:r>
            <a:r>
              <a:rPr lang="en-US" b="1" dirty="0">
                <a:solidFill>
                  <a:srgbClr val="FF0000"/>
                </a:solidFill>
                <a:latin typeface="华文中宋" charset="-122"/>
                <a:ea typeface="华文中宋" charset="-122"/>
                <a:cs typeface="华文中宋" charset="-122"/>
                <a:sym typeface="+mn-ea"/>
              </a:rPr>
              <a:t> </a:t>
            </a:r>
            <a:r>
              <a:rPr lang="en-US" b="1" dirty="0">
                <a:latin typeface="华文中宋" charset="-122"/>
                <a:ea typeface="华文中宋" charset="-122"/>
                <a:cs typeface="华文中宋" charset="-122"/>
                <a:sym typeface="+mn-ea"/>
              </a:rPr>
              <a:t>and </a:t>
            </a:r>
            <a:r>
              <a:rPr lang="en-US" b="1" dirty="0">
                <a:solidFill>
                  <a:srgbClr val="FF0000"/>
                </a:solidFill>
                <a:latin typeface="华文中宋" charset="-122"/>
                <a:ea typeface="华文中宋" charset="-122"/>
                <a:cs typeface="华文中宋" charset="-122"/>
                <a:sym typeface="+mn-ea"/>
              </a:rPr>
              <a:t>https://github.com/YahboomTechnology/YB_IR</a:t>
            </a:r>
            <a:r>
              <a:rPr b="1" dirty="0">
                <a:latin typeface="华文中宋" charset="-122"/>
                <a:ea typeface="华文中宋" charset="-122"/>
                <a:cs typeface="华文中宋" charset="-122"/>
                <a:sym typeface="+mn-ea"/>
              </a:rPr>
              <a:t>.</a:t>
            </a:r>
            <a:r>
              <a:rPr sz="1600" b="1" dirty="0">
                <a:latin typeface="华文中宋" charset="-122"/>
                <a:ea typeface="华文中宋" charset="-122"/>
                <a:cs typeface="华文中宋" charset="-122"/>
              </a:rPr>
              <a:t>. Then click "Search" or press the "Enter" key on the keyboard, as shown in Figure 2.6. You can search for the Yahboom software package, and then click mbit, as shown in Figure 2.7, you can successfully add the software package.</a:t>
            </a:r>
            <a:endParaRPr sz="16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269865" y="5539740"/>
            <a:ext cx="1584960"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2.6</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6" name="图片 5"/>
          <p:cNvPicPr>
            <a:picLocks noChangeAspect="1"/>
          </p:cNvPicPr>
          <p:nvPr/>
        </p:nvPicPr>
        <p:blipFill>
          <a:blip r:embed="rId4"/>
          <a:stretch>
            <a:fillRect/>
          </a:stretch>
        </p:blipFill>
        <p:spPr>
          <a:xfrm>
            <a:off x="2811145" y="1999615"/>
            <a:ext cx="5764530" cy="3481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44160" y="6026785"/>
            <a:ext cx="150304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3" name="Rectangle 3"/>
          <p:cNvSpPr>
            <a:spLocks noChangeArrowheads="1"/>
          </p:cNvSpPr>
          <p:nvPr/>
        </p:nvSpPr>
        <p:spPr bwMode="auto">
          <a:xfrm>
            <a:off x="5344795" y="5539740"/>
            <a:ext cx="1587500"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2.7</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2"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6" name="图片 5"/>
          <p:cNvPicPr>
            <a:picLocks noChangeAspect="1"/>
          </p:cNvPicPr>
          <p:nvPr/>
        </p:nvPicPr>
        <p:blipFill>
          <a:blip r:embed="rId4"/>
          <a:stretch>
            <a:fillRect/>
          </a:stretch>
        </p:blipFill>
        <p:spPr>
          <a:xfrm>
            <a:off x="2973705" y="1292860"/>
            <a:ext cx="5764530" cy="3481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05120" y="6077585"/>
            <a:ext cx="138239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3" name="Rectangle 3"/>
          <p:cNvSpPr>
            <a:spLocks noChangeArrowheads="1"/>
          </p:cNvSpPr>
          <p:nvPr/>
        </p:nvSpPr>
        <p:spPr bwMode="auto">
          <a:xfrm>
            <a:off x="5262245" y="5539740"/>
            <a:ext cx="177228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2.8</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910" y="923290"/>
            <a:ext cx="10095230" cy="583565"/>
          </a:xfrm>
          <a:prstGeom prst="rect">
            <a:avLst/>
          </a:prstGeom>
        </p:spPr>
        <p:txBody>
          <a:bodyPr wrap="square">
            <a:spAutoFit/>
          </a:bodyPr>
          <a:p>
            <a:pPr algn="l"/>
            <a:r>
              <a:rPr sz="1600" b="1" dirty="0">
                <a:latin typeface="华文中宋" charset="-122"/>
                <a:ea typeface="华文中宋" charset="-122"/>
                <a:cs typeface="华文中宋" charset="-122"/>
                <a:sym typeface="+mn-ea"/>
              </a:rPr>
              <a:t>2.7 After loading the package, we can see that the program bar has loaded the building blocks made by Yahboom, as shown in Figure 2.8.</a:t>
            </a:r>
            <a:endParaRPr sz="1600" b="1" dirty="0">
              <a:latin typeface="华文中宋" charset="-122"/>
              <a:ea typeface="华文中宋" charset="-122"/>
              <a:cs typeface="华文中宋" charset="-122"/>
              <a:sym typeface="+mn-ea"/>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6" name="图片 5"/>
          <p:cNvPicPr>
            <a:picLocks noChangeAspect="1"/>
          </p:cNvPicPr>
          <p:nvPr/>
        </p:nvPicPr>
        <p:blipFill>
          <a:blip r:embed="rId4"/>
          <a:stretch>
            <a:fillRect/>
          </a:stretch>
        </p:blipFill>
        <p:spPr>
          <a:xfrm>
            <a:off x="3733800" y="1617345"/>
            <a:ext cx="4723765" cy="3922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3" name="Rectangle 3"/>
          <p:cNvSpPr>
            <a:spLocks noChangeArrowheads="1"/>
          </p:cNvSpPr>
          <p:nvPr/>
        </p:nvSpPr>
        <p:spPr bwMode="auto">
          <a:xfrm>
            <a:off x="5267325" y="5709285"/>
            <a:ext cx="167703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2.9</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910" y="923290"/>
            <a:ext cx="10095230" cy="953135"/>
          </a:xfrm>
          <a:prstGeom prst="rect">
            <a:avLst/>
          </a:prstGeom>
        </p:spPr>
        <p:txBody>
          <a:bodyPr wrap="square">
            <a:spAutoFit/>
          </a:bodyPr>
          <a:p>
            <a:pPr algn="l"/>
            <a:r>
              <a:rPr sz="1400" b="1" dirty="0">
                <a:latin typeface="华文中宋" charset="-122"/>
                <a:ea typeface="华文中宋" charset="-122"/>
                <a:cs typeface="华文中宋" charset="-122"/>
                <a:sym typeface="+mn-ea"/>
              </a:rPr>
              <a:t>2.8 You can build your own building blocks for programming. After setting up the program blocks, we can name the program ourselves, and then click 【Download】 to download the program, as shown in Figure 2.9. We can set the download path to micro:bit U disk, or directly to the computer, and then copy it to the micro:bit U disk, as shown in Figure 2.10.</a:t>
            </a:r>
            <a:endParaRPr sz="1400" b="1" dirty="0">
              <a:latin typeface="华文中宋" charset="-122"/>
              <a:ea typeface="华文中宋" charset="-122"/>
              <a:cs typeface="华文中宋" charset="-122"/>
              <a:sym typeface="+mn-ea"/>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
        <p:nvSpPr>
          <p:cNvPr id="6" name="Rectangle 3"/>
          <p:cNvSpPr>
            <a:spLocks noChangeArrowheads="1"/>
          </p:cNvSpPr>
          <p:nvPr/>
        </p:nvSpPr>
        <p:spPr bwMode="auto">
          <a:xfrm>
            <a:off x="5405120" y="6077585"/>
            <a:ext cx="138239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8" name="图片 7"/>
          <p:cNvPicPr>
            <a:picLocks noChangeAspect="1"/>
          </p:cNvPicPr>
          <p:nvPr/>
        </p:nvPicPr>
        <p:blipFill>
          <a:blip r:embed="rId4"/>
          <a:stretch>
            <a:fillRect/>
          </a:stretch>
        </p:blipFill>
        <p:spPr>
          <a:xfrm>
            <a:off x="2308225" y="1936115"/>
            <a:ext cx="7235825" cy="3611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105400" y="6009640"/>
            <a:ext cx="140843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
        <p:nvSpPr>
          <p:cNvPr id="3" name="Rectangle 3"/>
          <p:cNvSpPr>
            <a:spLocks noChangeArrowheads="1"/>
          </p:cNvSpPr>
          <p:nvPr/>
        </p:nvSpPr>
        <p:spPr bwMode="auto">
          <a:xfrm>
            <a:off x="5105400" y="5479415"/>
            <a:ext cx="167703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2.9</a:t>
            </a:r>
            <a:endParaRPr lang="en-US" b="1" dirty="0">
              <a:solidFill>
                <a:schemeClr val="tx1">
                  <a:lumMod val="85000"/>
                  <a:lumOff val="15000"/>
                </a:schemeClr>
              </a:solidFill>
              <a:latin typeface="华文中宋" charset="-122"/>
              <a:ea typeface="华文中宋" charset="-122"/>
              <a:cs typeface="华文中宋" charset="-122"/>
            </a:endParaRPr>
          </a:p>
        </p:txBody>
      </p:sp>
      <p:pic>
        <p:nvPicPr>
          <p:cNvPr id="29" name="图片 11"/>
          <p:cNvPicPr>
            <a:picLocks noChangeAspect="1"/>
          </p:cNvPicPr>
          <p:nvPr/>
        </p:nvPicPr>
        <p:blipFill>
          <a:blip r:embed="rId4"/>
          <a:stretch>
            <a:fillRect/>
          </a:stretch>
        </p:blipFill>
        <p:spPr>
          <a:xfrm>
            <a:off x="2526030" y="1335405"/>
            <a:ext cx="7139940" cy="34131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963795" y="6009640"/>
            <a:ext cx="158686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910" y="923290"/>
            <a:ext cx="10095230" cy="829945"/>
          </a:xfrm>
          <a:prstGeom prst="rect">
            <a:avLst/>
          </a:prstGeom>
        </p:spPr>
        <p:txBody>
          <a:bodyPr wrap="square">
            <a:spAutoFit/>
          </a:bodyPr>
          <a:p>
            <a:pPr algn="l"/>
            <a:r>
              <a:rPr sz="1600" b="1" dirty="0">
                <a:latin typeface="华文中宋" charset="-122"/>
                <a:ea typeface="华文中宋" charset="-122"/>
                <a:cs typeface="华文中宋" charset="-122"/>
                <a:sym typeface="+mn-ea"/>
              </a:rPr>
              <a:t>2.9 During the download, the indicator light on the back of the micro:bit motherboard will flash, as shown in Figure 2.11. After the download is complete, the indicator light stops flashing, and we can see the corresponding experimental phenomena and effects, as shown in Figure 2.11.</a:t>
            </a:r>
            <a:endParaRPr sz="1600" b="1" dirty="0">
              <a:latin typeface="华文中宋" charset="-122"/>
              <a:ea typeface="华文中宋" charset="-122"/>
              <a:cs typeface="华文中宋" charset="-122"/>
              <a:sym typeface="+mn-ea"/>
            </a:endParaRPr>
          </a:p>
        </p:txBody>
      </p:sp>
      <p:pic>
        <p:nvPicPr>
          <p:cNvPr id="19" name="图片 13"/>
          <p:cNvPicPr>
            <a:picLocks noChangeAspect="1"/>
          </p:cNvPicPr>
          <p:nvPr/>
        </p:nvPicPr>
        <p:blipFill>
          <a:blip r:embed="rId3"/>
          <a:stretch>
            <a:fillRect/>
          </a:stretch>
        </p:blipFill>
        <p:spPr>
          <a:xfrm>
            <a:off x="1817370" y="2012315"/>
            <a:ext cx="3412490" cy="3035300"/>
          </a:xfrm>
          <a:prstGeom prst="rect">
            <a:avLst/>
          </a:prstGeom>
          <a:noFill/>
          <a:ln w="9525">
            <a:noFill/>
          </a:ln>
        </p:spPr>
      </p:pic>
      <p:pic>
        <p:nvPicPr>
          <p:cNvPr id="21" name="图片 15"/>
          <p:cNvPicPr>
            <a:picLocks noChangeAspect="1"/>
          </p:cNvPicPr>
          <p:nvPr/>
        </p:nvPicPr>
        <p:blipFill>
          <a:blip r:embed="rId4"/>
          <a:stretch>
            <a:fillRect/>
          </a:stretch>
        </p:blipFill>
        <p:spPr>
          <a:xfrm>
            <a:off x="5742305" y="1978025"/>
            <a:ext cx="3599180" cy="3069590"/>
          </a:xfrm>
          <a:prstGeom prst="rect">
            <a:avLst/>
          </a:prstGeom>
          <a:noFill/>
          <a:ln w="9525">
            <a:noFill/>
          </a:ln>
        </p:spPr>
      </p:pic>
      <p:sp>
        <p:nvSpPr>
          <p:cNvPr id="7" name="Rectangle 3"/>
          <p:cNvSpPr>
            <a:spLocks noChangeArrowheads="1"/>
          </p:cNvSpPr>
          <p:nvPr/>
        </p:nvSpPr>
        <p:spPr bwMode="auto">
          <a:xfrm>
            <a:off x="2642235" y="5106670"/>
            <a:ext cx="193357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2.11</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3" name="Rectangle 3"/>
          <p:cNvSpPr>
            <a:spLocks noChangeArrowheads="1"/>
          </p:cNvSpPr>
          <p:nvPr/>
        </p:nvSpPr>
        <p:spPr bwMode="auto">
          <a:xfrm>
            <a:off x="6831965" y="5047615"/>
            <a:ext cx="190563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b="1" dirty="0">
                <a:latin typeface="华文中宋" charset="-122"/>
                <a:ea typeface="华文中宋" charset="-122"/>
                <a:cs typeface="华文中宋" charset="-122"/>
              </a:rPr>
              <a:t> </a:t>
            </a:r>
            <a:r>
              <a:rPr lang="en-US" b="1" dirty="0">
                <a:latin typeface="华文中宋" charset="-122"/>
                <a:ea typeface="华文中宋" charset="-122"/>
                <a:cs typeface="华文中宋" charset="-122"/>
              </a:rPr>
              <a:t>2.12</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4" name="PA-矩形 86"/>
          <p:cNvSpPr/>
          <p:nvPr>
            <p:custDataLst>
              <p:tags r:id="rId5"/>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902642" y="1529081"/>
            <a:ext cx="8387080" cy="645160"/>
          </a:xfrm>
          <a:prstGeom prst="rect">
            <a:avLst/>
          </a:prstGeom>
        </p:spPr>
        <p:txBody>
          <a:bodyPr wrap="none">
            <a:spAutoFit/>
          </a:bodyPr>
          <a:p>
            <a:pPr algn="ctr"/>
            <a:r>
              <a:rPr lang="zh-CN" altLang="en-US" sz="3600" b="1" dirty="0" smtClean="0">
                <a:solidFill>
                  <a:srgbClr val="0070C0"/>
                </a:solidFill>
                <a:latin typeface="Arial" pitchFamily="34" charset="0"/>
                <a:ea typeface="隶书" pitchFamily="49" charset="-122"/>
                <a:cs typeface="Arial"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pitchFamily="49" charset="-122"/>
              <a:ea typeface="隶书" pitchFamily="49"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itchFamily="34" charset="0"/>
                <a:ea typeface="隶书" pitchFamily="49" charset="-122"/>
                <a:cs typeface="Arial" pitchFamily="34" charset="0"/>
                <a:sym typeface="+mn-ea"/>
              </a:rPr>
              <a:t>Thank you!!!</a:t>
            </a:r>
            <a:endParaRPr lang="en-US" altLang="zh-CN" sz="4400" b="1" dirty="0" smtClean="0">
              <a:solidFill>
                <a:schemeClr val="tx1"/>
              </a:solidFill>
              <a:latin typeface="Arial" pitchFamily="34" charset="0"/>
              <a:ea typeface="隶书" pitchFamily="49" charset="-122"/>
              <a:cs typeface="Arial"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87"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
        <p:nvSpPr>
          <p:cNvPr id="26" name="Rectangle 3"/>
          <p:cNvSpPr>
            <a:spLocks noChangeArrowheads="1"/>
          </p:cNvSpPr>
          <p:nvPr/>
        </p:nvSpPr>
        <p:spPr bwMode="auto">
          <a:xfrm>
            <a:off x="5316220" y="5830570"/>
            <a:ext cx="1374140" cy="398780"/>
          </a:xfrm>
          <a:prstGeom prst="rect">
            <a:avLst/>
          </a:prstGeom>
          <a:ln>
            <a:noFill/>
          </a:ln>
        </p:spPr>
        <p:txBody>
          <a:bodyPr wrap="square">
            <a:spAutoFit/>
          </a:bodyPr>
          <a:p>
            <a:pPr algn="just"/>
            <a:r>
              <a:rPr lang="en-US" sz="2000" b="1" dirty="0">
                <a:solidFill>
                  <a:srgbClr val="2E9491"/>
                </a:solidFill>
                <a:latin typeface="华文中宋" charset="-122"/>
                <a:ea typeface="华文中宋" charset="-122"/>
                <a:cs typeface="华文中宋" charset="-122"/>
              </a:rPr>
              <a:t>Yahboom</a:t>
            </a:r>
            <a:endParaRPr lang="en-US" sz="2000" b="1"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79500"/>
            <a:ext cx="9598660" cy="953135"/>
          </a:xfrm>
          <a:prstGeom prst="rect">
            <a:avLst/>
          </a:prstGeom>
        </p:spPr>
        <p:txBody>
          <a:bodyPr wrap="square">
            <a:spAutoFit/>
          </a:bodyPr>
          <a:p>
            <a:pPr algn="l"/>
            <a:r>
              <a:rPr sz="1400" b="1" dirty="0">
                <a:latin typeface="华文中宋" charset="-122"/>
                <a:ea typeface="华文中宋" charset="-122"/>
                <a:cs typeface="华文中宋" charset="-122"/>
              </a:rPr>
              <a:t>1. The first part is installs offline programming software:</a:t>
            </a:r>
            <a:endParaRPr sz="1400" b="1" dirty="0">
              <a:latin typeface="华文中宋" charset="-122"/>
              <a:ea typeface="华文中宋" charset="-122"/>
              <a:cs typeface="华文中宋" charset="-122"/>
            </a:endParaRPr>
          </a:p>
          <a:p>
            <a:pPr algn="l"/>
            <a:r>
              <a:rPr sz="1400" b="1" dirty="0">
                <a:solidFill>
                  <a:srgbClr val="0070C0"/>
                </a:solidFill>
                <a:latin typeface="华文中宋" charset="-122"/>
                <a:ea typeface="华文中宋" charset="-122"/>
                <a:cs typeface="华文中宋" charset="-122"/>
              </a:rPr>
              <a:t>（It is recommended to turn off the antivirus software of the computer during installation.）</a:t>
            </a:r>
            <a:endParaRPr sz="1400" b="1" dirty="0">
              <a:latin typeface="华文中宋" charset="-122"/>
              <a:ea typeface="华文中宋" charset="-122"/>
              <a:cs typeface="华文中宋" charset="-122"/>
            </a:endParaRPr>
          </a:p>
          <a:p>
            <a:pPr algn="l"/>
            <a:r>
              <a:rPr sz="1400" b="1" dirty="0">
                <a:latin typeface="华文中宋" charset="-122"/>
                <a:ea typeface="华文中宋" charset="-122"/>
                <a:cs typeface="华文中宋" charset="-122"/>
              </a:rPr>
              <a:t>1.1 Decompress the Makecode V2.0 offline programming software.zip provided by us to obtain the offline programming software of the folder Makecode V2.0, as shown in Figure 1.1 and Figure 1.2 below.</a:t>
            </a:r>
            <a:endParaRPr sz="14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292090" y="3244850"/>
            <a:ext cx="1363980"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b="1" dirty="0">
                <a:latin typeface="华文中宋" charset="-122"/>
                <a:ea typeface="华文中宋" charset="-122"/>
                <a:cs typeface="华文中宋" charset="-122"/>
              </a:rPr>
              <a:t>1</a:t>
            </a:r>
            <a:r>
              <a:rPr lang="en-US" b="1" dirty="0">
                <a:latin typeface="华文中宋" charset="-122"/>
                <a:ea typeface="华文中宋" charset="-122"/>
                <a:cs typeface="华文中宋" charset="-122"/>
              </a:rPr>
              <a:t>.</a:t>
            </a:r>
            <a:r>
              <a:rPr b="1" dirty="0">
                <a:latin typeface="华文中宋" charset="-122"/>
                <a:ea typeface="华文中宋" charset="-122"/>
                <a:cs typeface="华文中宋" charset="-122"/>
              </a:rPr>
              <a:t>1</a:t>
            </a:r>
            <a:endParaRPr lang="en-US" b="1" dirty="0">
              <a:solidFill>
                <a:schemeClr val="tx1">
                  <a:lumMod val="85000"/>
                  <a:lumOff val="15000"/>
                </a:schemeClr>
              </a:solidFill>
              <a:latin typeface="华文中宋" charset="-122"/>
              <a:ea typeface="华文中宋" charset="-122"/>
              <a:cs typeface="华文中宋" charset="-122"/>
            </a:endParaRPr>
          </a:p>
        </p:txBody>
      </p:sp>
      <p:pic>
        <p:nvPicPr>
          <p:cNvPr id="20" name="图片 3"/>
          <p:cNvPicPr>
            <a:picLocks noChangeAspect="1"/>
          </p:cNvPicPr>
          <p:nvPr/>
        </p:nvPicPr>
        <p:blipFill>
          <a:blip r:embed="rId4"/>
          <a:stretch>
            <a:fillRect/>
          </a:stretch>
        </p:blipFill>
        <p:spPr>
          <a:xfrm>
            <a:off x="2583815" y="3613150"/>
            <a:ext cx="7223125" cy="1713230"/>
          </a:xfrm>
          <a:prstGeom prst="rect">
            <a:avLst/>
          </a:prstGeom>
          <a:noFill/>
          <a:ln>
            <a:noFill/>
          </a:ln>
        </p:spPr>
      </p:pic>
      <p:sp>
        <p:nvSpPr>
          <p:cNvPr id="4" name="Rectangle 3"/>
          <p:cNvSpPr>
            <a:spLocks noChangeArrowheads="1"/>
          </p:cNvSpPr>
          <p:nvPr/>
        </p:nvSpPr>
        <p:spPr bwMode="auto">
          <a:xfrm>
            <a:off x="5292090" y="5326380"/>
            <a:ext cx="1423035" cy="368300"/>
          </a:xfrm>
          <a:prstGeom prst="rect">
            <a:avLst/>
          </a:prstGeom>
        </p:spPr>
        <p:txBody>
          <a:bodyPr wrap="square">
            <a:spAutoFit/>
          </a:bodyPr>
          <a:p>
            <a:pPr algn="l"/>
            <a:r>
              <a:rPr b="1" dirty="0">
                <a:latin typeface="华文中宋" charset="-122"/>
                <a:ea typeface="华文中宋" charset="-122"/>
                <a:cs typeface="华文中宋" charset="-122"/>
                <a:sym typeface="+mn-ea"/>
              </a:rPr>
              <a:t>Figure</a:t>
            </a:r>
            <a:r>
              <a:rPr b="1" dirty="0">
                <a:latin typeface="华文中宋" charset="-122"/>
                <a:ea typeface="华文中宋" charset="-122"/>
                <a:cs typeface="华文中宋" charset="-122"/>
              </a:rPr>
              <a:t>1</a:t>
            </a:r>
            <a:r>
              <a:rPr lang="en-US" b="1" dirty="0">
                <a:latin typeface="华文中宋" charset="-122"/>
                <a:ea typeface="华文中宋" charset="-122"/>
                <a:cs typeface="华文中宋" charset="-122"/>
              </a:rPr>
              <a:t>.2</a:t>
            </a:r>
            <a:endParaRPr lang="en-US" b="1" dirty="0">
              <a:solidFill>
                <a:schemeClr val="tx1">
                  <a:lumMod val="85000"/>
                  <a:lumOff val="15000"/>
                </a:schemeClr>
              </a:solidFill>
              <a:latin typeface="华文中宋" charset="-122"/>
              <a:ea typeface="华文中宋" charset="-122"/>
              <a:cs typeface="华文中宋" charset="-122"/>
            </a:endParaRPr>
          </a:p>
        </p:txBody>
      </p:sp>
      <p:pic>
        <p:nvPicPr>
          <p:cNvPr id="7" name="图片 1"/>
          <p:cNvPicPr>
            <a:picLocks noChangeAspect="1"/>
          </p:cNvPicPr>
          <p:nvPr/>
        </p:nvPicPr>
        <p:blipFill>
          <a:blip r:embed="rId5"/>
          <a:stretch>
            <a:fillRect/>
          </a:stretch>
        </p:blipFill>
        <p:spPr>
          <a:xfrm>
            <a:off x="2467610" y="2160270"/>
            <a:ext cx="7686675" cy="9937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963795" y="5949950"/>
            <a:ext cx="149415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79500"/>
            <a:ext cx="9718040" cy="645160"/>
          </a:xfrm>
          <a:prstGeom prst="rect">
            <a:avLst/>
          </a:prstGeom>
        </p:spPr>
        <p:txBody>
          <a:bodyPr wrap="square">
            <a:spAutoFit/>
          </a:bodyPr>
          <a:p>
            <a:pPr algn="l"/>
            <a:r>
              <a:rPr b="1" dirty="0">
                <a:latin typeface="华文中宋" charset="-122"/>
                <a:ea typeface="华文中宋" charset="-122"/>
                <a:cs typeface="华文中宋" charset="-122"/>
              </a:rPr>
              <a:t>You also can download this Offline programming software on our website,as shown below.</a:t>
            </a:r>
            <a:endParaRPr b="1" dirty="0">
              <a:latin typeface="华文中宋" charset="-122"/>
              <a:ea typeface="华文中宋" charset="-122"/>
              <a:cs typeface="华文中宋" charset="-122"/>
            </a:endParaRPr>
          </a:p>
        </p:txBody>
      </p:sp>
      <p:sp>
        <p:nvSpPr>
          <p:cNvPr id="3"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5" name="图片 4"/>
          <p:cNvPicPr>
            <a:picLocks noChangeAspect="1"/>
          </p:cNvPicPr>
          <p:nvPr/>
        </p:nvPicPr>
        <p:blipFill>
          <a:blip r:embed="rId4"/>
          <a:stretch>
            <a:fillRect/>
          </a:stretch>
        </p:blipFill>
        <p:spPr>
          <a:xfrm>
            <a:off x="3526790" y="1903095"/>
            <a:ext cx="4778375" cy="3280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078095" y="5958205"/>
            <a:ext cx="1374140" cy="398780"/>
          </a:xfrm>
          <a:prstGeom prst="rect">
            <a:avLst/>
          </a:prstGeom>
          <a:ln>
            <a:noFill/>
          </a:ln>
        </p:spPr>
        <p:txBody>
          <a:bodyPr wrap="square">
            <a:spAutoFit/>
          </a:bodyPr>
          <a:p>
            <a:pPr algn="just"/>
            <a:r>
              <a:rPr lang="en-US" sz="2000" b="1" dirty="0">
                <a:solidFill>
                  <a:srgbClr val="2E9491"/>
                </a:solidFill>
                <a:latin typeface="华文中宋" charset="-122"/>
                <a:ea typeface="华文中宋" charset="-122"/>
                <a:cs typeface="华文中宋" charset="-122"/>
              </a:rPr>
              <a:t>Yahboom</a:t>
            </a:r>
            <a:endParaRPr lang="en-US" sz="2000" b="1"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01395"/>
            <a:ext cx="9718040" cy="553085"/>
          </a:xfrm>
          <a:prstGeom prst="rect">
            <a:avLst/>
          </a:prstGeom>
        </p:spPr>
        <p:txBody>
          <a:bodyPr wrap="square">
            <a:spAutoFit/>
          </a:bodyPr>
          <a:p>
            <a:pPr algn="l"/>
            <a:r>
              <a:rPr sz="1400" b="1" dirty="0">
                <a:latin typeface="华文中宋" charset="-122"/>
                <a:ea typeface="华文中宋" charset="-122"/>
                <a:cs typeface="华文中宋" charset="-122"/>
              </a:rPr>
              <a:t>1.2 Enter the folder, you can see Makecode V2.0.exe, as shown in Figure 1.3 below, double-click the application to insta</a:t>
            </a:r>
            <a:r>
              <a:rPr sz="1600" b="1" dirty="0">
                <a:latin typeface="华文中宋" charset="-122"/>
                <a:ea typeface="华文中宋" charset="-122"/>
                <a:cs typeface="华文中宋" charset="-122"/>
              </a:rPr>
              <a:t>ll.</a:t>
            </a:r>
            <a:endParaRPr sz="1600" b="1" dirty="0">
              <a:latin typeface="华文中宋" charset="-122"/>
              <a:ea typeface="华文中宋" charset="-122"/>
              <a:cs typeface="华文中宋" charset="-122"/>
            </a:endParaRPr>
          </a:p>
        </p:txBody>
      </p:sp>
      <p:pic>
        <p:nvPicPr>
          <p:cNvPr id="5" name="图片 3"/>
          <p:cNvPicPr>
            <a:picLocks noChangeAspect="1"/>
          </p:cNvPicPr>
          <p:nvPr/>
        </p:nvPicPr>
        <p:blipFill>
          <a:blip r:embed="rId3"/>
          <a:stretch>
            <a:fillRect/>
          </a:stretch>
        </p:blipFill>
        <p:spPr>
          <a:xfrm>
            <a:off x="1816735" y="1554480"/>
            <a:ext cx="7605395" cy="494030"/>
          </a:xfrm>
          <a:prstGeom prst="rect">
            <a:avLst/>
          </a:prstGeom>
          <a:noFill/>
          <a:ln w="9525">
            <a:noFill/>
          </a:ln>
        </p:spPr>
      </p:pic>
      <p:sp>
        <p:nvSpPr>
          <p:cNvPr id="6" name="Rectangle 3"/>
          <p:cNvSpPr>
            <a:spLocks noChangeArrowheads="1"/>
          </p:cNvSpPr>
          <p:nvPr/>
        </p:nvSpPr>
        <p:spPr bwMode="auto">
          <a:xfrm>
            <a:off x="1057275" y="2367915"/>
            <a:ext cx="9718040" cy="553085"/>
          </a:xfrm>
          <a:prstGeom prst="rect">
            <a:avLst/>
          </a:prstGeom>
        </p:spPr>
        <p:txBody>
          <a:bodyPr wrap="square">
            <a:spAutoFit/>
          </a:bodyPr>
          <a:p>
            <a:pPr algn="l"/>
            <a:r>
              <a:rPr sz="1600" b="1" dirty="0">
                <a:latin typeface="华文中宋" charset="-122"/>
                <a:ea typeface="华文中宋" charset="-122"/>
                <a:cs typeface="华文中宋" charset="-122"/>
              </a:rPr>
              <a:t>1.3 </a:t>
            </a:r>
            <a:r>
              <a:rPr sz="1400" b="1" dirty="0">
                <a:latin typeface="华文中宋" charset="-122"/>
                <a:ea typeface="华文中宋" charset="-122"/>
                <a:cs typeface="华文中宋" charset="-122"/>
              </a:rPr>
              <a:t>You need to choose the option to create a shortcut on the desktop, as shown in Figure 1.4 below, so that after the installation is complete, a shortcut will be generated on the desktop.</a:t>
            </a:r>
            <a:endParaRPr sz="1400" b="1" dirty="0">
              <a:latin typeface="华文中宋" charset="-122"/>
              <a:ea typeface="华文中宋" charset="-122"/>
              <a:cs typeface="华文中宋" charset="-122"/>
            </a:endParaRPr>
          </a:p>
        </p:txBody>
      </p:sp>
      <p:pic>
        <p:nvPicPr>
          <p:cNvPr id="7" name="图片 4"/>
          <p:cNvPicPr>
            <a:picLocks noChangeAspect="1"/>
          </p:cNvPicPr>
          <p:nvPr/>
        </p:nvPicPr>
        <p:blipFill>
          <a:blip r:embed="rId4"/>
          <a:stretch>
            <a:fillRect/>
          </a:stretch>
        </p:blipFill>
        <p:spPr>
          <a:xfrm>
            <a:off x="4074795" y="3030220"/>
            <a:ext cx="3380105" cy="2621280"/>
          </a:xfrm>
          <a:prstGeom prst="rect">
            <a:avLst/>
          </a:prstGeom>
          <a:noFill/>
          <a:ln w="9525">
            <a:noFill/>
          </a:ln>
        </p:spPr>
      </p:pic>
      <p:sp>
        <p:nvSpPr>
          <p:cNvPr id="8" name="Rectangle 3"/>
          <p:cNvSpPr>
            <a:spLocks noChangeArrowheads="1"/>
          </p:cNvSpPr>
          <p:nvPr/>
        </p:nvSpPr>
        <p:spPr bwMode="auto">
          <a:xfrm>
            <a:off x="4802505" y="2165350"/>
            <a:ext cx="1270000" cy="306705"/>
          </a:xfrm>
          <a:prstGeom prst="rect">
            <a:avLst/>
          </a:prstGeom>
        </p:spPr>
        <p:txBody>
          <a:bodyPr wrap="square">
            <a:spAutoFit/>
          </a:bodyPr>
          <a:p>
            <a:pPr algn="l"/>
            <a:r>
              <a:rPr sz="1400" b="1" dirty="0">
                <a:latin typeface="华文中宋" charset="-122"/>
                <a:ea typeface="华文中宋" charset="-122"/>
                <a:cs typeface="华文中宋" charset="-122"/>
                <a:sym typeface="+mn-ea"/>
              </a:rPr>
              <a:t>Figure 1.3</a:t>
            </a:r>
            <a:endParaRPr lang="en-US" sz="1400" b="1" dirty="0">
              <a:solidFill>
                <a:schemeClr val="tx1">
                  <a:lumMod val="85000"/>
                  <a:lumOff val="15000"/>
                </a:schemeClr>
              </a:solidFill>
              <a:latin typeface="华文中宋" charset="-122"/>
              <a:ea typeface="华文中宋" charset="-122"/>
              <a:cs typeface="华文中宋" charset="-122"/>
            </a:endParaRPr>
          </a:p>
        </p:txBody>
      </p:sp>
      <p:sp>
        <p:nvSpPr>
          <p:cNvPr id="10" name="Rectangle 3"/>
          <p:cNvSpPr>
            <a:spLocks noChangeArrowheads="1"/>
          </p:cNvSpPr>
          <p:nvPr/>
        </p:nvSpPr>
        <p:spPr bwMode="auto">
          <a:xfrm>
            <a:off x="5078095" y="5651500"/>
            <a:ext cx="1203960" cy="306705"/>
          </a:xfrm>
          <a:prstGeom prst="rect">
            <a:avLst/>
          </a:prstGeom>
        </p:spPr>
        <p:txBody>
          <a:bodyPr wrap="square">
            <a:spAutoFit/>
          </a:bodyPr>
          <a:p>
            <a:pPr algn="l"/>
            <a:r>
              <a:rPr sz="1400" b="1" dirty="0">
                <a:latin typeface="华文中宋" charset="-122"/>
                <a:ea typeface="华文中宋" charset="-122"/>
                <a:cs typeface="华文中宋" charset="-122"/>
                <a:sym typeface="+mn-ea"/>
              </a:rPr>
              <a:t>Figure </a:t>
            </a:r>
            <a:r>
              <a:rPr sz="1400" b="1" dirty="0">
                <a:latin typeface="华文中宋" charset="-122"/>
                <a:ea typeface="华文中宋" charset="-122"/>
                <a:cs typeface="华文中宋" charset="-122"/>
              </a:rPr>
              <a:t>1</a:t>
            </a:r>
            <a:r>
              <a:rPr lang="en-US" sz="1400" b="1" dirty="0">
                <a:latin typeface="华文中宋" charset="-122"/>
                <a:ea typeface="华文中宋" charset="-122"/>
                <a:cs typeface="华文中宋" charset="-122"/>
              </a:rPr>
              <a:t>.4</a:t>
            </a:r>
            <a:endParaRPr lang="en-US" sz="1400" b="1" dirty="0">
              <a:solidFill>
                <a:schemeClr val="tx1">
                  <a:lumMod val="85000"/>
                  <a:lumOff val="15000"/>
                </a:schemeClr>
              </a:solidFill>
              <a:latin typeface="华文中宋" charset="-122"/>
              <a:ea typeface="华文中宋" charset="-122"/>
              <a:cs typeface="华文中宋" charset="-122"/>
            </a:endParaRPr>
          </a:p>
        </p:txBody>
      </p:sp>
      <p:sp>
        <p:nvSpPr>
          <p:cNvPr id="3" name="PA-矩形 86"/>
          <p:cNvSpPr/>
          <p:nvPr>
            <p:custDataLst>
              <p:tags r:id="rId5"/>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938395" y="5975350"/>
            <a:ext cx="140779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113155" y="3106420"/>
            <a:ext cx="8264525" cy="645160"/>
          </a:xfrm>
          <a:prstGeom prst="rect">
            <a:avLst/>
          </a:prstGeom>
        </p:spPr>
        <p:txBody>
          <a:bodyPr wrap="square">
            <a:spAutoFit/>
          </a:bodyPr>
          <a:p>
            <a:pPr algn="l"/>
            <a:r>
              <a:rPr b="1" dirty="0">
                <a:latin typeface="华文中宋" charset="-122"/>
                <a:ea typeface="华文中宋" charset="-122"/>
                <a:cs typeface="华文中宋" charset="-122"/>
              </a:rPr>
              <a:t>1.4 You need to wait for installation to complete. This icon            appears on the desktop after the installation is complete.</a:t>
            </a:r>
            <a:endParaRPr b="1" dirty="0">
              <a:latin typeface="华文中宋" charset="-122"/>
              <a:ea typeface="华文中宋" charset="-122"/>
              <a:cs typeface="华文中宋" charset="-122"/>
            </a:endParaRPr>
          </a:p>
        </p:txBody>
      </p:sp>
      <p:pic>
        <p:nvPicPr>
          <p:cNvPr id="5" name="图片 5"/>
          <p:cNvPicPr>
            <a:picLocks noChangeAspect="1"/>
          </p:cNvPicPr>
          <p:nvPr/>
        </p:nvPicPr>
        <p:blipFill>
          <a:blip r:embed="rId3"/>
          <a:stretch>
            <a:fillRect/>
          </a:stretch>
        </p:blipFill>
        <p:spPr>
          <a:xfrm>
            <a:off x="7852093" y="2851150"/>
            <a:ext cx="885825" cy="819150"/>
          </a:xfrm>
          <a:prstGeom prst="rect">
            <a:avLst/>
          </a:prstGeom>
          <a:noFill/>
          <a:ln w="9525">
            <a:noFill/>
          </a:ln>
        </p:spPr>
      </p:pic>
      <p:sp>
        <p:nvSpPr>
          <p:cNvPr id="3" name="PA-矩形 86"/>
          <p:cNvSpPr/>
          <p:nvPr>
            <p:custDataLst>
              <p:tags r:id="rId4"/>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139055" y="5984240"/>
            <a:ext cx="157035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65530" y="986790"/>
            <a:ext cx="9718040" cy="829945"/>
          </a:xfrm>
          <a:prstGeom prst="rect">
            <a:avLst/>
          </a:prstGeom>
        </p:spPr>
        <p:txBody>
          <a:bodyPr wrap="square">
            <a:spAutoFit/>
          </a:bodyPr>
          <a:p>
            <a:pPr algn="l"/>
            <a:r>
              <a:rPr sz="1600" b="1" dirty="0">
                <a:latin typeface="华文中宋" charset="-122"/>
                <a:ea typeface="华文中宋" charset="-122"/>
                <a:cs typeface="华文中宋" charset="-122"/>
              </a:rPr>
              <a:t>2. The second part is how to use offline programming software:</a:t>
            </a:r>
            <a:endParaRPr sz="1600" b="1" dirty="0">
              <a:latin typeface="华文中宋" charset="-122"/>
              <a:ea typeface="华文中宋" charset="-122"/>
              <a:cs typeface="华文中宋" charset="-122"/>
            </a:endParaRPr>
          </a:p>
          <a:p>
            <a:pPr algn="l"/>
            <a:r>
              <a:rPr sz="1600" b="1" dirty="0">
                <a:latin typeface="华文中宋" charset="-122"/>
                <a:ea typeface="华文中宋" charset="-122"/>
                <a:cs typeface="华文中宋" charset="-122"/>
              </a:rPr>
              <a:t>2.1Open a shortcut on your desktop,  you can enter the offline programming interface, as shown in Figure 2.1. </a:t>
            </a:r>
            <a:endParaRPr sz="16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256530" y="5479415"/>
            <a:ext cx="1678305"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sym typeface="+mn-ea"/>
              </a:rPr>
              <a:t>2</a:t>
            </a:r>
            <a:r>
              <a:rPr lang="en-US" b="1" dirty="0">
                <a:latin typeface="华文中宋" charset="-122"/>
                <a:ea typeface="华文中宋" charset="-122"/>
                <a:cs typeface="华文中宋" charset="-122"/>
              </a:rPr>
              <a:t>.1</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4"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16" name="图片 2"/>
          <p:cNvPicPr>
            <a:picLocks noChangeAspect="1"/>
          </p:cNvPicPr>
          <p:nvPr/>
        </p:nvPicPr>
        <p:blipFill>
          <a:blip r:embed="rId4"/>
          <a:stretch>
            <a:fillRect/>
          </a:stretch>
        </p:blipFill>
        <p:spPr>
          <a:xfrm>
            <a:off x="1176020" y="1832610"/>
            <a:ext cx="8855710" cy="31934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05755" y="5949950"/>
            <a:ext cx="145923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99820" y="937260"/>
            <a:ext cx="9098280" cy="583565"/>
          </a:xfrm>
          <a:prstGeom prst="rect">
            <a:avLst/>
          </a:prstGeom>
        </p:spPr>
        <p:txBody>
          <a:bodyPr wrap="square">
            <a:spAutoFit/>
          </a:bodyPr>
          <a:p>
            <a:pPr algn="l"/>
            <a:r>
              <a:rPr sz="1600" b="1" dirty="0">
                <a:latin typeface="华文中宋" charset="-122"/>
                <a:ea typeface="华文中宋" charset="-122"/>
                <a:cs typeface="华文中宋" charset="-122"/>
                <a:sym typeface="+mn-ea"/>
              </a:rPr>
              <a:t>2.2 Click the [New Project] option in the interface to enter the programming page, as shown in Figure 2.2.</a:t>
            </a:r>
            <a:endParaRPr sz="1600" b="1" dirty="0">
              <a:latin typeface="华文中宋" charset="-122"/>
              <a:ea typeface="华文中宋" charset="-122"/>
              <a:cs typeface="华文中宋" charset="-122"/>
              <a:sym typeface="+mn-ea"/>
            </a:endParaRPr>
          </a:p>
        </p:txBody>
      </p:sp>
      <p:pic>
        <p:nvPicPr>
          <p:cNvPr id="10" name="图片 9"/>
          <p:cNvPicPr>
            <a:picLocks noChangeAspect="1"/>
          </p:cNvPicPr>
          <p:nvPr/>
        </p:nvPicPr>
        <p:blipFill>
          <a:blip r:embed="rId3"/>
          <a:stretch>
            <a:fillRect/>
          </a:stretch>
        </p:blipFill>
        <p:spPr>
          <a:xfrm>
            <a:off x="1628775" y="1520825"/>
            <a:ext cx="8442325" cy="3815715"/>
          </a:xfrm>
          <a:prstGeom prst="rect">
            <a:avLst/>
          </a:prstGeom>
          <a:noFill/>
          <a:ln w="9525">
            <a:noFill/>
          </a:ln>
        </p:spPr>
      </p:pic>
      <p:sp>
        <p:nvSpPr>
          <p:cNvPr id="3" name="Rectangle 3"/>
          <p:cNvSpPr>
            <a:spLocks noChangeArrowheads="1"/>
          </p:cNvSpPr>
          <p:nvPr/>
        </p:nvSpPr>
        <p:spPr bwMode="auto">
          <a:xfrm>
            <a:off x="5405755" y="5479415"/>
            <a:ext cx="1558925" cy="368300"/>
          </a:xfrm>
          <a:prstGeom prst="rect">
            <a:avLst/>
          </a:prstGeom>
        </p:spPr>
        <p:txBody>
          <a:bodyPr wrap="square">
            <a:spAutoFit/>
          </a:bodyPr>
          <a:p>
            <a:pPr algn="l"/>
            <a:r>
              <a:rPr b="1" dirty="0">
                <a:latin typeface="华文中宋" charset="-122"/>
                <a:ea typeface="华文中宋" charset="-122"/>
                <a:cs typeface="华文中宋" charset="-122"/>
                <a:sym typeface="+mn-ea"/>
              </a:rPr>
              <a:t>Figure</a:t>
            </a:r>
            <a:r>
              <a:rPr lang="en-US" b="1" dirty="0">
                <a:latin typeface="华文中宋" charset="-122"/>
                <a:ea typeface="华文中宋" charset="-122"/>
                <a:cs typeface="华文中宋" charset="-122"/>
              </a:rPr>
              <a:t>2.2</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4" name="PA-矩形 86"/>
          <p:cNvSpPr/>
          <p:nvPr>
            <p:custDataLst>
              <p:tags r:id="rId4"/>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021580" y="6017895"/>
            <a:ext cx="145161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85215"/>
            <a:ext cx="9718040" cy="645160"/>
          </a:xfrm>
          <a:prstGeom prst="rect">
            <a:avLst/>
          </a:prstGeom>
        </p:spPr>
        <p:txBody>
          <a:bodyPr wrap="square">
            <a:spAutoFit/>
          </a:bodyPr>
          <a:p>
            <a:pPr algn="l"/>
            <a:r>
              <a:rPr b="1" dirty="0">
                <a:latin typeface="华文中宋" charset="-122"/>
                <a:ea typeface="华文中宋" charset="-122"/>
                <a:cs typeface="华文中宋" charset="-122"/>
              </a:rPr>
              <a:t>2.3 The interface shown in Figure 2.3 below is the micro:bit offline programming interface we need to use.</a:t>
            </a:r>
            <a:endParaRPr b="1" dirty="0">
              <a:latin typeface="华文中宋" charset="-122"/>
              <a:ea typeface="华文中宋" charset="-122"/>
              <a:cs typeface="华文中宋" charset="-122"/>
            </a:endParaRPr>
          </a:p>
        </p:txBody>
      </p:sp>
      <p:sp>
        <p:nvSpPr>
          <p:cNvPr id="3" name="Rectangle 3"/>
          <p:cNvSpPr>
            <a:spLocks noChangeArrowheads="1"/>
          </p:cNvSpPr>
          <p:nvPr/>
        </p:nvSpPr>
        <p:spPr bwMode="auto">
          <a:xfrm>
            <a:off x="5073650" y="5559425"/>
            <a:ext cx="1490980" cy="368300"/>
          </a:xfrm>
          <a:prstGeom prst="rect">
            <a:avLst/>
          </a:prstGeom>
        </p:spPr>
        <p:txBody>
          <a:bodyPr wrap="square">
            <a:spAutoFit/>
          </a:bodyPr>
          <a:p>
            <a:pPr algn="l"/>
            <a:r>
              <a:rPr b="1" dirty="0">
                <a:latin typeface="华文中宋" charset="-122"/>
                <a:ea typeface="华文中宋" charset="-122"/>
                <a:cs typeface="华文中宋" charset="-122"/>
                <a:sym typeface="+mn-ea"/>
              </a:rPr>
              <a:t>Figure </a:t>
            </a:r>
            <a:r>
              <a:rPr lang="en-US" b="1" dirty="0">
                <a:latin typeface="华文中宋" charset="-122"/>
                <a:ea typeface="华文中宋" charset="-122"/>
                <a:cs typeface="华文中宋" charset="-122"/>
              </a:rPr>
              <a:t>2.3</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5"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22" name="图片 4"/>
          <p:cNvPicPr>
            <a:picLocks noChangeAspect="1"/>
          </p:cNvPicPr>
          <p:nvPr/>
        </p:nvPicPr>
        <p:blipFill>
          <a:blip r:embed="rId4"/>
          <a:stretch>
            <a:fillRect/>
          </a:stretch>
        </p:blipFill>
        <p:spPr>
          <a:xfrm>
            <a:off x="2518410" y="1694815"/>
            <a:ext cx="6457315" cy="36937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051425" y="5966460"/>
            <a:ext cx="141668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zh-CN" altLang="en-US" sz="2000" dirty="0">
              <a:solidFill>
                <a:srgbClr val="2E9491"/>
              </a:solidFill>
              <a:latin typeface="华文中宋" charset="-122"/>
              <a:ea typeface="华文中宋" charset="-122"/>
              <a:cs typeface="华文中宋" charset="-122"/>
            </a:endParaRPr>
          </a:p>
        </p:txBody>
      </p:sp>
      <p:sp>
        <p:nvSpPr>
          <p:cNvPr id="2" name="Rectangle 3"/>
          <p:cNvSpPr>
            <a:spLocks noChangeArrowheads="1"/>
          </p:cNvSpPr>
          <p:nvPr/>
        </p:nvSpPr>
        <p:spPr bwMode="auto">
          <a:xfrm>
            <a:off x="1057275" y="1079500"/>
            <a:ext cx="9404985" cy="337185"/>
          </a:xfrm>
          <a:prstGeom prst="rect">
            <a:avLst/>
          </a:prstGeom>
        </p:spPr>
        <p:txBody>
          <a:bodyPr wrap="square">
            <a:spAutoFit/>
          </a:bodyPr>
          <a:p>
            <a:pPr algn="l"/>
            <a:r>
              <a:rPr sz="1600" b="1" dirty="0">
                <a:latin typeface="华文中宋" charset="-122"/>
                <a:ea typeface="华文中宋" charset="-122"/>
                <a:cs typeface="华文中宋" charset="-122"/>
              </a:rPr>
              <a:t>2.4 Click the icon in the upper right corner to switch languages, as shown in Figure 2.4.</a:t>
            </a:r>
            <a:endParaRPr sz="1600" b="1" dirty="0">
              <a:latin typeface="华文中宋" charset="-122"/>
              <a:ea typeface="华文中宋" charset="-122"/>
              <a:cs typeface="华文中宋" charset="-122"/>
            </a:endParaRPr>
          </a:p>
        </p:txBody>
      </p:sp>
      <p:sp>
        <p:nvSpPr>
          <p:cNvPr id="3" name="Rectangle 3"/>
          <p:cNvSpPr>
            <a:spLocks noChangeArrowheads="1"/>
          </p:cNvSpPr>
          <p:nvPr/>
        </p:nvSpPr>
        <p:spPr bwMode="auto">
          <a:xfrm>
            <a:off x="5064760" y="5388610"/>
            <a:ext cx="1499870" cy="368300"/>
          </a:xfrm>
          <a:prstGeom prst="rect">
            <a:avLst/>
          </a:prstGeom>
        </p:spPr>
        <p:txBody>
          <a:bodyPr wrap="square">
            <a:spAutoFit/>
          </a:bodyPr>
          <a:p>
            <a:pPr algn="l"/>
            <a:r>
              <a:rPr b="1" dirty="0">
                <a:latin typeface="华文中宋" charset="-122"/>
                <a:ea typeface="华文中宋" charset="-122"/>
                <a:cs typeface="华文中宋" charset="-122"/>
                <a:sym typeface="+mn-ea"/>
              </a:rPr>
              <a:t>Figure</a:t>
            </a:r>
            <a:r>
              <a:rPr lang="en-US" b="1" dirty="0">
                <a:latin typeface="华文中宋" charset="-122"/>
                <a:ea typeface="华文中宋" charset="-122"/>
                <a:cs typeface="华文中宋" charset="-122"/>
              </a:rPr>
              <a:t>2.4</a:t>
            </a:r>
            <a:endParaRPr lang="en-US" b="1" dirty="0">
              <a:solidFill>
                <a:schemeClr val="tx1">
                  <a:lumMod val="85000"/>
                  <a:lumOff val="15000"/>
                </a:schemeClr>
              </a:solidFill>
              <a:latin typeface="华文中宋" charset="-122"/>
              <a:ea typeface="华文中宋" charset="-122"/>
              <a:cs typeface="华文中宋" charset="-122"/>
            </a:endParaRPr>
          </a:p>
        </p:txBody>
      </p:sp>
      <p:sp>
        <p:nvSpPr>
          <p:cNvPr id="4" name="PA-矩形 86"/>
          <p:cNvSpPr/>
          <p:nvPr>
            <p:custDataLst>
              <p:tags r:id="rId3"/>
            </p:custDataLst>
          </p:nvPr>
        </p:nvSpPr>
        <p:spPr>
          <a:xfrm>
            <a:off x="4203178" y="278298"/>
            <a:ext cx="3785235" cy="521970"/>
          </a:xfrm>
          <a:prstGeom prst="rect">
            <a:avLst/>
          </a:prstGeom>
        </p:spPr>
        <p:txBody>
          <a:bodyPr wrap="none">
            <a:spAutoFit/>
          </a:bodyPr>
          <a:p>
            <a:pPr algn="ct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O</a:t>
            </a:r>
            <a:r>
              <a:rPr lang="en-US" altLang="zh-CN" sz="2800" b="1" dirty="0">
                <a:ln w="3175">
                  <a:solidFill>
                    <a:schemeClr val="tx1"/>
                  </a:solidFill>
                </a:ln>
                <a:solidFill>
                  <a:srgbClr val="E4151A"/>
                </a:solidFill>
                <a:effectLst/>
                <a:latin typeface="华文中宋" charset="-122"/>
                <a:ea typeface="华文中宋" charset="-122"/>
                <a:cs typeface="华文中宋" charset="-122"/>
                <a:sym typeface="+mn-ea"/>
              </a:rPr>
              <a:t>ff</a:t>
            </a:r>
            <a:r>
              <a:rPr lang="zh-CN" altLang="en-US" sz="2800" b="1" dirty="0">
                <a:ln w="3175">
                  <a:solidFill>
                    <a:schemeClr val="tx1"/>
                  </a:solidFill>
                </a:ln>
                <a:solidFill>
                  <a:srgbClr val="E4151A"/>
                </a:solidFill>
                <a:effectLst/>
                <a:latin typeface="华文中宋" charset="-122"/>
                <a:ea typeface="华文中宋" charset="-122"/>
                <a:cs typeface="华文中宋" charset="-122"/>
                <a:sym typeface="+mn-ea"/>
              </a:rPr>
              <a:t>line programming</a:t>
            </a:r>
            <a:endParaRPr lang="zh-CN" altLang="en-US" sz="2800" b="1" dirty="0">
              <a:ln w="3175">
                <a:solidFill>
                  <a:schemeClr val="tx1"/>
                </a:solidFill>
              </a:ln>
              <a:solidFill>
                <a:srgbClr val="00B0F0"/>
              </a:solidFill>
              <a:effectLst/>
              <a:latin typeface="华文中宋" charset="-122"/>
              <a:ea typeface="华文中宋" charset="-122"/>
            </a:endParaRPr>
          </a:p>
        </p:txBody>
      </p:sp>
      <p:pic>
        <p:nvPicPr>
          <p:cNvPr id="23" name="图片 5"/>
          <p:cNvPicPr>
            <a:picLocks noChangeAspect="1"/>
          </p:cNvPicPr>
          <p:nvPr/>
        </p:nvPicPr>
        <p:blipFill>
          <a:blip r:embed="rId4"/>
          <a:stretch>
            <a:fillRect/>
          </a:stretch>
        </p:blipFill>
        <p:spPr>
          <a:xfrm>
            <a:off x="1141730" y="1494155"/>
            <a:ext cx="9049385" cy="35712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 name="RESOURCELIBID_ANIM" val="430"/>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23.xml><?xml version="1.0" encoding="utf-8"?>
<p:tagLst xmlns:p="http://schemas.openxmlformats.org/presentationml/2006/main">
  <p:tag name="PA" val="v5.1.1"/>
  <p:tag name="RESOURCELIBID_ANIM" val="430"/>
</p:tagLst>
</file>

<file path=ppt/tags/tag24.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1"/>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0"/>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 name="RESOURCELIBID_ANIM" val="430"/>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3288</Words>
  <Application>WPS 演示</Application>
  <PresentationFormat>宽屏</PresentationFormat>
  <Paragraphs>133</Paragraphs>
  <Slides>17</Slides>
  <Notes>1</Notes>
  <HiddenSlides>0</HiddenSlides>
  <MMClips>1</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Administrator</cp:lastModifiedBy>
  <cp:revision>284</cp:revision>
  <dcterms:created xsi:type="dcterms:W3CDTF">2017-08-18T03:02:00Z</dcterms:created>
  <dcterms:modified xsi:type="dcterms:W3CDTF">2021-12-27T09:33:23Z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