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gd4HU/7IIgCH1mG4/OH2zFstYuw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6B4A84-F0C7-40A1-8DE2-CE2DA32D0087}">
  <a:tblStyle styleId="{996B4A84-F0C7-40A1-8DE2-CE2DA32D00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public.tableau.com/app/profile/yahel.epel/viz/Final_project_1test/FinalProject"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3293520645_1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3293520645_1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Food Access data was from 2015</a:t>
            </a:r>
            <a:endParaRPr/>
          </a:p>
          <a:p>
            <a:pPr marL="0" lvl="0" indent="0" algn="l" rtl="0">
              <a:spcBef>
                <a:spcPts val="0"/>
              </a:spcBef>
              <a:spcAft>
                <a:spcPts val="0"/>
              </a:spcAft>
              <a:buClr>
                <a:schemeClr val="dk1"/>
              </a:buClr>
              <a:buSzPts val="1100"/>
              <a:buFont typeface="Arial"/>
              <a:buNone/>
            </a:pPr>
            <a:r>
              <a:rPr lang="en-US"/>
              <a:t>First step cleaning </a:t>
            </a:r>
            <a:endParaRPr/>
          </a:p>
          <a:p>
            <a:pPr marL="0" lvl="0" indent="0" algn="l" rtl="0">
              <a:spcBef>
                <a:spcPts val="0"/>
              </a:spcBef>
              <a:spcAft>
                <a:spcPts val="0"/>
              </a:spcAft>
              <a:buClr>
                <a:schemeClr val="dk1"/>
              </a:buClr>
              <a:buSzPts val="1100"/>
              <a:buFont typeface="Arial"/>
              <a:buNone/>
            </a:pPr>
            <a:r>
              <a:rPr lang="en-US"/>
              <a:t>remove all shared data and kid/seniors</a:t>
            </a:r>
            <a:endParaRPr/>
          </a:p>
          <a:p>
            <a:pPr marL="0" lvl="0" indent="0" algn="l" rtl="0">
              <a:spcBef>
                <a:spcPts val="0"/>
              </a:spcBef>
              <a:spcAft>
                <a:spcPts val="0"/>
              </a:spcAft>
              <a:buClr>
                <a:schemeClr val="dk1"/>
              </a:buClr>
              <a:buSzPts val="1100"/>
              <a:buFont typeface="Arial"/>
              <a:buNone/>
            </a:pPr>
            <a:r>
              <a:rPr lang="en-US"/>
              <a:t>Second step cleaning</a:t>
            </a:r>
            <a:endParaRPr/>
          </a:p>
          <a:p>
            <a:pPr marL="0" lvl="0" indent="0" algn="l" rtl="0">
              <a:spcBef>
                <a:spcPts val="0"/>
              </a:spcBef>
              <a:spcAft>
                <a:spcPts val="0"/>
              </a:spcAft>
              <a:buClr>
                <a:schemeClr val="dk1"/>
              </a:buClr>
              <a:buSzPts val="1100"/>
              <a:buFont typeface="Arial"/>
              <a:buNone/>
            </a:pPr>
            <a:r>
              <a:rPr lang="en-US"/>
              <a:t>linear regression models using all features to predict the housing price (normalized , Z score)</a:t>
            </a:r>
            <a:endParaRPr/>
          </a:p>
          <a:p>
            <a:pPr marL="0" lvl="0" indent="0" algn="l" rtl="0">
              <a:spcBef>
                <a:spcPts val="0"/>
              </a:spcBef>
              <a:spcAft>
                <a:spcPts val="0"/>
              </a:spcAft>
              <a:buClr>
                <a:schemeClr val="dk1"/>
              </a:buClr>
              <a:buSzPts val="1100"/>
              <a:buFont typeface="Arial"/>
              <a:buNone/>
            </a:pPr>
            <a:r>
              <a:rPr lang="en-US"/>
              <a:t>chose 34 parameters among 87</a:t>
            </a:r>
            <a:endParaRPr/>
          </a:p>
          <a:p>
            <a:pPr marL="0" lvl="0" indent="0" algn="l" rtl="0">
              <a:spcBef>
                <a:spcPts val="0"/>
              </a:spcBef>
              <a:spcAft>
                <a:spcPts val="0"/>
              </a:spcAft>
              <a:buClr>
                <a:schemeClr val="dk1"/>
              </a:buClr>
              <a:buSzPts val="1100"/>
              <a:buFont typeface="Arial"/>
              <a:buNone/>
            </a:pPr>
            <a:r>
              <a:rPr lang="en-US"/>
              <a:t>Preprocessing for ML</a:t>
            </a:r>
            <a:endParaRPr/>
          </a:p>
          <a:p>
            <a:pPr marL="0" lvl="0" indent="0" algn="l" rtl="0">
              <a:spcBef>
                <a:spcPts val="0"/>
              </a:spcBef>
              <a:spcAft>
                <a:spcPts val="0"/>
              </a:spcAft>
              <a:buClr>
                <a:schemeClr val="dk1"/>
              </a:buClr>
              <a:buSzPts val="1100"/>
              <a:buFont typeface="Arial"/>
              <a:buNone/>
            </a:pPr>
            <a:r>
              <a:rPr lang="en-US"/>
              <a:t>continuous variables transformed using StandardScaler</a:t>
            </a:r>
            <a:endParaRPr/>
          </a:p>
          <a:p>
            <a:pPr marL="0" lvl="0" indent="0" algn="l" rtl="0">
              <a:spcBef>
                <a:spcPts val="0"/>
              </a:spcBef>
              <a:spcAft>
                <a:spcPts val="0"/>
              </a:spcAft>
              <a:buClr>
                <a:schemeClr val="dk1"/>
              </a:buClr>
              <a:buSzPts val="1100"/>
              <a:buFont typeface="Arial"/>
              <a:buNone/>
            </a:pPr>
            <a:r>
              <a:rPr lang="en-US"/>
              <a:t>categorical variables as dummy coded</a:t>
            </a:r>
            <a:endParaRPr/>
          </a:p>
        </p:txBody>
      </p:sp>
      <p:sp>
        <p:nvSpPr>
          <p:cNvPr id="198" name="Google Shape;198;g13293520645_1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324d01cf1e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324d01cf1e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g1324d01cf1e_0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3293520645_1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3293520645_1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g13293520645_1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30413ee246_0_4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30413ee246_0_4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Yahel</a:t>
            </a:r>
            <a:endParaRPr/>
          </a:p>
          <a:p>
            <a:pPr marL="0" lvl="0" indent="0" algn="l" rtl="0">
              <a:spcBef>
                <a:spcPts val="0"/>
              </a:spcBef>
              <a:spcAft>
                <a:spcPts val="0"/>
              </a:spcAft>
              <a:buNone/>
            </a:pPr>
            <a:r>
              <a:rPr lang="en-US" u="sng">
                <a:solidFill>
                  <a:schemeClr val="hlink"/>
                </a:solidFill>
                <a:hlinkClick r:id="rId3"/>
              </a:rPr>
              <a:t>https://public.tableau.com/app/profile/yahel.epel/viz/Final_project_1test/FinalProject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23" name="Google Shape;223;g130413ee246_0_4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31" name="Google Shape;23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Ryan</a:t>
            </a:r>
            <a:endParaRPr/>
          </a:p>
        </p:txBody>
      </p:sp>
      <p:sp>
        <p:nvSpPr>
          <p:cNvPr id="244" name="Google Shape;24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10000"/>
              </a:lnSpc>
              <a:spcBef>
                <a:spcPts val="500"/>
              </a:spcBef>
              <a:spcAft>
                <a:spcPts val="0"/>
              </a:spcAft>
              <a:buNone/>
            </a:pPr>
            <a:r>
              <a:rPr lang="en-US">
                <a:latin typeface="Arial"/>
                <a:ea typeface="Arial"/>
                <a:cs typeface="Arial"/>
                <a:sym typeface="Arial"/>
              </a:rPr>
              <a:t>Formative research has found that homes with homes with a Trader joe’s near by had a higher value</a:t>
            </a: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30413ee246_0_4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30413ee246_0_48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130413ee246_0_48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100"/>
              <a:t>This is a high level overview for the Methods and Materials used for this project</a:t>
            </a:r>
            <a:endParaRPr sz="1100"/>
          </a:p>
          <a:p>
            <a:pPr marL="0" lvl="0" indent="0" algn="l" rtl="0">
              <a:lnSpc>
                <a:spcPct val="115000"/>
              </a:lnSpc>
              <a:spcBef>
                <a:spcPts val="0"/>
              </a:spcBef>
              <a:spcAft>
                <a:spcPts val="0"/>
              </a:spcAft>
              <a:buClr>
                <a:schemeClr val="dk1"/>
              </a:buClr>
              <a:buSzPts val="1100"/>
              <a:buFont typeface="Arial"/>
              <a:buNone/>
            </a:pPr>
            <a:r>
              <a:rPr lang="en-US" sz="1100"/>
              <a:t> </a:t>
            </a:r>
            <a:endParaRPr sz="1100"/>
          </a:p>
          <a:p>
            <a:pPr marL="0" lvl="0" indent="0" algn="l" rtl="0">
              <a:lnSpc>
                <a:spcPct val="115000"/>
              </a:lnSpc>
              <a:spcBef>
                <a:spcPts val="0"/>
              </a:spcBef>
              <a:spcAft>
                <a:spcPts val="0"/>
              </a:spcAft>
              <a:buClr>
                <a:schemeClr val="dk1"/>
              </a:buClr>
              <a:buSzPts val="1100"/>
              <a:buFont typeface="Arial"/>
              <a:buNone/>
            </a:pPr>
            <a:r>
              <a:rPr lang="en-US" sz="1100"/>
              <a:t>To obtain and clean the data available, we used google searches,  google API and web scraping in order to extract food locations and coordinates</a:t>
            </a:r>
            <a:endParaRPr sz="1100"/>
          </a:p>
          <a:p>
            <a:pPr marL="0" lvl="0" indent="0" algn="l" rtl="0">
              <a:lnSpc>
                <a:spcPct val="115000"/>
              </a:lnSpc>
              <a:spcBef>
                <a:spcPts val="0"/>
              </a:spcBef>
              <a:spcAft>
                <a:spcPts val="0"/>
              </a:spcAft>
              <a:buClr>
                <a:schemeClr val="dk1"/>
              </a:buClr>
              <a:buSzPts val="1100"/>
              <a:buFont typeface="Arial"/>
              <a:buNone/>
            </a:pPr>
            <a:r>
              <a:rPr lang="en-US" sz="1100"/>
              <a:t> </a:t>
            </a:r>
            <a:endParaRPr sz="1100"/>
          </a:p>
          <a:p>
            <a:pPr marL="0" lvl="0" indent="0" algn="l" rtl="0">
              <a:lnSpc>
                <a:spcPct val="115000"/>
              </a:lnSpc>
              <a:spcBef>
                <a:spcPts val="0"/>
              </a:spcBef>
              <a:spcAft>
                <a:spcPts val="0"/>
              </a:spcAft>
              <a:buClr>
                <a:schemeClr val="dk1"/>
              </a:buClr>
              <a:buSzPts val="1100"/>
              <a:buFont typeface="Arial"/>
              <a:buNone/>
            </a:pPr>
            <a:r>
              <a:rPr lang="en-US" sz="1100"/>
              <a:t>For our data management and database we used SQL and SQLite</a:t>
            </a:r>
            <a:endParaRPr sz="1100"/>
          </a:p>
          <a:p>
            <a:pPr marL="0" lvl="0" indent="0" algn="l" rtl="0">
              <a:lnSpc>
                <a:spcPct val="115000"/>
              </a:lnSpc>
              <a:spcBef>
                <a:spcPts val="0"/>
              </a:spcBef>
              <a:spcAft>
                <a:spcPts val="0"/>
              </a:spcAft>
              <a:buClr>
                <a:schemeClr val="dk1"/>
              </a:buClr>
              <a:buSzPts val="1100"/>
              <a:buFont typeface="Arial"/>
              <a:buNone/>
            </a:pPr>
            <a:r>
              <a:rPr lang="en-US" sz="1100"/>
              <a:t> </a:t>
            </a:r>
            <a:endParaRPr sz="1100"/>
          </a:p>
          <a:p>
            <a:pPr marL="0" lvl="0" indent="0" algn="l" rtl="0">
              <a:lnSpc>
                <a:spcPct val="115000"/>
              </a:lnSpc>
              <a:spcBef>
                <a:spcPts val="0"/>
              </a:spcBef>
              <a:spcAft>
                <a:spcPts val="0"/>
              </a:spcAft>
              <a:buClr>
                <a:schemeClr val="dk1"/>
              </a:buClr>
              <a:buSzPts val="1100"/>
              <a:buFont typeface="Arial"/>
              <a:buNone/>
            </a:pPr>
            <a:r>
              <a:rPr lang="en-US" sz="1100"/>
              <a:t>After running various machine learning models, we determined the Random Forest had the best output. We will go more into detail as to the supervised learning models that were used later in this presentation</a:t>
            </a:r>
            <a:endParaRPr sz="1100"/>
          </a:p>
          <a:p>
            <a:pPr marL="0" lvl="0" indent="0" algn="l" rtl="0">
              <a:lnSpc>
                <a:spcPct val="115000"/>
              </a:lnSpc>
              <a:spcBef>
                <a:spcPts val="0"/>
              </a:spcBef>
              <a:spcAft>
                <a:spcPts val="0"/>
              </a:spcAft>
              <a:buClr>
                <a:schemeClr val="dk1"/>
              </a:buClr>
              <a:buSzPts val="1100"/>
              <a:buFont typeface="Arial"/>
              <a:buNone/>
            </a:pPr>
            <a:r>
              <a:rPr lang="en-US" sz="1100"/>
              <a:t> </a:t>
            </a:r>
            <a:endParaRPr sz="1100"/>
          </a:p>
          <a:p>
            <a:pPr marL="0" lvl="0" indent="0" algn="l" rtl="0">
              <a:lnSpc>
                <a:spcPct val="115000"/>
              </a:lnSpc>
              <a:spcBef>
                <a:spcPts val="0"/>
              </a:spcBef>
              <a:spcAft>
                <a:spcPts val="0"/>
              </a:spcAft>
              <a:buClr>
                <a:schemeClr val="dk1"/>
              </a:buClr>
              <a:buSzPts val="1100"/>
              <a:buFont typeface="Arial"/>
              <a:buNone/>
            </a:pPr>
            <a:r>
              <a:rPr lang="en-US" sz="1100"/>
              <a:t>We will be presenting our data visualization using tableau as well as a website that was created using html</a:t>
            </a:r>
            <a:endParaRPr sz="1100"/>
          </a:p>
          <a:p>
            <a:pPr marL="0" lvl="0" indent="0" algn="l" rtl="0">
              <a:spcBef>
                <a:spcPts val="0"/>
              </a:spcBef>
              <a:spcAft>
                <a:spcPts val="0"/>
              </a:spcAft>
              <a:buNone/>
            </a:pPr>
            <a:endParaRPr/>
          </a:p>
        </p:txBody>
      </p:sp>
      <p:sp>
        <p:nvSpPr>
          <p:cNvPr id="156" name="Google Shape;15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30413ee246_0_4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30413ee246_0_45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Low food access</a:t>
            </a:r>
            <a:endParaRPr/>
          </a:p>
          <a:p>
            <a:pPr marL="0" lvl="0" indent="0" algn="l" rtl="0">
              <a:spcBef>
                <a:spcPts val="0"/>
              </a:spcBef>
              <a:spcAft>
                <a:spcPts val="0"/>
              </a:spcAft>
              <a:buNone/>
            </a:pPr>
            <a:endParaRPr/>
          </a:p>
          <a:p>
            <a:pPr marL="0" lvl="0" indent="0" algn="l" rtl="0">
              <a:spcBef>
                <a:spcPts val="0"/>
              </a:spcBef>
              <a:spcAft>
                <a:spcPts val="0"/>
              </a:spcAft>
              <a:buNone/>
            </a:pPr>
            <a:r>
              <a:rPr lang="en-US"/>
              <a:t>housing prices</a:t>
            </a:r>
            <a:endParaRPr/>
          </a:p>
          <a:p>
            <a:pPr marL="0" lvl="0" indent="0" algn="l" rtl="0">
              <a:spcBef>
                <a:spcPts val="0"/>
              </a:spcBef>
              <a:spcAft>
                <a:spcPts val="0"/>
              </a:spcAft>
              <a:buNone/>
            </a:pPr>
            <a:endParaRPr/>
          </a:p>
          <a:p>
            <a:pPr marL="0" lvl="0" indent="0" algn="l" rtl="0">
              <a:spcBef>
                <a:spcPts val="0"/>
              </a:spcBef>
              <a:spcAft>
                <a:spcPts val="0"/>
              </a:spcAft>
              <a:buNone/>
            </a:pPr>
            <a:r>
              <a:rPr lang="en-US"/>
              <a:t>whole foods locations</a:t>
            </a:r>
            <a:endParaRPr/>
          </a:p>
          <a:p>
            <a:pPr marL="0" lvl="0" indent="0" algn="l" rtl="0">
              <a:spcBef>
                <a:spcPts val="0"/>
              </a:spcBef>
              <a:spcAft>
                <a:spcPts val="0"/>
              </a:spcAft>
              <a:buNone/>
            </a:pPr>
            <a:endParaRPr/>
          </a:p>
          <a:p>
            <a:pPr marL="0" lvl="0" indent="0" algn="l" rtl="0">
              <a:spcBef>
                <a:spcPts val="0"/>
              </a:spcBef>
              <a:spcAft>
                <a:spcPts val="0"/>
              </a:spcAft>
              <a:buNone/>
            </a:pPr>
            <a:r>
              <a:rPr lang="en-US"/>
              <a:t>trader joe's locations</a:t>
            </a:r>
            <a:endParaRPr/>
          </a:p>
          <a:p>
            <a:pPr marL="0" lvl="0" indent="0" algn="l" rtl="0">
              <a:spcBef>
                <a:spcPts val="0"/>
              </a:spcBef>
              <a:spcAft>
                <a:spcPts val="0"/>
              </a:spcAft>
              <a:buNone/>
            </a:pPr>
            <a:endParaRPr/>
          </a:p>
          <a:p>
            <a:pPr marL="0" lvl="0" indent="0" algn="l" rtl="0">
              <a:spcBef>
                <a:spcPts val="0"/>
              </a:spcBef>
              <a:spcAft>
                <a:spcPts val="0"/>
              </a:spcAft>
              <a:buNone/>
            </a:pPr>
            <a:r>
              <a:rPr lang="en-US"/>
              <a:t>Fast food locations</a:t>
            </a:r>
            <a:endParaRPr/>
          </a:p>
        </p:txBody>
      </p:sp>
      <p:sp>
        <p:nvSpPr>
          <p:cNvPr id="169" name="Google Shape;169;g130413ee246_0_45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30413ee246_0_4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30413ee246_0_4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130413ee246_0_47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6" descr="Tag=AccentColor&#10;Flavor=Light&#10;Target=FillAndLine"/>
          <p:cNvSpPr/>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7" name="Google Shape;17;p16"/>
          <p:cNvSpPr txBox="1">
            <a:spLocks noGrp="1"/>
          </p:cNvSpPr>
          <p:nvPr>
            <p:ph type="ctrTitle"/>
          </p:nvPr>
        </p:nvSpPr>
        <p:spPr>
          <a:xfrm>
            <a:off x="841248" y="448056"/>
            <a:ext cx="10515600" cy="406908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9600"/>
              <a:buFont typeface="Arial"/>
              <a:buNone/>
              <a:defRPr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6"/>
          <p:cNvSpPr txBox="1">
            <a:spLocks noGrp="1"/>
          </p:cNvSpPr>
          <p:nvPr>
            <p:ph type="subTitle" idx="1"/>
          </p:nvPr>
        </p:nvSpPr>
        <p:spPr>
          <a:xfrm>
            <a:off x="841248" y="4983480"/>
            <a:ext cx="10515600" cy="1124712"/>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0"/>
        <p:cNvGrpSpPr/>
        <p:nvPr/>
      </p:nvGrpSpPr>
      <p:grpSpPr>
        <a:xfrm>
          <a:off x="0" y="0"/>
          <a:ext cx="0" cy="0"/>
          <a:chOff x="0" y="0"/>
          <a:chExt cx="0" cy="0"/>
        </a:xfrm>
      </p:grpSpPr>
      <p:sp>
        <p:nvSpPr>
          <p:cNvPr id="81" name="Google Shape;81;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6"/>
        <p:cNvGrpSpPr/>
        <p:nvPr/>
      </p:nvGrpSpPr>
      <p:grpSpPr>
        <a:xfrm>
          <a:off x="0" y="0"/>
          <a:ext cx="0" cy="0"/>
          <a:chOff x="0" y="0"/>
          <a:chExt cx="0" cy="0"/>
        </a:xfrm>
      </p:grpSpPr>
      <p:sp>
        <p:nvSpPr>
          <p:cNvPr id="87" name="Google Shape;87;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7"/>
          <p:cNvSpPr txBox="1">
            <a:spLocks noGrp="1"/>
          </p:cNvSpPr>
          <p:nvPr>
            <p:ph type="body" idx="1"/>
          </p:nvPr>
        </p:nvSpPr>
        <p:spPr>
          <a:xfrm>
            <a:off x="838200" y="1929384"/>
            <a:ext cx="10515600" cy="4251960"/>
          </a:xfrm>
          <a:prstGeom prst="rect">
            <a:avLst/>
          </a:prstGeom>
          <a:noFill/>
          <a:ln>
            <a:noFill/>
          </a:ln>
        </p:spPr>
        <p:txBody>
          <a:bodyPr spcFirstLastPara="1" wrap="square" lIns="91425" tIns="45700" rIns="91425" bIns="45700" anchor="t" anchorCtr="0">
            <a:normAutofit/>
          </a:bodyPr>
          <a:lstStyle>
            <a:lvl1pPr marL="457200" lvl="0" indent="-406400" algn="l">
              <a:lnSpc>
                <a:spcPct val="110000"/>
              </a:lnSpc>
              <a:spcBef>
                <a:spcPts val="1000"/>
              </a:spcBef>
              <a:spcAft>
                <a:spcPts val="0"/>
              </a:spcAft>
              <a:buClr>
                <a:schemeClr val="dk1"/>
              </a:buClr>
              <a:buSzPts val="2800"/>
              <a:buChar char="•"/>
              <a:defRPr sz="2800"/>
            </a:lvl1pPr>
            <a:lvl2pPr marL="914400" lvl="1" indent="-381000" algn="l">
              <a:lnSpc>
                <a:spcPct val="110000"/>
              </a:lnSpc>
              <a:spcBef>
                <a:spcPts val="500"/>
              </a:spcBef>
              <a:spcAft>
                <a:spcPts val="0"/>
              </a:spcAft>
              <a:buClr>
                <a:schemeClr val="dk1"/>
              </a:buClr>
              <a:buSzPts val="2400"/>
              <a:buChar char="•"/>
              <a:defRPr sz="2400"/>
            </a:lvl2pPr>
            <a:lvl3pPr marL="1371600" lvl="2" indent="-355600" algn="l">
              <a:lnSpc>
                <a:spcPct val="110000"/>
              </a:lnSpc>
              <a:spcBef>
                <a:spcPts val="500"/>
              </a:spcBef>
              <a:spcAft>
                <a:spcPts val="0"/>
              </a:spcAft>
              <a:buClr>
                <a:schemeClr val="dk1"/>
              </a:buClr>
              <a:buSzPts val="2000"/>
              <a:buChar char="•"/>
              <a:defRPr sz="2000"/>
            </a:lvl3pPr>
            <a:lvl4pPr marL="1828800" lvl="3" indent="-342900" algn="l">
              <a:lnSpc>
                <a:spcPct val="110000"/>
              </a:lnSpc>
              <a:spcBef>
                <a:spcPts val="500"/>
              </a:spcBef>
              <a:spcAft>
                <a:spcPts val="0"/>
              </a:spcAft>
              <a:buClr>
                <a:schemeClr val="dk1"/>
              </a:buClr>
              <a:buSzPts val="1800"/>
              <a:buChar char="•"/>
              <a:defRPr sz="1800"/>
            </a:lvl4pPr>
            <a:lvl5pPr marL="2286000" lvl="4" indent="-342900" algn="l">
              <a:lnSpc>
                <a:spcPct val="110000"/>
              </a:lnSpc>
              <a:spcBef>
                <a:spcPts val="500"/>
              </a:spcBef>
              <a:spcAft>
                <a:spcPts val="0"/>
              </a:spcAft>
              <a:buClr>
                <a:schemeClr val="dk1"/>
              </a:buClr>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 name="Google Shape;28;p17" descr="Tag=AccentColor&#10;Flavor=Light&#10;Target=FillAndLine"/>
          <p:cNvSpPr/>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dk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19"/>
          <p:cNvSpPr txBox="1">
            <a:spLocks noGrp="1"/>
          </p:cNvSpPr>
          <p:nvPr>
            <p:ph type="title"/>
          </p:nvPr>
        </p:nvSpPr>
        <p:spPr>
          <a:xfrm>
            <a:off x="841248" y="448056"/>
            <a:ext cx="10515600" cy="406908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8000"/>
              <a:buFont typeface="Arial"/>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9"/>
          <p:cNvSpPr txBox="1">
            <a:spLocks noGrp="1"/>
          </p:cNvSpPr>
          <p:nvPr>
            <p:ph type="body" idx="1"/>
          </p:nvPr>
        </p:nvSpPr>
        <p:spPr>
          <a:xfrm>
            <a:off x="841248" y="4983480"/>
            <a:ext cx="10515600" cy="112471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rgbClr val="888888"/>
              </a:buClr>
              <a:buSzPts val="2800"/>
              <a:buNone/>
              <a:defRPr sz="2800">
                <a:solidFill>
                  <a:srgbClr val="888888"/>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6" name="Google Shape;3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19" descr="Tag=AccentColor&#10;Flavor=Light&#10;Target=FillAndLine"/>
          <p:cNvSpPr/>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0"/>
          <p:cNvSpPr txBox="1">
            <a:spLocks noGrp="1"/>
          </p:cNvSpPr>
          <p:nvPr>
            <p:ph type="body" idx="1"/>
          </p:nvPr>
        </p:nvSpPr>
        <p:spPr>
          <a:xfrm>
            <a:off x="838200" y="1929384"/>
            <a:ext cx="5181600" cy="425196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0"/>
          <p:cNvSpPr txBox="1">
            <a:spLocks noGrp="1"/>
          </p:cNvSpPr>
          <p:nvPr>
            <p:ph type="body" idx="2"/>
          </p:nvPr>
        </p:nvSpPr>
        <p:spPr>
          <a:xfrm>
            <a:off x="6172200" y="1929384"/>
            <a:ext cx="5181600" cy="425196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p20" descr="Tag=AccentColor&#10;Flavor=Light&#10;Target=FillAndLine"/>
          <p:cNvSpPr/>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dk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1"/>
          <p:cNvSpPr txBox="1">
            <a:spLocks noGrp="1"/>
          </p:cNvSpPr>
          <p:nvPr>
            <p:ph type="body" idx="1"/>
          </p:nvPr>
        </p:nvSpPr>
        <p:spPr>
          <a:xfrm>
            <a:off x="839788" y="1938528"/>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3600"/>
              <a:buNone/>
              <a:defRPr sz="3600" b="1"/>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21"/>
          <p:cNvSpPr txBox="1">
            <a:spLocks noGrp="1"/>
          </p:cNvSpPr>
          <p:nvPr>
            <p:ph type="body" idx="2"/>
          </p:nvPr>
        </p:nvSpPr>
        <p:spPr>
          <a:xfrm>
            <a:off x="839788" y="2926080"/>
            <a:ext cx="5157787" cy="326440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21"/>
          <p:cNvSpPr txBox="1">
            <a:spLocks noGrp="1"/>
          </p:cNvSpPr>
          <p:nvPr>
            <p:ph type="body" idx="3"/>
          </p:nvPr>
        </p:nvSpPr>
        <p:spPr>
          <a:xfrm>
            <a:off x="6172200" y="1938528"/>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3600"/>
              <a:buNone/>
              <a:defRPr sz="3600" b="1"/>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21"/>
          <p:cNvSpPr txBox="1">
            <a:spLocks noGrp="1"/>
          </p:cNvSpPr>
          <p:nvPr>
            <p:ph type="body" idx="4"/>
          </p:nvPr>
        </p:nvSpPr>
        <p:spPr>
          <a:xfrm>
            <a:off x="6172200" y="2926080"/>
            <a:ext cx="5183188" cy="326440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7" name="Google Shape;57;p21" descr="Tag=AccentColor&#10;Flavor=Light&#10;Target=FillAndLine"/>
          <p:cNvSpPr/>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dk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2203704" y="1728216"/>
            <a:ext cx="7781544" cy="3392424"/>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7800"/>
              <a:buFont typeface="Arial"/>
              <a:buNone/>
              <a:defRPr sz="7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3" name="Google Shape;63;p22" descr="Tag=AccentColor&#10;Flavor=Light&#10;Target=FillAndLine"/>
          <p:cNvSpPr/>
          <p:nvPr/>
        </p:nvSpPr>
        <p:spPr>
          <a:xfrm>
            <a:off x="3974206" y="5126892"/>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23"/>
          <p:cNvSpPr txBox="1">
            <a:spLocks noGrp="1"/>
          </p:cNvSpPr>
          <p:nvPr>
            <p:ph type="title"/>
          </p:nvPr>
        </p:nvSpPr>
        <p:spPr>
          <a:xfrm>
            <a:off x="839788" y="457200"/>
            <a:ext cx="3932237" cy="3429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3"/>
          <p:cNvSpPr txBox="1">
            <a:spLocks noGrp="1"/>
          </p:cNvSpPr>
          <p:nvPr>
            <p:ph type="body" idx="1"/>
          </p:nvPr>
        </p:nvSpPr>
        <p:spPr>
          <a:xfrm>
            <a:off x="5303520" y="548640"/>
            <a:ext cx="6053328" cy="5431536"/>
          </a:xfrm>
          <a:prstGeom prst="rect">
            <a:avLst/>
          </a:prstGeom>
          <a:noFill/>
          <a:ln>
            <a:noFill/>
          </a:ln>
        </p:spPr>
        <p:txBody>
          <a:bodyPr spcFirstLastPara="1" wrap="square" lIns="91425" tIns="45700" rIns="91425" bIns="45700" anchor="ctr" anchorCtr="0">
            <a:normAutofit/>
          </a:bodyPr>
          <a:lstStyle>
            <a:lvl1pPr marL="457200" lvl="0" indent="-431800" algn="l">
              <a:lnSpc>
                <a:spcPct val="110000"/>
              </a:lnSpc>
              <a:spcBef>
                <a:spcPts val="1000"/>
              </a:spcBef>
              <a:spcAft>
                <a:spcPts val="0"/>
              </a:spcAft>
              <a:buClr>
                <a:schemeClr val="dk1"/>
              </a:buClr>
              <a:buSzPts val="3200"/>
              <a:buChar char="•"/>
              <a:defRPr sz="3200"/>
            </a:lvl1pPr>
            <a:lvl2pPr marL="914400" lvl="1" indent="-406400" algn="l">
              <a:lnSpc>
                <a:spcPct val="110000"/>
              </a:lnSpc>
              <a:spcBef>
                <a:spcPts val="500"/>
              </a:spcBef>
              <a:spcAft>
                <a:spcPts val="0"/>
              </a:spcAft>
              <a:buClr>
                <a:schemeClr val="dk1"/>
              </a:buClr>
              <a:buSzPts val="2800"/>
              <a:buChar char="•"/>
              <a:defRPr sz="2800"/>
            </a:lvl2pPr>
            <a:lvl3pPr marL="1371600" lvl="2" indent="-381000" algn="l">
              <a:lnSpc>
                <a:spcPct val="110000"/>
              </a:lnSpc>
              <a:spcBef>
                <a:spcPts val="500"/>
              </a:spcBef>
              <a:spcAft>
                <a:spcPts val="0"/>
              </a:spcAft>
              <a:buClr>
                <a:schemeClr val="dk1"/>
              </a:buClr>
              <a:buSzPts val="2400"/>
              <a:buChar char="•"/>
              <a:defRPr sz="2400"/>
            </a:lvl3pPr>
            <a:lvl4pPr marL="1828800" lvl="3" indent="-355600" algn="l">
              <a:lnSpc>
                <a:spcPct val="110000"/>
              </a:lnSpc>
              <a:spcBef>
                <a:spcPts val="500"/>
              </a:spcBef>
              <a:spcAft>
                <a:spcPts val="0"/>
              </a:spcAft>
              <a:buClr>
                <a:schemeClr val="dk1"/>
              </a:buClr>
              <a:buSzPts val="2000"/>
              <a:buChar char="•"/>
              <a:defRPr sz="2000"/>
            </a:lvl4pPr>
            <a:lvl5pPr marL="2286000" lvl="4" indent="-355600" algn="l">
              <a:lnSpc>
                <a:spcPct val="11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7" name="Google Shape;67;p23"/>
          <p:cNvSpPr txBox="1">
            <a:spLocks noGrp="1"/>
          </p:cNvSpPr>
          <p:nvPr>
            <p:ph type="body" idx="2"/>
          </p:nvPr>
        </p:nvSpPr>
        <p:spPr>
          <a:xfrm>
            <a:off x="839788" y="3977640"/>
            <a:ext cx="3932237" cy="200253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3200"/>
              <a:buNone/>
              <a:defRPr sz="3200"/>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1" name="Google Shape;71;p23" descr="Tag=AccentColor&#10;Flavor=Light&#10;Target=FillAndLine"/>
          <p:cNvSpPr/>
          <p:nvPr/>
        </p:nvSpPr>
        <p:spPr>
          <a:xfrm rot="5400000">
            <a:off x="2797492" y="3254143"/>
            <a:ext cx="4480560" cy="27432"/>
          </a:xfrm>
          <a:custGeom>
            <a:avLst/>
            <a:gdLst/>
            <a:ahLst/>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dk1"/>
          </a:solidFill>
          <a:ln w="44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839788" y="457200"/>
            <a:ext cx="3931920" cy="3429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4"/>
          <p:cNvSpPr>
            <a:spLocks noGrp="1"/>
          </p:cNvSpPr>
          <p:nvPr>
            <p:ph type="pic" idx="2"/>
          </p:nvPr>
        </p:nvSpPr>
        <p:spPr>
          <a:xfrm>
            <a:off x="5303520" y="548640"/>
            <a:ext cx="6053328" cy="5431536"/>
          </a:xfrm>
          <a:prstGeom prst="rect">
            <a:avLst/>
          </a:prstGeom>
          <a:noFill/>
          <a:ln>
            <a:noFill/>
          </a:ln>
        </p:spPr>
      </p:sp>
      <p:sp>
        <p:nvSpPr>
          <p:cNvPr id="75" name="Google Shape;75;p24"/>
          <p:cNvSpPr txBox="1">
            <a:spLocks noGrp="1"/>
          </p:cNvSpPr>
          <p:nvPr>
            <p:ph type="body" idx="1"/>
          </p:nvPr>
        </p:nvSpPr>
        <p:spPr>
          <a:xfrm>
            <a:off x="839788" y="3977640"/>
            <a:ext cx="3931920" cy="200253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3200"/>
              <a:buNone/>
              <a:defRPr sz="3200"/>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6" name="Google Shape;7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9" name="Google Shape;79;p24" descr="Tag=AccentColor&#10;Flavor=Light&#10;Target=FillAndLine"/>
          <p:cNvSpPr/>
          <p:nvPr/>
        </p:nvSpPr>
        <p:spPr>
          <a:xfrm rot="5400000">
            <a:off x="2798064" y="3254143"/>
            <a:ext cx="4480560" cy="27432"/>
          </a:xfrm>
          <a:custGeom>
            <a:avLst/>
            <a:gdLst/>
            <a:ahLst/>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dk1"/>
          </a:solidFill>
          <a:ln w="44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10000"/>
              </a:lnSpc>
              <a:spcBef>
                <a:spcPts val="100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1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1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1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1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Arial"/>
                <a:ea typeface="Arial"/>
                <a:cs typeface="Arial"/>
                <a:sym typeface="Arial"/>
              </a:defRPr>
            </a:lvl1pPr>
            <a:lvl2pPr marL="0" marR="0" lvl="1" indent="0" algn="r" rtl="0">
              <a:spcBef>
                <a:spcPts val="0"/>
              </a:spcBef>
              <a:buNone/>
              <a:defRPr sz="1600" b="0" i="0" u="none" strike="noStrike" cap="none">
                <a:solidFill>
                  <a:srgbClr val="888888"/>
                </a:solidFill>
                <a:latin typeface="Arial"/>
                <a:ea typeface="Arial"/>
                <a:cs typeface="Arial"/>
                <a:sym typeface="Arial"/>
              </a:defRPr>
            </a:lvl2pPr>
            <a:lvl3pPr marL="0" marR="0" lvl="2" indent="0" algn="r" rtl="0">
              <a:spcBef>
                <a:spcPts val="0"/>
              </a:spcBef>
              <a:buNone/>
              <a:defRPr sz="1600" b="0" i="0" u="none" strike="noStrike" cap="none">
                <a:solidFill>
                  <a:srgbClr val="888888"/>
                </a:solidFill>
                <a:latin typeface="Arial"/>
                <a:ea typeface="Arial"/>
                <a:cs typeface="Arial"/>
                <a:sym typeface="Arial"/>
              </a:defRPr>
            </a:lvl3pPr>
            <a:lvl4pPr marL="0" marR="0" lvl="3" indent="0" algn="r" rtl="0">
              <a:spcBef>
                <a:spcPts val="0"/>
              </a:spcBef>
              <a:buNone/>
              <a:defRPr sz="1600" b="0" i="0" u="none" strike="noStrike" cap="none">
                <a:solidFill>
                  <a:srgbClr val="888888"/>
                </a:solidFill>
                <a:latin typeface="Arial"/>
                <a:ea typeface="Arial"/>
                <a:cs typeface="Arial"/>
                <a:sym typeface="Arial"/>
              </a:defRPr>
            </a:lvl4pPr>
            <a:lvl5pPr marL="0" marR="0" lvl="4" indent="0" algn="r" rtl="0">
              <a:spcBef>
                <a:spcPts val="0"/>
              </a:spcBef>
              <a:buNone/>
              <a:defRPr sz="1600" b="0" i="0" u="none" strike="noStrike" cap="none">
                <a:solidFill>
                  <a:srgbClr val="888888"/>
                </a:solidFill>
                <a:latin typeface="Arial"/>
                <a:ea typeface="Arial"/>
                <a:cs typeface="Arial"/>
                <a:sym typeface="Arial"/>
              </a:defRPr>
            </a:lvl5pPr>
            <a:lvl6pPr marL="0" marR="0" lvl="5" indent="0" algn="r" rtl="0">
              <a:spcBef>
                <a:spcPts val="0"/>
              </a:spcBef>
              <a:buNone/>
              <a:defRPr sz="1600" b="0" i="0" u="none" strike="noStrike" cap="none">
                <a:solidFill>
                  <a:srgbClr val="888888"/>
                </a:solidFill>
                <a:latin typeface="Arial"/>
                <a:ea typeface="Arial"/>
                <a:cs typeface="Arial"/>
                <a:sym typeface="Arial"/>
              </a:defRPr>
            </a:lvl6pPr>
            <a:lvl7pPr marL="0" marR="0" lvl="6" indent="0" algn="r" rtl="0">
              <a:spcBef>
                <a:spcPts val="0"/>
              </a:spcBef>
              <a:buNone/>
              <a:defRPr sz="1600" b="0" i="0" u="none" strike="noStrike" cap="none">
                <a:solidFill>
                  <a:srgbClr val="888888"/>
                </a:solidFill>
                <a:latin typeface="Arial"/>
                <a:ea typeface="Arial"/>
                <a:cs typeface="Arial"/>
                <a:sym typeface="Arial"/>
              </a:defRPr>
            </a:lvl7pPr>
            <a:lvl8pPr marL="0" marR="0" lvl="7" indent="0" algn="r" rtl="0">
              <a:spcBef>
                <a:spcPts val="0"/>
              </a:spcBef>
              <a:buNone/>
              <a:defRPr sz="1600" b="0" i="0" u="none" strike="noStrike" cap="none">
                <a:solidFill>
                  <a:srgbClr val="888888"/>
                </a:solidFill>
                <a:latin typeface="Arial"/>
                <a:ea typeface="Arial"/>
                <a:cs typeface="Arial"/>
                <a:sym typeface="Arial"/>
              </a:defRPr>
            </a:lvl8pPr>
            <a:lvl9pPr marL="0" marR="0" lvl="8" indent="0" algn="r" rtl="0">
              <a:spcBef>
                <a:spcPts val="0"/>
              </a:spcBef>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yahel-epel.github.io/Housing_price_and_food_access_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housingwire.com/articles/49767-this-is-how-grocery-chains-affect-a-homes-valu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www.ers.usda.gov/data-products/food-access-research-atlas/" TargetMode="External"/><Relationship Id="rId4" Type="http://schemas.openxmlformats.org/officeDocument/2006/relationships/hyperlink" Target="https://realestate.usnews.com/real-estate/articles/does-the-new-whole-foods-in-your-neighborhood-increase-your-home-valu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7" name="Google Shape;97;p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8" name="Google Shape;98;p1"/>
          <p:cNvSpPr txBox="1">
            <a:spLocks noGrp="1"/>
          </p:cNvSpPr>
          <p:nvPr>
            <p:ph type="ctrTitle"/>
          </p:nvPr>
        </p:nvSpPr>
        <p:spPr>
          <a:xfrm>
            <a:off x="5202645" y="568231"/>
            <a:ext cx="6598800" cy="35661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4400"/>
              <a:buFont typeface="Arial"/>
              <a:buNone/>
            </a:pPr>
            <a:r>
              <a:rPr lang="en-US" sz="5400" b="1"/>
              <a:t>Housing Prices &amp; Food Access</a:t>
            </a:r>
            <a:endParaRPr sz="5400" b="1"/>
          </a:p>
          <a:p>
            <a:pPr marL="0" lvl="0" indent="0" algn="l" rtl="0">
              <a:lnSpc>
                <a:spcPct val="100000"/>
              </a:lnSpc>
              <a:spcBef>
                <a:spcPts val="0"/>
              </a:spcBef>
              <a:spcAft>
                <a:spcPts val="0"/>
              </a:spcAft>
              <a:buClr>
                <a:schemeClr val="dk1"/>
              </a:buClr>
              <a:buSzPts val="4400"/>
              <a:buFont typeface="Arial"/>
              <a:buNone/>
            </a:pPr>
            <a:endParaRPr sz="5400" b="1"/>
          </a:p>
        </p:txBody>
      </p:sp>
      <p:sp>
        <p:nvSpPr>
          <p:cNvPr id="99" name="Google Shape;99;p1"/>
          <p:cNvSpPr txBox="1">
            <a:spLocks noGrp="1"/>
          </p:cNvSpPr>
          <p:nvPr>
            <p:ph type="subTitle" idx="1"/>
          </p:nvPr>
        </p:nvSpPr>
        <p:spPr>
          <a:xfrm>
            <a:off x="5297760" y="4711584"/>
            <a:ext cx="6251111" cy="1572768"/>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Clr>
                <a:schemeClr val="dk1"/>
              </a:buClr>
              <a:buSzPts val="2800"/>
              <a:buNone/>
            </a:pPr>
            <a:r>
              <a:rPr lang="en-US"/>
              <a:t>Yahel, Mahire, Ryan, Aidan, and Liya</a:t>
            </a:r>
            <a:endParaRPr/>
          </a:p>
          <a:p>
            <a:pPr marL="0" lvl="0" indent="0" algn="l" rtl="0">
              <a:lnSpc>
                <a:spcPct val="110000"/>
              </a:lnSpc>
              <a:spcBef>
                <a:spcPts val="0"/>
              </a:spcBef>
              <a:spcAft>
                <a:spcPts val="0"/>
              </a:spcAft>
              <a:buClr>
                <a:schemeClr val="dk1"/>
              </a:buClr>
              <a:buSzPts val="2800"/>
              <a:buNone/>
            </a:pPr>
            <a:r>
              <a:rPr lang="en-US" sz="2300"/>
              <a:t> June 2022</a:t>
            </a:r>
            <a:endParaRPr sz="2300"/>
          </a:p>
        </p:txBody>
      </p:sp>
      <p:sp>
        <p:nvSpPr>
          <p:cNvPr id="100" name="Google Shape;100;p1"/>
          <p:cNvSpPr/>
          <p:nvPr/>
        </p:nvSpPr>
        <p:spPr>
          <a:xfrm>
            <a:off x="5412862" y="4409267"/>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B89D7C"/>
          </a:solidFill>
          <a:ln w="38100" cap="rnd" cmpd="sng">
            <a:solidFill>
              <a:srgbClr val="B89D7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01" name="Google Shape;101;p1" descr="Close-up of rows of produce in boxes: Roma tomatoes, string beans, jalapeños, plums"/>
          <p:cNvPicPr preferRelativeResize="0"/>
          <p:nvPr/>
        </p:nvPicPr>
        <p:blipFill rotWithShape="1">
          <a:blip r:embed="rId3">
            <a:alphaModFix/>
          </a:blip>
          <a:srcRect l="29856" r="29855"/>
          <a:stretch/>
        </p:blipFill>
        <p:spPr>
          <a:xfrm>
            <a:off x="335" y="10"/>
            <a:ext cx="4657344" cy="6857990"/>
          </a:xfrm>
          <a:custGeom>
            <a:avLst/>
            <a:gdLst/>
            <a:ahLst/>
            <a:cxnLst/>
            <a:rect l="l" t="t" r="r" b="b"/>
            <a:pathLst>
              <a:path w="4657344" h="6858000" extrusionOk="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13293520645_1_13"/>
          <p:cNvSpPr txBox="1">
            <a:spLocks noGrp="1"/>
          </p:cNvSpPr>
          <p:nvPr>
            <p:ph type="title"/>
          </p:nvPr>
        </p:nvSpPr>
        <p:spPr>
          <a:xfrm>
            <a:off x="838200" y="3324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Machine Model Results 2015</a:t>
            </a:r>
            <a:endParaRPr dirty="0"/>
          </a:p>
        </p:txBody>
      </p:sp>
      <p:sp>
        <p:nvSpPr>
          <p:cNvPr id="201" name="Google Shape;201;g13293520645_1_13"/>
          <p:cNvSpPr txBox="1">
            <a:spLocks noGrp="1"/>
          </p:cNvSpPr>
          <p:nvPr>
            <p:ph type="body" idx="1"/>
          </p:nvPr>
        </p:nvSpPr>
        <p:spPr>
          <a:xfrm>
            <a:off x="838200" y="1929384"/>
            <a:ext cx="5181600" cy="4251900"/>
          </a:xfrm>
          <a:prstGeom prst="rect">
            <a:avLst/>
          </a:prstGeom>
        </p:spPr>
        <p:txBody>
          <a:bodyPr spcFirstLastPara="1" wrap="square" lIns="91425" tIns="45700" rIns="91425" bIns="45700" anchor="t" anchorCtr="0">
            <a:normAutofit/>
          </a:bodyPr>
          <a:lstStyle/>
          <a:p>
            <a:pPr marL="457200" lvl="0" indent="0" algn="l" rtl="0">
              <a:spcBef>
                <a:spcPts val="1000"/>
              </a:spcBef>
              <a:spcAft>
                <a:spcPts val="0"/>
              </a:spcAft>
              <a:buNone/>
            </a:pPr>
            <a:endParaRPr sz="2800" dirty="0"/>
          </a:p>
          <a:p>
            <a:pPr marL="457200" lvl="0" indent="-406400" algn="l" rtl="0">
              <a:spcBef>
                <a:spcPts val="1000"/>
              </a:spcBef>
              <a:spcAft>
                <a:spcPts val="0"/>
              </a:spcAft>
              <a:buSzPts val="2800"/>
              <a:buChar char="•"/>
            </a:pPr>
            <a:r>
              <a:rPr lang="en-US" sz="2800" dirty="0"/>
              <a:t>Simple Regression Methods</a:t>
            </a:r>
            <a:endParaRPr sz="2800" dirty="0"/>
          </a:p>
          <a:p>
            <a:pPr marL="457200" lvl="0" indent="-406400" algn="l" rtl="0">
              <a:spcBef>
                <a:spcPts val="0"/>
              </a:spcBef>
              <a:spcAft>
                <a:spcPts val="0"/>
              </a:spcAft>
              <a:buSzPts val="2800"/>
              <a:buChar char="•"/>
            </a:pPr>
            <a:r>
              <a:rPr lang="en-US" sz="2800" dirty="0"/>
              <a:t>Polynomial Regression</a:t>
            </a:r>
            <a:endParaRPr sz="2800" dirty="0"/>
          </a:p>
          <a:p>
            <a:pPr marL="457200" lvl="0" indent="-406400" algn="l" rtl="0">
              <a:spcBef>
                <a:spcPts val="0"/>
              </a:spcBef>
              <a:spcAft>
                <a:spcPts val="0"/>
              </a:spcAft>
              <a:buSzPts val="2800"/>
              <a:buChar char="•"/>
            </a:pPr>
            <a:r>
              <a:rPr lang="en-US" sz="2800" dirty="0"/>
              <a:t>Decision Tree Model</a:t>
            </a:r>
            <a:endParaRPr sz="2800" dirty="0"/>
          </a:p>
          <a:p>
            <a:pPr marL="457200" lvl="0" indent="-406400" algn="l" rtl="0">
              <a:spcBef>
                <a:spcPts val="0"/>
              </a:spcBef>
              <a:spcAft>
                <a:spcPts val="0"/>
              </a:spcAft>
              <a:buSzPts val="2800"/>
              <a:buChar char="•"/>
            </a:pPr>
            <a:r>
              <a:rPr lang="en-US" sz="2800" dirty="0"/>
              <a:t>Random Forest Model</a:t>
            </a:r>
            <a:endParaRPr sz="2800" dirty="0"/>
          </a:p>
          <a:p>
            <a:pPr marL="457200" lvl="0" indent="-406400" algn="l" rtl="0">
              <a:spcBef>
                <a:spcPts val="0"/>
              </a:spcBef>
              <a:spcAft>
                <a:spcPts val="0"/>
              </a:spcAft>
              <a:buSzPts val="2800"/>
              <a:buChar char="•"/>
            </a:pPr>
            <a:r>
              <a:rPr lang="en-US" sz="2800" dirty="0"/>
              <a:t>Neural Networking Model</a:t>
            </a:r>
            <a:endParaRPr sz="2800" dirty="0"/>
          </a:p>
          <a:p>
            <a:pPr marL="0" lvl="0" indent="0" algn="l" rtl="0">
              <a:spcBef>
                <a:spcPts val="1000"/>
              </a:spcBef>
              <a:spcAft>
                <a:spcPts val="0"/>
              </a:spcAft>
              <a:buNone/>
            </a:pPr>
            <a:endParaRPr dirty="0"/>
          </a:p>
        </p:txBody>
      </p:sp>
      <p:sp>
        <p:nvSpPr>
          <p:cNvPr id="202" name="Google Shape;202;g13293520645_1_13"/>
          <p:cNvSpPr txBox="1">
            <a:spLocks noGrp="1"/>
          </p:cNvSpPr>
          <p:nvPr>
            <p:ph type="body" idx="2"/>
          </p:nvPr>
        </p:nvSpPr>
        <p:spPr>
          <a:xfrm>
            <a:off x="6172200" y="1929384"/>
            <a:ext cx="5181600" cy="42519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203" name="Google Shape;203;g13293520645_1_13"/>
          <p:cNvPicPr preferRelativeResize="0"/>
          <p:nvPr/>
        </p:nvPicPr>
        <p:blipFill>
          <a:blip r:embed="rId3">
            <a:alphaModFix/>
          </a:blip>
          <a:stretch>
            <a:fillRect/>
          </a:stretch>
        </p:blipFill>
        <p:spPr>
          <a:xfrm>
            <a:off x="6086825" y="2000625"/>
            <a:ext cx="5810250" cy="3314700"/>
          </a:xfrm>
          <a:prstGeom prst="rect">
            <a:avLst/>
          </a:prstGeom>
          <a:noFill/>
          <a:ln>
            <a:noFill/>
          </a:ln>
        </p:spPr>
      </p:pic>
      <p:sp>
        <p:nvSpPr>
          <p:cNvPr id="204" name="Google Shape;204;g13293520645_1_13"/>
          <p:cNvSpPr/>
          <p:nvPr/>
        </p:nvSpPr>
        <p:spPr>
          <a:xfrm>
            <a:off x="1319250" y="3925075"/>
            <a:ext cx="4394100" cy="5343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g1324d01cf1e_0_15"/>
          <p:cNvPicPr preferRelativeResize="0"/>
          <p:nvPr/>
        </p:nvPicPr>
        <p:blipFill>
          <a:blip r:embed="rId3">
            <a:alphaModFix/>
          </a:blip>
          <a:stretch>
            <a:fillRect/>
          </a:stretch>
        </p:blipFill>
        <p:spPr>
          <a:xfrm>
            <a:off x="2927050" y="43700"/>
            <a:ext cx="6388250" cy="67418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3293520645_1_2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Machine Model Results 2019</a:t>
            </a:r>
            <a:endParaRPr/>
          </a:p>
        </p:txBody>
      </p:sp>
      <p:sp>
        <p:nvSpPr>
          <p:cNvPr id="217" name="Google Shape;217;g13293520645_1_23"/>
          <p:cNvSpPr txBox="1">
            <a:spLocks noGrp="1"/>
          </p:cNvSpPr>
          <p:nvPr>
            <p:ph type="body" idx="1"/>
          </p:nvPr>
        </p:nvSpPr>
        <p:spPr>
          <a:xfrm>
            <a:off x="838200" y="1929384"/>
            <a:ext cx="5181600" cy="4251900"/>
          </a:xfrm>
          <a:prstGeom prst="rect">
            <a:avLst/>
          </a:prstGeom>
        </p:spPr>
        <p:txBody>
          <a:bodyPr spcFirstLastPara="1" wrap="square" lIns="91425" tIns="45700" rIns="91425" bIns="45700" anchor="t" anchorCtr="0">
            <a:normAutofit/>
          </a:bodyPr>
          <a:lstStyle/>
          <a:p>
            <a:pPr marL="457200" lvl="0" indent="0" algn="l" rtl="0">
              <a:spcBef>
                <a:spcPts val="1000"/>
              </a:spcBef>
              <a:spcAft>
                <a:spcPts val="0"/>
              </a:spcAft>
              <a:buNone/>
            </a:pPr>
            <a:endParaRPr sz="2800"/>
          </a:p>
          <a:p>
            <a:pPr marL="457200" lvl="0" indent="-406400" algn="l" rtl="0">
              <a:spcBef>
                <a:spcPts val="1000"/>
              </a:spcBef>
              <a:spcAft>
                <a:spcPts val="0"/>
              </a:spcAft>
              <a:buSzPts val="2800"/>
              <a:buChar char="•"/>
            </a:pPr>
            <a:r>
              <a:rPr lang="en-US" sz="2800"/>
              <a:t>Simple Regression Methods</a:t>
            </a:r>
            <a:endParaRPr sz="2800"/>
          </a:p>
          <a:p>
            <a:pPr marL="457200" lvl="0" indent="-406400" algn="l" rtl="0">
              <a:spcBef>
                <a:spcPts val="0"/>
              </a:spcBef>
              <a:spcAft>
                <a:spcPts val="0"/>
              </a:spcAft>
              <a:buSzPts val="2800"/>
              <a:buChar char="•"/>
            </a:pPr>
            <a:r>
              <a:rPr lang="en-US" sz="2800"/>
              <a:t>Polynomial Regression</a:t>
            </a:r>
            <a:endParaRPr sz="2800"/>
          </a:p>
          <a:p>
            <a:pPr marL="457200" lvl="0" indent="-406400" algn="l" rtl="0">
              <a:spcBef>
                <a:spcPts val="0"/>
              </a:spcBef>
              <a:spcAft>
                <a:spcPts val="0"/>
              </a:spcAft>
              <a:buSzPts val="2800"/>
              <a:buChar char="•"/>
            </a:pPr>
            <a:r>
              <a:rPr lang="en-US" sz="2800"/>
              <a:t>Decision Tree Model</a:t>
            </a:r>
            <a:endParaRPr sz="2800"/>
          </a:p>
          <a:p>
            <a:pPr marL="457200" lvl="0" indent="-406400" algn="l" rtl="0">
              <a:spcBef>
                <a:spcPts val="0"/>
              </a:spcBef>
              <a:spcAft>
                <a:spcPts val="0"/>
              </a:spcAft>
              <a:buSzPts val="2800"/>
              <a:buChar char="•"/>
            </a:pPr>
            <a:r>
              <a:rPr lang="en-US" sz="2800"/>
              <a:t>Random Forest Model</a:t>
            </a:r>
            <a:endParaRPr sz="2800"/>
          </a:p>
          <a:p>
            <a:pPr marL="457200" lvl="0" indent="-406400" algn="l" rtl="0">
              <a:spcBef>
                <a:spcPts val="0"/>
              </a:spcBef>
              <a:spcAft>
                <a:spcPts val="0"/>
              </a:spcAft>
              <a:buSzPts val="2800"/>
              <a:buChar char="•"/>
            </a:pPr>
            <a:r>
              <a:rPr lang="en-US" sz="2800"/>
              <a:t>NeuralNetworking Model</a:t>
            </a:r>
            <a:endParaRPr sz="2800"/>
          </a:p>
          <a:p>
            <a:pPr marL="0" lvl="0" indent="0" algn="l" rtl="0">
              <a:spcBef>
                <a:spcPts val="1000"/>
              </a:spcBef>
              <a:spcAft>
                <a:spcPts val="0"/>
              </a:spcAft>
              <a:buNone/>
            </a:pPr>
            <a:endParaRPr/>
          </a:p>
        </p:txBody>
      </p:sp>
      <p:pic>
        <p:nvPicPr>
          <p:cNvPr id="218" name="Google Shape;218;g13293520645_1_23"/>
          <p:cNvPicPr preferRelativeResize="0"/>
          <p:nvPr/>
        </p:nvPicPr>
        <p:blipFill>
          <a:blip r:embed="rId3">
            <a:alphaModFix/>
          </a:blip>
          <a:stretch>
            <a:fillRect/>
          </a:stretch>
        </p:blipFill>
        <p:spPr>
          <a:xfrm>
            <a:off x="5931775" y="1929375"/>
            <a:ext cx="6019800" cy="3371850"/>
          </a:xfrm>
          <a:prstGeom prst="rect">
            <a:avLst/>
          </a:prstGeom>
          <a:noFill/>
          <a:ln>
            <a:noFill/>
          </a:ln>
        </p:spPr>
      </p:pic>
      <p:sp>
        <p:nvSpPr>
          <p:cNvPr id="219" name="Google Shape;219;g13293520645_1_23"/>
          <p:cNvSpPr/>
          <p:nvPr/>
        </p:nvSpPr>
        <p:spPr>
          <a:xfrm>
            <a:off x="1231950" y="4328500"/>
            <a:ext cx="4394100" cy="5343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130413ee246_0_43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Data Visualization</a:t>
            </a:r>
            <a:endParaRPr dirty="0"/>
          </a:p>
        </p:txBody>
      </p:sp>
      <p:sp>
        <p:nvSpPr>
          <p:cNvPr id="226" name="Google Shape;226;g130413ee246_0_439"/>
          <p:cNvSpPr txBox="1">
            <a:spLocks noGrp="1"/>
          </p:cNvSpPr>
          <p:nvPr>
            <p:ph type="body" idx="1"/>
          </p:nvPr>
        </p:nvSpPr>
        <p:spPr>
          <a:xfrm>
            <a:off x="838200" y="1929375"/>
            <a:ext cx="5325600" cy="4251900"/>
          </a:xfrm>
          <a:prstGeom prst="rect">
            <a:avLst/>
          </a:prstGeom>
          <a:noFill/>
          <a:ln>
            <a:noFill/>
          </a:ln>
        </p:spPr>
        <p:txBody>
          <a:bodyPr spcFirstLastPara="1" wrap="square" lIns="91425" tIns="45700" rIns="91425" bIns="45700" anchor="t" anchorCtr="0">
            <a:normAutofit fontScale="62500" lnSpcReduction="20000"/>
          </a:bodyPr>
          <a:lstStyle/>
          <a:p>
            <a:pPr marL="457200" lvl="0" indent="-339725" algn="l" rtl="0">
              <a:lnSpc>
                <a:spcPct val="110000"/>
              </a:lnSpc>
              <a:spcBef>
                <a:spcPts val="0"/>
              </a:spcBef>
              <a:spcAft>
                <a:spcPts val="0"/>
              </a:spcAft>
              <a:buSzPct val="100000"/>
              <a:buChar char="•"/>
            </a:pPr>
            <a:r>
              <a:rPr lang="en-US" dirty="0"/>
              <a:t>Organic grocery stores: </a:t>
            </a:r>
            <a:endParaRPr dirty="0"/>
          </a:p>
          <a:p>
            <a:pPr marL="914400" lvl="1" indent="-323850" algn="l" rtl="0">
              <a:lnSpc>
                <a:spcPct val="110000"/>
              </a:lnSpc>
              <a:spcBef>
                <a:spcPts val="0"/>
              </a:spcBef>
              <a:spcAft>
                <a:spcPts val="0"/>
              </a:spcAft>
              <a:buSzPct val="100000"/>
              <a:buChar char="•"/>
            </a:pPr>
            <a:r>
              <a:rPr lang="en-US" dirty="0"/>
              <a:t>Zip Codes with more Organic grocery stores:</a:t>
            </a:r>
            <a:r>
              <a:rPr lang="en-US" sz="2800" dirty="0"/>
              <a:t> </a:t>
            </a:r>
            <a:r>
              <a:rPr lang="en-US" dirty="0"/>
              <a:t>94103, 91105, 90046, 90036</a:t>
            </a:r>
            <a:endParaRPr dirty="0"/>
          </a:p>
          <a:p>
            <a:pPr marL="914400" lvl="1" indent="-323850" algn="l" rtl="0">
              <a:lnSpc>
                <a:spcPct val="110000"/>
              </a:lnSpc>
              <a:spcBef>
                <a:spcPts val="0"/>
              </a:spcBef>
              <a:spcAft>
                <a:spcPts val="0"/>
              </a:spcAft>
              <a:buSzPct val="100000"/>
              <a:buChar char="•"/>
            </a:pPr>
            <a:r>
              <a:rPr lang="en-US" dirty="0"/>
              <a:t>3 of these zip codes are in LA county and one in SF county. </a:t>
            </a:r>
            <a:endParaRPr dirty="0"/>
          </a:p>
          <a:p>
            <a:pPr marL="914400" lvl="1" indent="-323850" algn="l" rtl="0">
              <a:lnSpc>
                <a:spcPct val="110000"/>
              </a:lnSpc>
              <a:spcBef>
                <a:spcPts val="0"/>
              </a:spcBef>
              <a:spcAft>
                <a:spcPts val="0"/>
              </a:spcAft>
              <a:buSzPct val="100000"/>
              <a:buChar char="•"/>
            </a:pPr>
            <a:r>
              <a:rPr lang="en-US" dirty="0"/>
              <a:t>The median house value for these zip codes is $1.72M </a:t>
            </a:r>
            <a:endParaRPr dirty="0"/>
          </a:p>
          <a:p>
            <a:pPr marL="0" lvl="0" indent="0" algn="l" rtl="0">
              <a:lnSpc>
                <a:spcPct val="110000"/>
              </a:lnSpc>
              <a:spcBef>
                <a:spcPts val="0"/>
              </a:spcBef>
              <a:spcAft>
                <a:spcPts val="0"/>
              </a:spcAft>
              <a:buNone/>
            </a:pPr>
            <a:r>
              <a:rPr lang="en-US" dirty="0"/>
              <a:t> </a:t>
            </a:r>
            <a:endParaRPr dirty="0"/>
          </a:p>
          <a:p>
            <a:pPr marL="457200" lvl="0" indent="-339725" algn="l" rtl="0">
              <a:lnSpc>
                <a:spcPct val="110000"/>
              </a:lnSpc>
              <a:spcBef>
                <a:spcPts val="0"/>
              </a:spcBef>
              <a:spcAft>
                <a:spcPts val="0"/>
              </a:spcAft>
              <a:buSzPct val="100000"/>
              <a:buChar char="•"/>
            </a:pPr>
            <a:r>
              <a:rPr lang="en-US" dirty="0"/>
              <a:t> Zip codes with more fast food locations</a:t>
            </a:r>
            <a:endParaRPr dirty="0"/>
          </a:p>
          <a:p>
            <a:pPr marL="914400" lvl="1" indent="-323850" algn="l" rtl="0">
              <a:lnSpc>
                <a:spcPct val="110000"/>
              </a:lnSpc>
              <a:spcBef>
                <a:spcPts val="0"/>
              </a:spcBef>
              <a:spcAft>
                <a:spcPts val="0"/>
              </a:spcAft>
              <a:buSzPct val="100000"/>
              <a:buChar char="•"/>
            </a:pPr>
            <a:r>
              <a:rPr lang="en-US" dirty="0"/>
              <a:t>There are 66 zip codes with 2 fast food locations. </a:t>
            </a:r>
            <a:endParaRPr dirty="0"/>
          </a:p>
          <a:p>
            <a:pPr marL="914400" lvl="1" indent="-323850" algn="l" rtl="0">
              <a:lnSpc>
                <a:spcPct val="110000"/>
              </a:lnSpc>
              <a:spcBef>
                <a:spcPts val="0"/>
              </a:spcBef>
              <a:spcAft>
                <a:spcPts val="0"/>
              </a:spcAft>
              <a:buSzPct val="100000"/>
              <a:buChar char="•"/>
            </a:pPr>
            <a:r>
              <a:rPr lang="en-US" dirty="0"/>
              <a:t>The median house value for these zip codes is $850K</a:t>
            </a:r>
            <a:endParaRPr dirty="0"/>
          </a:p>
          <a:p>
            <a:pPr marL="914400" lvl="0" indent="0" algn="l" rtl="0">
              <a:lnSpc>
                <a:spcPct val="110000"/>
              </a:lnSpc>
              <a:spcBef>
                <a:spcPts val="0"/>
              </a:spcBef>
              <a:spcAft>
                <a:spcPts val="0"/>
              </a:spcAft>
              <a:buNone/>
            </a:pPr>
            <a:endParaRPr dirty="0"/>
          </a:p>
          <a:p>
            <a:pPr marL="0" lvl="0" indent="0" algn="l" rtl="0">
              <a:lnSpc>
                <a:spcPct val="110000"/>
              </a:lnSpc>
              <a:spcBef>
                <a:spcPts val="0"/>
              </a:spcBef>
              <a:spcAft>
                <a:spcPts val="0"/>
              </a:spcAft>
              <a:buNone/>
            </a:pPr>
            <a:r>
              <a:rPr lang="en-US" dirty="0"/>
              <a:t>The median house value next to more organic grocery stores is double than the house value next to location with more fast food.  </a:t>
            </a:r>
            <a:endParaRPr dirty="0"/>
          </a:p>
          <a:p>
            <a:pPr marL="0" lvl="0" indent="0" algn="l" rtl="0">
              <a:lnSpc>
                <a:spcPct val="110000"/>
              </a:lnSpc>
              <a:spcBef>
                <a:spcPts val="0"/>
              </a:spcBef>
              <a:spcAft>
                <a:spcPts val="0"/>
              </a:spcAft>
              <a:buNone/>
            </a:pPr>
            <a:endParaRPr dirty="0"/>
          </a:p>
        </p:txBody>
      </p:sp>
      <p:pic>
        <p:nvPicPr>
          <p:cNvPr id="227" name="Google Shape;227;g130413ee246_0_439"/>
          <p:cNvPicPr preferRelativeResize="0"/>
          <p:nvPr/>
        </p:nvPicPr>
        <p:blipFill>
          <a:blip r:embed="rId3">
            <a:alphaModFix/>
          </a:blip>
          <a:stretch>
            <a:fillRect/>
          </a:stretch>
        </p:blipFill>
        <p:spPr>
          <a:xfrm>
            <a:off x="6471650" y="1832575"/>
            <a:ext cx="4549988" cy="4862376"/>
          </a:xfrm>
          <a:prstGeom prst="rect">
            <a:avLst/>
          </a:prstGeom>
          <a:noFill/>
          <a:ln>
            <a:noFill/>
          </a:ln>
        </p:spPr>
      </p:pic>
      <p:sp>
        <p:nvSpPr>
          <p:cNvPr id="228" name="Google Shape;228;g130413ee246_0_439"/>
          <p:cNvSpPr txBox="1"/>
          <p:nvPr/>
        </p:nvSpPr>
        <p:spPr>
          <a:xfrm>
            <a:off x="0" y="5912313"/>
            <a:ext cx="4489800" cy="494464"/>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0"/>
              </a:spcAft>
              <a:buNone/>
            </a:pPr>
            <a:endParaRPr sz="100" dirty="0">
              <a:solidFill>
                <a:srgbClr val="FFFFFF"/>
              </a:solidFill>
              <a:highlight>
                <a:srgbClr val="3D3D3D"/>
              </a:highlight>
              <a:latin typeface="Roboto"/>
              <a:ea typeface="Roboto"/>
              <a:cs typeface="Roboto"/>
              <a:sym typeface="Roboto"/>
            </a:endParaRPr>
          </a:p>
          <a:p>
            <a:pPr marL="0" lvl="0" indent="0" algn="ctr" rtl="0">
              <a:lnSpc>
                <a:spcPct val="120000"/>
              </a:lnSpc>
              <a:spcBef>
                <a:spcPts val="200"/>
              </a:spcBef>
              <a:spcAft>
                <a:spcPts val="200"/>
              </a:spcAft>
              <a:buNone/>
            </a:pPr>
            <a:r>
              <a:rPr lang="en-US" sz="1300" u="sng" dirty="0">
                <a:solidFill>
                  <a:schemeClr val="hlink"/>
                </a:solidFill>
                <a:hlinkClick r:id="rId4"/>
              </a:rPr>
              <a:t>Housing Prices and Food Access website</a:t>
            </a:r>
            <a:endParaRPr sz="1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800"/>
              <a:buFont typeface="Arial"/>
              <a:buNone/>
            </a:pPr>
            <a:r>
              <a:rPr lang="en-US" dirty="0"/>
              <a:t>Conclusion &amp; Limitations</a:t>
            </a:r>
            <a:endParaRPr dirty="0"/>
          </a:p>
        </p:txBody>
      </p:sp>
      <p:sp>
        <p:nvSpPr>
          <p:cNvPr id="234" name="Google Shape;234;p12"/>
          <p:cNvSpPr txBox="1">
            <a:spLocks noGrp="1"/>
          </p:cNvSpPr>
          <p:nvPr>
            <p:ph type="body" idx="1"/>
          </p:nvPr>
        </p:nvSpPr>
        <p:spPr>
          <a:xfrm>
            <a:off x="838200" y="1929375"/>
            <a:ext cx="8280600" cy="4251900"/>
          </a:xfrm>
          <a:prstGeom prst="rect">
            <a:avLst/>
          </a:prstGeom>
          <a:noFill/>
          <a:ln>
            <a:noFill/>
          </a:ln>
        </p:spPr>
        <p:txBody>
          <a:bodyPr spcFirstLastPara="1" wrap="square" lIns="91425" tIns="45700" rIns="91425" bIns="45700" anchor="t" anchorCtr="0">
            <a:normAutofit fontScale="92500"/>
          </a:bodyPr>
          <a:lstStyle/>
          <a:p>
            <a:pPr marL="457200" lvl="0" indent="-406400" algn="l" rtl="0">
              <a:lnSpc>
                <a:spcPct val="110000"/>
              </a:lnSpc>
              <a:spcBef>
                <a:spcPts val="0"/>
              </a:spcBef>
              <a:spcAft>
                <a:spcPts val="0"/>
              </a:spcAft>
              <a:buSzPts val="2800"/>
              <a:buChar char="•"/>
            </a:pPr>
            <a:r>
              <a:rPr lang="en-US" dirty="0"/>
              <a:t>77% of food access accessibility explains housing prices in California in 2015</a:t>
            </a:r>
            <a:endParaRPr dirty="0"/>
          </a:p>
          <a:p>
            <a:pPr marL="457200" lvl="0" indent="-406400" algn="l" rtl="0">
              <a:lnSpc>
                <a:spcPct val="110000"/>
              </a:lnSpc>
              <a:spcBef>
                <a:spcPts val="0"/>
              </a:spcBef>
              <a:spcAft>
                <a:spcPts val="0"/>
              </a:spcAft>
              <a:buSzPts val="2800"/>
              <a:buChar char="•"/>
            </a:pPr>
            <a:r>
              <a:rPr lang="en-US" dirty="0"/>
              <a:t>65% for 2019 (Neural Networking)</a:t>
            </a:r>
            <a:endParaRPr dirty="0"/>
          </a:p>
          <a:p>
            <a:pPr marL="0" lvl="0" indent="0" algn="l" rtl="0">
              <a:lnSpc>
                <a:spcPct val="110000"/>
              </a:lnSpc>
              <a:spcBef>
                <a:spcPts val="0"/>
              </a:spcBef>
              <a:spcAft>
                <a:spcPts val="0"/>
              </a:spcAft>
              <a:buNone/>
            </a:pPr>
            <a:endParaRPr dirty="0"/>
          </a:p>
          <a:p>
            <a:pPr marL="0" lvl="0" indent="0" algn="l" rtl="0">
              <a:lnSpc>
                <a:spcPct val="110000"/>
              </a:lnSpc>
              <a:spcBef>
                <a:spcPts val="0"/>
              </a:spcBef>
              <a:spcAft>
                <a:spcPts val="0"/>
              </a:spcAft>
              <a:buNone/>
            </a:pPr>
            <a:r>
              <a:rPr lang="en-US" dirty="0"/>
              <a:t>Limitations</a:t>
            </a:r>
            <a:endParaRPr dirty="0"/>
          </a:p>
          <a:p>
            <a:pPr marL="457200" lvl="0" indent="-406400" algn="l" rtl="0">
              <a:lnSpc>
                <a:spcPct val="110000"/>
              </a:lnSpc>
              <a:spcBef>
                <a:spcPts val="0"/>
              </a:spcBef>
              <a:spcAft>
                <a:spcPts val="0"/>
              </a:spcAft>
              <a:buSzPts val="2800"/>
              <a:buChar char="•"/>
            </a:pPr>
            <a:r>
              <a:rPr lang="en-US" dirty="0"/>
              <a:t>Cannot establish a strong relationship </a:t>
            </a:r>
            <a:endParaRPr dirty="0"/>
          </a:p>
          <a:p>
            <a:pPr marL="457200" lvl="0" indent="-406400" algn="l" rtl="0">
              <a:lnSpc>
                <a:spcPct val="110000"/>
              </a:lnSpc>
              <a:spcBef>
                <a:spcPts val="0"/>
              </a:spcBef>
              <a:spcAft>
                <a:spcPts val="0"/>
              </a:spcAft>
              <a:buSzPts val="2800"/>
              <a:buChar char="•"/>
            </a:pPr>
            <a:r>
              <a:rPr lang="en-US" dirty="0"/>
              <a:t>Outdated data </a:t>
            </a:r>
            <a:endParaRPr dirty="0"/>
          </a:p>
          <a:p>
            <a:pPr marL="457200" lvl="0" indent="-406400" algn="l" rtl="0">
              <a:lnSpc>
                <a:spcPct val="110000"/>
              </a:lnSpc>
              <a:spcBef>
                <a:spcPts val="0"/>
              </a:spcBef>
              <a:spcAft>
                <a:spcPts val="0"/>
              </a:spcAft>
              <a:buSzPts val="2800"/>
              <a:buChar char="•"/>
            </a:pPr>
            <a:r>
              <a:rPr lang="en-US" dirty="0"/>
              <a:t>Analysis does not include other confounding factors </a:t>
            </a:r>
            <a:endParaRPr dirty="0"/>
          </a:p>
          <a:p>
            <a:pPr marL="914400" lvl="1" indent="-381000" algn="l" rtl="0">
              <a:lnSpc>
                <a:spcPct val="110000"/>
              </a:lnSpc>
              <a:spcBef>
                <a:spcPts val="0"/>
              </a:spcBef>
              <a:spcAft>
                <a:spcPts val="0"/>
              </a:spcAft>
              <a:buSzPts val="2400"/>
              <a:buChar char="•"/>
            </a:pPr>
            <a:r>
              <a:rPr lang="en-US" dirty="0"/>
              <a:t>Ex: Date of opening of Whole Foods and Trader Joe’s</a:t>
            </a:r>
            <a:endParaRPr dirty="0"/>
          </a:p>
        </p:txBody>
      </p:sp>
      <p:pic>
        <p:nvPicPr>
          <p:cNvPr id="235" name="Google Shape;235;p12"/>
          <p:cNvPicPr preferRelativeResize="0"/>
          <p:nvPr/>
        </p:nvPicPr>
        <p:blipFill>
          <a:blip r:embed="rId3">
            <a:alphaModFix/>
          </a:blip>
          <a:stretch>
            <a:fillRect/>
          </a:stretch>
        </p:blipFill>
        <p:spPr>
          <a:xfrm>
            <a:off x="9552376" y="1929375"/>
            <a:ext cx="1801425" cy="18899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1"/>
              </a:buClr>
              <a:buSzPct val="100000"/>
              <a:buFont typeface="Arial"/>
              <a:buNone/>
            </a:pPr>
            <a:r>
              <a:rPr lang="en-US" dirty="0"/>
              <a:t>Recommendations/ Key Lessons Learned</a:t>
            </a:r>
            <a:endParaRPr dirty="0"/>
          </a:p>
        </p:txBody>
      </p:sp>
      <p:sp>
        <p:nvSpPr>
          <p:cNvPr id="241" name="Google Shape;241;p13"/>
          <p:cNvSpPr txBox="1">
            <a:spLocks noGrp="1"/>
          </p:cNvSpPr>
          <p:nvPr>
            <p:ph type="body" idx="1"/>
          </p:nvPr>
        </p:nvSpPr>
        <p:spPr>
          <a:xfrm>
            <a:off x="838200" y="1929384"/>
            <a:ext cx="10515600" cy="4251960"/>
          </a:xfrm>
          <a:prstGeom prst="rect">
            <a:avLst/>
          </a:prstGeom>
          <a:noFill/>
          <a:ln>
            <a:noFill/>
          </a:ln>
        </p:spPr>
        <p:txBody>
          <a:bodyPr spcFirstLastPara="1" wrap="square" lIns="91425" tIns="45700" rIns="91425" bIns="45700" anchor="t" anchorCtr="0">
            <a:normAutofit lnSpcReduction="10000"/>
          </a:bodyPr>
          <a:lstStyle/>
          <a:p>
            <a:pPr marL="457200" lvl="0" indent="-406400" algn="l" rtl="0">
              <a:spcBef>
                <a:spcPts val="0"/>
              </a:spcBef>
              <a:spcAft>
                <a:spcPts val="0"/>
              </a:spcAft>
              <a:buSzPts val="2800"/>
              <a:buChar char="•"/>
            </a:pPr>
            <a:r>
              <a:rPr lang="en-US" dirty="0"/>
              <a:t>Food accessibility thought to be focused on distance, but it actually encompasses a combination of variables.</a:t>
            </a:r>
            <a:endParaRPr dirty="0"/>
          </a:p>
          <a:p>
            <a:pPr marL="457200" lvl="0" indent="-406400" algn="l" rtl="0">
              <a:lnSpc>
                <a:spcPct val="110000"/>
              </a:lnSpc>
              <a:spcBef>
                <a:spcPts val="0"/>
              </a:spcBef>
              <a:spcAft>
                <a:spcPts val="0"/>
              </a:spcAft>
              <a:buSzPts val="2800"/>
              <a:buChar char="•"/>
            </a:pPr>
            <a:r>
              <a:rPr lang="en-US" dirty="0"/>
              <a:t>Future analyses should review:</a:t>
            </a:r>
            <a:endParaRPr dirty="0"/>
          </a:p>
          <a:p>
            <a:pPr marL="914400" lvl="1" indent="-381000" algn="l" rtl="0">
              <a:lnSpc>
                <a:spcPct val="110000"/>
              </a:lnSpc>
              <a:spcBef>
                <a:spcPts val="0"/>
              </a:spcBef>
              <a:spcAft>
                <a:spcPts val="0"/>
              </a:spcAft>
              <a:buSzPts val="2400"/>
              <a:buChar char="•"/>
            </a:pPr>
            <a:r>
              <a:rPr lang="en-US" dirty="0"/>
              <a:t>Housing price changes over time. Include data from multiple years.</a:t>
            </a:r>
            <a:endParaRPr dirty="0"/>
          </a:p>
          <a:p>
            <a:pPr marL="914400" lvl="1" indent="-381000" algn="l" rtl="0">
              <a:lnSpc>
                <a:spcPct val="110000"/>
              </a:lnSpc>
              <a:spcBef>
                <a:spcPts val="0"/>
              </a:spcBef>
              <a:spcAft>
                <a:spcPts val="0"/>
              </a:spcAft>
              <a:buSzPts val="2400"/>
              <a:buChar char="•"/>
            </a:pPr>
            <a:r>
              <a:rPr lang="en-US" dirty="0"/>
              <a:t>Other demographic data like median household income, poverty rate, school district, race and ethnicity, location of corporate business </a:t>
            </a:r>
            <a:endParaRPr dirty="0"/>
          </a:p>
          <a:p>
            <a:pPr marL="914400" lvl="1" indent="-381000" algn="l" rtl="0">
              <a:lnSpc>
                <a:spcPct val="110000"/>
              </a:lnSpc>
              <a:spcBef>
                <a:spcPts val="0"/>
              </a:spcBef>
              <a:spcAft>
                <a:spcPts val="0"/>
              </a:spcAft>
              <a:buSzPts val="2400"/>
              <a:buChar char="•"/>
            </a:pPr>
            <a:r>
              <a:rPr lang="en-US" dirty="0"/>
              <a:t>Interest rate</a:t>
            </a:r>
            <a:endParaRPr dirty="0"/>
          </a:p>
          <a:p>
            <a:pPr marL="914400" lvl="1" indent="-381000" algn="l" rtl="0">
              <a:lnSpc>
                <a:spcPct val="110000"/>
              </a:lnSpc>
              <a:spcBef>
                <a:spcPts val="0"/>
              </a:spcBef>
              <a:spcAft>
                <a:spcPts val="0"/>
              </a:spcAft>
              <a:buSzPts val="2400"/>
              <a:buChar char="•"/>
            </a:pPr>
            <a:r>
              <a:rPr lang="en-US" dirty="0"/>
              <a:t>Migration data</a:t>
            </a:r>
            <a:endParaRPr dirty="0"/>
          </a:p>
          <a:p>
            <a:pPr marL="457200" lvl="0" indent="-406400" algn="l" rtl="0">
              <a:lnSpc>
                <a:spcPct val="110000"/>
              </a:lnSpc>
              <a:spcBef>
                <a:spcPts val="0"/>
              </a:spcBef>
              <a:spcAft>
                <a:spcPts val="0"/>
              </a:spcAft>
              <a:buSzPts val="2800"/>
              <a:buChar char="•"/>
            </a:pPr>
            <a:r>
              <a:rPr lang="en-US" dirty="0"/>
              <a:t>Have more complete datasets that can be merged to provide a comprehensive understanding</a:t>
            </a:r>
            <a:endParaRPr dirty="0"/>
          </a:p>
          <a:p>
            <a:pPr marL="457200" lvl="0" indent="0" algn="l" rtl="0">
              <a:lnSpc>
                <a:spcPct val="110000"/>
              </a:lnSpc>
              <a:spcBef>
                <a:spcPts val="0"/>
              </a:spcBef>
              <a:spcAft>
                <a:spcPts val="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800"/>
              <a:buFont typeface="Arial"/>
              <a:buNone/>
            </a:pPr>
            <a:r>
              <a:rPr lang="en-US"/>
              <a:t>Sources</a:t>
            </a:r>
            <a:endParaRPr/>
          </a:p>
        </p:txBody>
      </p:sp>
      <p:sp>
        <p:nvSpPr>
          <p:cNvPr id="247" name="Google Shape;247;p14"/>
          <p:cNvSpPr txBox="1">
            <a:spLocks noGrp="1"/>
          </p:cNvSpPr>
          <p:nvPr>
            <p:ph type="body" idx="1"/>
          </p:nvPr>
        </p:nvSpPr>
        <p:spPr>
          <a:xfrm>
            <a:off x="838200" y="1929384"/>
            <a:ext cx="10515600" cy="4251960"/>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Clr>
                <a:schemeClr val="dk1"/>
              </a:buClr>
              <a:buSzPts val="2800"/>
              <a:buChar char="•"/>
            </a:pPr>
            <a:r>
              <a:rPr lang="en-US" u="sng">
                <a:solidFill>
                  <a:schemeClr val="hlink"/>
                </a:solidFill>
                <a:hlinkClick r:id="rId3"/>
              </a:rPr>
              <a:t>This is how grocery chains affect a home’s value </a:t>
            </a:r>
            <a:endParaRPr/>
          </a:p>
          <a:p>
            <a:pPr marL="228600" lvl="0" indent="-228600" algn="l" rtl="0">
              <a:lnSpc>
                <a:spcPct val="110000"/>
              </a:lnSpc>
              <a:spcBef>
                <a:spcPts val="1000"/>
              </a:spcBef>
              <a:spcAft>
                <a:spcPts val="0"/>
              </a:spcAft>
              <a:buClr>
                <a:schemeClr val="dk1"/>
              </a:buClr>
              <a:buSzPts val="2800"/>
              <a:buChar char="•"/>
            </a:pPr>
            <a:r>
              <a:rPr lang="en-US" u="sng">
                <a:solidFill>
                  <a:schemeClr val="hlink"/>
                </a:solidFill>
                <a:hlinkClick r:id="rId4"/>
              </a:rPr>
              <a:t>Does the New Whole Foods in Your Neighborhood Increase Your Home Value? </a:t>
            </a:r>
            <a:endParaRPr/>
          </a:p>
          <a:p>
            <a:pPr marL="228600" lvl="0" indent="-228600" algn="l" rtl="0">
              <a:lnSpc>
                <a:spcPct val="110000"/>
              </a:lnSpc>
              <a:spcBef>
                <a:spcPts val="1000"/>
              </a:spcBef>
              <a:spcAft>
                <a:spcPts val="0"/>
              </a:spcAft>
              <a:buClr>
                <a:schemeClr val="dk1"/>
              </a:buClr>
              <a:buSzPts val="2800"/>
              <a:buChar char="•"/>
            </a:pPr>
            <a:r>
              <a:rPr lang="en-US" u="sng">
                <a:solidFill>
                  <a:schemeClr val="hlink"/>
                </a:solidFill>
                <a:hlinkClick r:id="rId5"/>
              </a:rPr>
              <a:t>USDA Food Access 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800"/>
              <a:buFont typeface="Arial"/>
              <a:buNone/>
            </a:pPr>
            <a:r>
              <a:rPr lang="en-US"/>
              <a:t>Background</a:t>
            </a:r>
            <a:endParaRPr/>
          </a:p>
        </p:txBody>
      </p:sp>
      <p:sp>
        <p:nvSpPr>
          <p:cNvPr id="107" name="Google Shape;107;p3"/>
          <p:cNvSpPr txBox="1">
            <a:spLocks noGrp="1"/>
          </p:cNvSpPr>
          <p:nvPr>
            <p:ph type="body" idx="1"/>
          </p:nvPr>
        </p:nvSpPr>
        <p:spPr>
          <a:xfrm>
            <a:off x="838200" y="2051933"/>
            <a:ext cx="5892538" cy="4251960"/>
          </a:xfrm>
          <a:prstGeom prst="rect">
            <a:avLst/>
          </a:prstGeom>
          <a:noFill/>
          <a:ln>
            <a:noFill/>
          </a:ln>
        </p:spPr>
        <p:txBody>
          <a:bodyPr spcFirstLastPara="1" wrap="square" lIns="91425" tIns="45700" rIns="91425" bIns="45700" anchor="t" anchorCtr="0">
            <a:noAutofit/>
          </a:bodyPr>
          <a:lstStyle/>
          <a:p>
            <a:pPr marL="228600" lvl="0" indent="-209550" algn="l" rtl="0">
              <a:lnSpc>
                <a:spcPct val="110000"/>
              </a:lnSpc>
              <a:spcBef>
                <a:spcPts val="0"/>
              </a:spcBef>
              <a:spcAft>
                <a:spcPts val="0"/>
              </a:spcAft>
              <a:buClr>
                <a:schemeClr val="dk1"/>
              </a:buClr>
              <a:buSzPts val="2500"/>
              <a:buChar char="•"/>
            </a:pPr>
            <a:r>
              <a:rPr lang="en-US" sz="2500"/>
              <a:t>What is a food desert?</a:t>
            </a:r>
            <a:endParaRPr sz="2500"/>
          </a:p>
          <a:p>
            <a:pPr marL="685800" lvl="1" indent="-209550" algn="l" rtl="0">
              <a:lnSpc>
                <a:spcPct val="110000"/>
              </a:lnSpc>
              <a:spcBef>
                <a:spcPts val="500"/>
              </a:spcBef>
              <a:spcAft>
                <a:spcPts val="0"/>
              </a:spcAft>
              <a:buClr>
                <a:schemeClr val="dk1"/>
              </a:buClr>
              <a:buSzPts val="2100"/>
              <a:buChar char="•"/>
            </a:pPr>
            <a:r>
              <a:rPr lang="en-US" sz="2100"/>
              <a:t>“</a:t>
            </a:r>
            <a:r>
              <a:rPr lang="en-US" sz="2100" b="1"/>
              <a:t>geo­graph­ic areas where res­i­dents have few to no con­ve­nient options for secur­ing afford­able and healthy foods </a:t>
            </a:r>
            <a:r>
              <a:rPr lang="en-US" sz="2100"/>
              <a:t>— espe­cial­ly fresh fruits and veg­eta­bles.</a:t>
            </a:r>
            <a:endParaRPr sz="2100"/>
          </a:p>
          <a:p>
            <a:pPr marL="685800" lvl="0" indent="0" algn="l" rtl="0">
              <a:lnSpc>
                <a:spcPct val="110000"/>
              </a:lnSpc>
              <a:spcBef>
                <a:spcPts val="500"/>
              </a:spcBef>
              <a:spcAft>
                <a:spcPts val="0"/>
              </a:spcAft>
              <a:buNone/>
            </a:pPr>
            <a:r>
              <a:rPr lang="en-US" sz="2100"/>
              <a:t> </a:t>
            </a:r>
            <a:endParaRPr sz="2100"/>
          </a:p>
          <a:p>
            <a:pPr marL="228600" lvl="0" indent="-209550" algn="l" rtl="0">
              <a:spcBef>
                <a:spcPts val="0"/>
              </a:spcBef>
              <a:spcAft>
                <a:spcPts val="0"/>
              </a:spcAft>
              <a:buSzPts val="2500"/>
              <a:buChar char="•"/>
            </a:pPr>
            <a:r>
              <a:rPr lang="en-US" sz="2500"/>
              <a:t>What is the connection between housing prices and food access?</a:t>
            </a:r>
            <a:endParaRPr sz="2500"/>
          </a:p>
          <a:p>
            <a:pPr marL="228600" lvl="0" indent="-50800" algn="l" rtl="0">
              <a:lnSpc>
                <a:spcPct val="110000"/>
              </a:lnSpc>
              <a:spcBef>
                <a:spcPts val="1000"/>
              </a:spcBef>
              <a:spcAft>
                <a:spcPts val="0"/>
              </a:spcAft>
              <a:buClr>
                <a:schemeClr val="dk1"/>
              </a:buClr>
              <a:buSzPts val="2800"/>
              <a:buNone/>
            </a:pPr>
            <a:endParaRPr sz="1800"/>
          </a:p>
        </p:txBody>
      </p:sp>
      <p:sp>
        <p:nvSpPr>
          <p:cNvPr id="108" name="Google Shape;108;p3"/>
          <p:cNvSpPr txBox="1"/>
          <p:nvPr/>
        </p:nvSpPr>
        <p:spPr>
          <a:xfrm>
            <a:off x="6096000" y="2240915"/>
            <a:ext cx="5006419" cy="4251960"/>
          </a:xfrm>
          <a:prstGeom prst="rect">
            <a:avLst/>
          </a:prstGeom>
          <a:noFill/>
          <a:ln>
            <a:noFill/>
          </a:ln>
        </p:spPr>
        <p:txBody>
          <a:bodyPr spcFirstLastPara="1" wrap="square" lIns="91425" tIns="45700" rIns="91425" bIns="45700" anchor="t" anchorCtr="0">
            <a:normAutofit/>
          </a:bodyPr>
          <a:lstStyle/>
          <a:p>
            <a:pPr marL="228600" marR="0" lvl="0" indent="-50800" algn="l" rtl="0">
              <a:lnSpc>
                <a:spcPct val="110000"/>
              </a:lnSpc>
              <a:spcBef>
                <a:spcPts val="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p:txBody>
      </p:sp>
      <p:sp>
        <p:nvSpPr>
          <p:cNvPr id="109" name="Google Shape;109;p3"/>
          <p:cNvSpPr txBox="1"/>
          <p:nvPr/>
        </p:nvSpPr>
        <p:spPr>
          <a:xfrm>
            <a:off x="7463673" y="3638747"/>
            <a:ext cx="3450300" cy="241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500" b="1" i="0" u="none" strike="noStrike" cap="none">
                <a:solidFill>
                  <a:srgbClr val="C00000"/>
                </a:solidFill>
                <a:latin typeface="Arial"/>
                <a:ea typeface="Arial"/>
                <a:cs typeface="Arial"/>
                <a:sym typeface="Arial"/>
              </a:rPr>
              <a:t>10%</a:t>
            </a:r>
            <a:r>
              <a:rPr lang="en-US" sz="1800" b="0" i="0" u="none" strike="noStrike" cap="none">
                <a:solidFill>
                  <a:schemeClr val="dk1"/>
                </a:solidFill>
                <a:latin typeface="Arial"/>
                <a:ea typeface="Arial"/>
                <a:cs typeface="Arial"/>
                <a:sym typeface="Arial"/>
              </a:rPr>
              <a:t>of census tracts in the United States are food deserts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5" name="Google Shape;115;p2"/>
          <p:cNvSpPr txBox="1">
            <a:spLocks noGrp="1"/>
          </p:cNvSpPr>
          <p:nvPr>
            <p:ph type="title"/>
          </p:nvPr>
        </p:nvSpPr>
        <p:spPr>
          <a:xfrm>
            <a:off x="6739128" y="638089"/>
            <a:ext cx="4818888" cy="1476801"/>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5600"/>
              <a:buFont typeface="Arial"/>
              <a:buNone/>
            </a:pPr>
            <a:r>
              <a:rPr lang="en-US" sz="5600"/>
              <a:t>Agenda</a:t>
            </a:r>
            <a:endParaRPr/>
          </a:p>
        </p:txBody>
      </p:sp>
      <p:sp>
        <p:nvSpPr>
          <p:cNvPr id="116" name="Google Shape;116;p2"/>
          <p:cNvSpPr/>
          <p:nvPr/>
        </p:nvSpPr>
        <p:spPr>
          <a:xfrm>
            <a:off x="6739128" y="2381825"/>
            <a:ext cx="4114800" cy="18288"/>
          </a:xfrm>
          <a:custGeom>
            <a:avLst/>
            <a:gdLst/>
            <a:ahLst/>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B89D7C"/>
          </a:solidFill>
          <a:ln w="38100" cap="rnd" cmpd="sng">
            <a:solidFill>
              <a:srgbClr val="B89D7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7" name="Google Shape;117;p2"/>
          <p:cNvSpPr txBox="1">
            <a:spLocks noGrp="1"/>
          </p:cNvSpPr>
          <p:nvPr>
            <p:ph type="body" idx="1"/>
          </p:nvPr>
        </p:nvSpPr>
        <p:spPr>
          <a:xfrm>
            <a:off x="6739128" y="2664886"/>
            <a:ext cx="4818888" cy="3550789"/>
          </a:xfrm>
          <a:prstGeom prst="rect">
            <a:avLst/>
          </a:prstGeom>
          <a:noFill/>
          <a:ln>
            <a:noFill/>
          </a:ln>
        </p:spPr>
        <p:txBody>
          <a:bodyPr spcFirstLastPara="1" wrap="square" lIns="91425" tIns="45700" rIns="91425" bIns="45700" anchor="t" anchorCtr="0">
            <a:normAutofit lnSpcReduction="10000"/>
          </a:bodyPr>
          <a:lstStyle/>
          <a:p>
            <a:pPr marL="228600" lvl="0" indent="-241934" algn="l" rtl="0">
              <a:lnSpc>
                <a:spcPct val="110000"/>
              </a:lnSpc>
              <a:spcBef>
                <a:spcPts val="1000"/>
              </a:spcBef>
              <a:spcAft>
                <a:spcPts val="0"/>
              </a:spcAft>
              <a:buClr>
                <a:schemeClr val="dk1"/>
              </a:buClr>
              <a:buSzPts val="2800"/>
              <a:buChar char="•"/>
            </a:pPr>
            <a:r>
              <a:rPr lang="en-US"/>
              <a:t>Objective &amp; Questions</a:t>
            </a:r>
            <a:endParaRPr/>
          </a:p>
          <a:p>
            <a:pPr marL="228600" lvl="0" indent="-241934" algn="l" rtl="0">
              <a:lnSpc>
                <a:spcPct val="110000"/>
              </a:lnSpc>
              <a:spcBef>
                <a:spcPts val="1000"/>
              </a:spcBef>
              <a:spcAft>
                <a:spcPts val="0"/>
              </a:spcAft>
              <a:buClr>
                <a:schemeClr val="dk1"/>
              </a:buClr>
              <a:buSzPts val="2800"/>
              <a:buChar char="•"/>
            </a:pPr>
            <a:r>
              <a:rPr lang="en-US"/>
              <a:t>Methods and Materials</a:t>
            </a:r>
            <a:endParaRPr/>
          </a:p>
          <a:p>
            <a:pPr marL="228600" lvl="0" indent="-241934" algn="l" rtl="0">
              <a:lnSpc>
                <a:spcPct val="110000"/>
              </a:lnSpc>
              <a:spcBef>
                <a:spcPts val="1000"/>
              </a:spcBef>
              <a:spcAft>
                <a:spcPts val="0"/>
              </a:spcAft>
              <a:buClr>
                <a:schemeClr val="dk1"/>
              </a:buClr>
              <a:buSzPts val="2800"/>
              <a:buChar char="•"/>
            </a:pPr>
            <a:r>
              <a:rPr lang="en-US"/>
              <a:t>Results</a:t>
            </a:r>
            <a:endParaRPr/>
          </a:p>
          <a:p>
            <a:pPr marL="228600" lvl="0" indent="-241934" algn="l" rtl="0">
              <a:lnSpc>
                <a:spcPct val="110000"/>
              </a:lnSpc>
              <a:spcBef>
                <a:spcPts val="1000"/>
              </a:spcBef>
              <a:spcAft>
                <a:spcPts val="0"/>
              </a:spcAft>
              <a:buClr>
                <a:schemeClr val="dk1"/>
              </a:buClr>
              <a:buSzPts val="2800"/>
              <a:buChar char="•"/>
            </a:pPr>
            <a:r>
              <a:rPr lang="en-US"/>
              <a:t>Conclusions &amp; Limitations</a:t>
            </a:r>
            <a:endParaRPr/>
          </a:p>
          <a:p>
            <a:pPr marL="228600" lvl="0" indent="-241934" algn="l" rtl="0">
              <a:lnSpc>
                <a:spcPct val="110000"/>
              </a:lnSpc>
              <a:spcBef>
                <a:spcPts val="1000"/>
              </a:spcBef>
              <a:spcAft>
                <a:spcPts val="0"/>
              </a:spcAft>
              <a:buClr>
                <a:schemeClr val="dk1"/>
              </a:buClr>
              <a:buSzPts val="2800"/>
              <a:buChar char="•"/>
            </a:pPr>
            <a:r>
              <a:rPr lang="en-US"/>
              <a:t>Recommendations</a:t>
            </a:r>
            <a:endParaRPr/>
          </a:p>
          <a:p>
            <a:pPr marL="228600" lvl="0" indent="-241934" algn="l" rtl="0">
              <a:lnSpc>
                <a:spcPct val="110000"/>
              </a:lnSpc>
              <a:spcBef>
                <a:spcPts val="1000"/>
              </a:spcBef>
              <a:spcAft>
                <a:spcPts val="0"/>
              </a:spcAft>
              <a:buClr>
                <a:schemeClr val="dk1"/>
              </a:buClr>
              <a:buSzPts val="2800"/>
              <a:buChar char="•"/>
            </a:pPr>
            <a:r>
              <a:rPr lang="en-US"/>
              <a:t>Sources</a:t>
            </a:r>
            <a:endParaRPr/>
          </a:p>
        </p:txBody>
      </p:sp>
      <p:pic>
        <p:nvPicPr>
          <p:cNvPr id="118" name="Google Shape;118;p2" descr="Check List"/>
          <p:cNvPicPr preferRelativeResize="0"/>
          <p:nvPr/>
        </p:nvPicPr>
        <p:blipFill rotWithShape="1">
          <a:blip r:embed="rId3">
            <a:alphaModFix/>
          </a:blip>
          <a:srcRect/>
          <a:stretch/>
        </p:blipFill>
        <p:spPr>
          <a:xfrm>
            <a:off x="630936" y="699516"/>
            <a:ext cx="5458968" cy="54589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800"/>
              <a:buFont typeface="Arial"/>
              <a:buNone/>
            </a:pPr>
            <a:r>
              <a:rPr lang="en-US"/>
              <a:t>How did we get here?</a:t>
            </a:r>
            <a:endParaRPr/>
          </a:p>
        </p:txBody>
      </p:sp>
      <p:sp>
        <p:nvSpPr>
          <p:cNvPr id="124" name="Google Shape;124;p5"/>
          <p:cNvSpPr txBox="1">
            <a:spLocks noGrp="1"/>
          </p:cNvSpPr>
          <p:nvPr>
            <p:ph type="body" idx="1"/>
          </p:nvPr>
        </p:nvSpPr>
        <p:spPr>
          <a:xfrm>
            <a:off x="838200" y="1929384"/>
            <a:ext cx="10515600" cy="425196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1000"/>
              </a:spcBef>
              <a:spcAft>
                <a:spcPts val="0"/>
              </a:spcAft>
              <a:buClr>
                <a:schemeClr val="dk1"/>
              </a:buClr>
              <a:buSzPts val="2800"/>
              <a:buNone/>
            </a:pPr>
            <a:br>
              <a:rPr lang="en-US"/>
            </a:br>
            <a:endParaRPr/>
          </a:p>
        </p:txBody>
      </p:sp>
      <p:grpSp>
        <p:nvGrpSpPr>
          <p:cNvPr id="125" name="Google Shape;125;p5"/>
          <p:cNvGrpSpPr/>
          <p:nvPr/>
        </p:nvGrpSpPr>
        <p:grpSpPr>
          <a:xfrm>
            <a:off x="1449997" y="3075423"/>
            <a:ext cx="2446472" cy="2096208"/>
            <a:chOff x="1083025" y="2306625"/>
            <a:chExt cx="1834900" cy="1572195"/>
          </a:xfrm>
        </p:grpSpPr>
        <p:sp>
          <p:nvSpPr>
            <p:cNvPr id="126" name="Google Shape;126;p5"/>
            <p:cNvSpPr txBox="1"/>
            <p:nvPr/>
          </p:nvSpPr>
          <p:spPr>
            <a:xfrm>
              <a:off x="1235825" y="2695023"/>
              <a:ext cx="1505100" cy="592800"/>
            </a:xfrm>
            <a:prstGeom prst="rect">
              <a:avLst/>
            </a:prstGeom>
            <a:noFill/>
            <a:ln>
              <a:noFill/>
            </a:ln>
          </p:spPr>
          <p:txBody>
            <a:bodyPr spcFirstLastPara="1" wrap="square" lIns="121900" tIns="121900" rIns="121900" bIns="121900" anchor="b" anchorCtr="0">
              <a:noAutofit/>
            </a:bodyPr>
            <a:lstStyle/>
            <a:p>
              <a:pPr marL="0" lvl="0" indent="0" algn="l" rtl="0">
                <a:lnSpc>
                  <a:spcPct val="115000"/>
                </a:lnSpc>
                <a:spcBef>
                  <a:spcPts val="0"/>
                </a:spcBef>
                <a:spcAft>
                  <a:spcPts val="0"/>
                </a:spcAft>
                <a:buNone/>
              </a:pPr>
              <a:r>
                <a:rPr lang="en-US" sz="1100" b="1">
                  <a:solidFill>
                    <a:srgbClr val="666666"/>
                  </a:solidFill>
                  <a:latin typeface="Roboto"/>
                  <a:ea typeface="Roboto"/>
                  <a:cs typeface="Roboto"/>
                  <a:sym typeface="Roboto"/>
                </a:rPr>
                <a:t>Immigration on Housing Prices and Houselessness </a:t>
              </a:r>
              <a:endParaRPr sz="1100" b="1">
                <a:solidFill>
                  <a:srgbClr val="666666"/>
                </a:solidFill>
                <a:latin typeface="Roboto"/>
                <a:ea typeface="Roboto"/>
                <a:cs typeface="Roboto"/>
                <a:sym typeface="Roboto"/>
              </a:endParaRPr>
            </a:p>
          </p:txBody>
        </p:sp>
        <p:sp>
          <p:nvSpPr>
            <p:cNvPr id="127" name="Google Shape;127;p5"/>
            <p:cNvSpPr txBox="1"/>
            <p:nvPr/>
          </p:nvSpPr>
          <p:spPr>
            <a:xfrm>
              <a:off x="1215574" y="3286020"/>
              <a:ext cx="1545600" cy="5928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2100"/>
                </a:spcAft>
                <a:buNone/>
              </a:pPr>
              <a:r>
                <a:rPr lang="en-US" sz="1100">
                  <a:solidFill>
                    <a:srgbClr val="666666"/>
                  </a:solidFill>
                  <a:latin typeface="Roboto"/>
                  <a:ea typeface="Roboto"/>
                  <a:cs typeface="Roboto"/>
                  <a:sym typeface="Roboto"/>
                </a:rPr>
                <a:t>Wanted to understand how the immigration and migration impacted housing</a:t>
              </a:r>
              <a:endParaRPr sz="1100">
                <a:solidFill>
                  <a:srgbClr val="666666"/>
                </a:solidFill>
                <a:latin typeface="Roboto"/>
                <a:ea typeface="Roboto"/>
                <a:cs typeface="Roboto"/>
                <a:sym typeface="Roboto"/>
              </a:endParaRPr>
            </a:p>
          </p:txBody>
        </p:sp>
        <p:sp>
          <p:nvSpPr>
            <p:cNvPr id="128" name="Google Shape;128;p5"/>
            <p:cNvSpPr/>
            <p:nvPr/>
          </p:nvSpPr>
          <p:spPr>
            <a:xfrm flipH="1">
              <a:off x="1083025" y="2306625"/>
              <a:ext cx="1834800" cy="143400"/>
            </a:xfrm>
            <a:prstGeom prst="parallelogram">
              <a:avLst>
                <a:gd name="adj" fmla="val 96952"/>
              </a:avLst>
            </a:prstGeom>
            <a:solidFill>
              <a:srgbClr val="D9EA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900">
                  <a:solidFill>
                    <a:srgbClr val="666666"/>
                  </a:solidFill>
                </a:rPr>
                <a:t>  </a:t>
              </a:r>
              <a:endParaRPr sz="1900">
                <a:solidFill>
                  <a:srgbClr val="666666"/>
                </a:solidFill>
              </a:endParaRPr>
            </a:p>
          </p:txBody>
        </p:sp>
        <p:sp>
          <p:nvSpPr>
            <p:cNvPr id="129" name="Google Shape;129;p5"/>
            <p:cNvSpPr/>
            <p:nvPr/>
          </p:nvSpPr>
          <p:spPr>
            <a:xfrm>
              <a:off x="1083125" y="2460449"/>
              <a:ext cx="1834800" cy="143400"/>
            </a:xfrm>
            <a:prstGeom prst="parallelogram">
              <a:avLst>
                <a:gd name="adj" fmla="val 96952"/>
              </a:avLst>
            </a:prstGeom>
            <a:solidFill>
              <a:srgbClr val="D9EA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rgbClr val="666666"/>
                </a:solidFill>
              </a:endParaRPr>
            </a:p>
          </p:txBody>
        </p:sp>
      </p:grpSp>
      <p:grpSp>
        <p:nvGrpSpPr>
          <p:cNvPr id="130" name="Google Shape;130;p5"/>
          <p:cNvGrpSpPr/>
          <p:nvPr/>
        </p:nvGrpSpPr>
        <p:grpSpPr>
          <a:xfrm>
            <a:off x="3728596" y="3075423"/>
            <a:ext cx="2446472" cy="2109807"/>
            <a:chOff x="1083025" y="2306625"/>
            <a:chExt cx="1834900" cy="1582395"/>
          </a:xfrm>
        </p:grpSpPr>
        <p:sp>
          <p:nvSpPr>
            <p:cNvPr id="131" name="Google Shape;131;p5"/>
            <p:cNvSpPr txBox="1"/>
            <p:nvPr/>
          </p:nvSpPr>
          <p:spPr>
            <a:xfrm>
              <a:off x="1235826" y="2695024"/>
              <a:ext cx="1505100" cy="592800"/>
            </a:xfrm>
            <a:prstGeom prst="rect">
              <a:avLst/>
            </a:prstGeom>
            <a:noFill/>
            <a:ln>
              <a:noFill/>
            </a:ln>
          </p:spPr>
          <p:txBody>
            <a:bodyPr spcFirstLastPara="1" wrap="square" lIns="121900" tIns="121900" rIns="121900" bIns="121900" anchor="b" anchorCtr="0">
              <a:noAutofit/>
            </a:bodyPr>
            <a:lstStyle/>
            <a:p>
              <a:pPr marL="0" lvl="0" indent="0" algn="l" rtl="0">
                <a:lnSpc>
                  <a:spcPct val="115000"/>
                </a:lnSpc>
                <a:spcBef>
                  <a:spcPts val="0"/>
                </a:spcBef>
                <a:spcAft>
                  <a:spcPts val="0"/>
                </a:spcAft>
                <a:buNone/>
              </a:pPr>
              <a:r>
                <a:rPr lang="en-US" sz="1100" b="1">
                  <a:solidFill>
                    <a:srgbClr val="666666"/>
                  </a:solidFill>
                  <a:latin typeface="Roboto"/>
                  <a:ea typeface="Roboto"/>
                  <a:cs typeface="Roboto"/>
                  <a:sym typeface="Roboto"/>
                </a:rPr>
                <a:t>Housing Prices on Houselessness in California</a:t>
              </a:r>
              <a:endParaRPr sz="1100" b="1">
                <a:solidFill>
                  <a:srgbClr val="666666"/>
                </a:solidFill>
                <a:latin typeface="Roboto"/>
                <a:ea typeface="Roboto"/>
                <a:cs typeface="Roboto"/>
                <a:sym typeface="Roboto"/>
              </a:endParaRPr>
            </a:p>
          </p:txBody>
        </p:sp>
        <p:sp>
          <p:nvSpPr>
            <p:cNvPr id="132" name="Google Shape;132;p5"/>
            <p:cNvSpPr txBox="1"/>
            <p:nvPr/>
          </p:nvSpPr>
          <p:spPr>
            <a:xfrm>
              <a:off x="1215707" y="3296220"/>
              <a:ext cx="1545600" cy="5928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2100"/>
                </a:spcAft>
                <a:buNone/>
              </a:pPr>
              <a:r>
                <a:rPr lang="en-US" sz="1100">
                  <a:solidFill>
                    <a:srgbClr val="666666"/>
                  </a:solidFill>
                  <a:latin typeface="Roboto"/>
                  <a:ea typeface="Roboto"/>
                  <a:cs typeface="Roboto"/>
                  <a:sym typeface="Roboto"/>
                </a:rPr>
                <a:t>Wanted to know if housing prices impacted houselessness over the last 20 years </a:t>
              </a:r>
              <a:endParaRPr sz="1100">
                <a:solidFill>
                  <a:srgbClr val="666666"/>
                </a:solidFill>
                <a:latin typeface="Roboto"/>
                <a:ea typeface="Roboto"/>
                <a:cs typeface="Roboto"/>
                <a:sym typeface="Roboto"/>
              </a:endParaRPr>
            </a:p>
          </p:txBody>
        </p:sp>
        <p:sp>
          <p:nvSpPr>
            <p:cNvPr id="133" name="Google Shape;133;p5"/>
            <p:cNvSpPr/>
            <p:nvPr/>
          </p:nvSpPr>
          <p:spPr>
            <a:xfrm flipH="1">
              <a:off x="1083025" y="2306625"/>
              <a:ext cx="1834800" cy="143400"/>
            </a:xfrm>
            <a:prstGeom prst="parallelogram">
              <a:avLst>
                <a:gd name="adj" fmla="val 96952"/>
              </a:avLst>
            </a:prstGeom>
            <a:solidFill>
              <a:srgbClr val="B6D7A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900">
                  <a:solidFill>
                    <a:srgbClr val="666666"/>
                  </a:solidFill>
                </a:rPr>
                <a:t>  </a:t>
              </a:r>
              <a:endParaRPr sz="1900">
                <a:solidFill>
                  <a:srgbClr val="666666"/>
                </a:solidFill>
              </a:endParaRPr>
            </a:p>
          </p:txBody>
        </p:sp>
        <p:sp>
          <p:nvSpPr>
            <p:cNvPr id="134" name="Google Shape;134;p5"/>
            <p:cNvSpPr/>
            <p:nvPr/>
          </p:nvSpPr>
          <p:spPr>
            <a:xfrm>
              <a:off x="1083125" y="2460449"/>
              <a:ext cx="1834800" cy="143400"/>
            </a:xfrm>
            <a:prstGeom prst="parallelogram">
              <a:avLst>
                <a:gd name="adj" fmla="val 96952"/>
              </a:avLst>
            </a:prstGeom>
            <a:solidFill>
              <a:srgbClr val="B6D7A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rgbClr val="666666"/>
                </a:solidFill>
              </a:endParaRPr>
            </a:p>
          </p:txBody>
        </p:sp>
      </p:grpSp>
      <p:grpSp>
        <p:nvGrpSpPr>
          <p:cNvPr id="135" name="Google Shape;135;p5"/>
          <p:cNvGrpSpPr/>
          <p:nvPr/>
        </p:nvGrpSpPr>
        <p:grpSpPr>
          <a:xfrm>
            <a:off x="8295408" y="3074460"/>
            <a:ext cx="2446472" cy="2110093"/>
            <a:chOff x="1083025" y="2306625"/>
            <a:chExt cx="1834900" cy="1582609"/>
          </a:xfrm>
        </p:grpSpPr>
        <p:sp>
          <p:nvSpPr>
            <p:cNvPr id="136" name="Google Shape;136;p5"/>
            <p:cNvSpPr txBox="1"/>
            <p:nvPr/>
          </p:nvSpPr>
          <p:spPr>
            <a:xfrm>
              <a:off x="1235817" y="2695033"/>
              <a:ext cx="1505100" cy="685500"/>
            </a:xfrm>
            <a:prstGeom prst="rect">
              <a:avLst/>
            </a:prstGeom>
            <a:noFill/>
            <a:ln>
              <a:noFill/>
            </a:ln>
          </p:spPr>
          <p:txBody>
            <a:bodyPr spcFirstLastPara="1" wrap="square" lIns="121900" tIns="121900" rIns="121900" bIns="121900" anchor="b" anchorCtr="0">
              <a:noAutofit/>
            </a:bodyPr>
            <a:lstStyle/>
            <a:p>
              <a:pPr marL="0" lvl="0" indent="0" algn="l" rtl="0">
                <a:lnSpc>
                  <a:spcPct val="115000"/>
                </a:lnSpc>
                <a:spcBef>
                  <a:spcPts val="0"/>
                </a:spcBef>
                <a:spcAft>
                  <a:spcPts val="0"/>
                </a:spcAft>
                <a:buNone/>
              </a:pPr>
              <a:r>
                <a:rPr lang="en-US" sz="1100" b="1">
                  <a:solidFill>
                    <a:srgbClr val="274E13"/>
                  </a:solidFill>
                  <a:latin typeface="Roboto"/>
                  <a:ea typeface="Roboto"/>
                  <a:cs typeface="Roboto"/>
                  <a:sym typeface="Roboto"/>
                </a:rPr>
                <a:t>Understanding Relationship between Low food access areas and Housing Prices</a:t>
              </a:r>
              <a:endParaRPr sz="1100" b="1">
                <a:solidFill>
                  <a:srgbClr val="274E13"/>
                </a:solidFill>
                <a:latin typeface="Roboto"/>
                <a:ea typeface="Roboto"/>
                <a:cs typeface="Roboto"/>
                <a:sym typeface="Roboto"/>
              </a:endParaRPr>
            </a:p>
          </p:txBody>
        </p:sp>
        <p:sp>
          <p:nvSpPr>
            <p:cNvPr id="137" name="Google Shape;137;p5"/>
            <p:cNvSpPr txBox="1"/>
            <p:nvPr/>
          </p:nvSpPr>
          <p:spPr>
            <a:xfrm>
              <a:off x="1215697" y="3302734"/>
              <a:ext cx="1545600" cy="5865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2100"/>
                </a:spcAft>
                <a:buNone/>
              </a:pPr>
              <a:r>
                <a:rPr lang="en-US" sz="1100">
                  <a:solidFill>
                    <a:srgbClr val="858585"/>
                  </a:solidFill>
                  <a:latin typeface="Roboto"/>
                  <a:ea typeface="Roboto"/>
                  <a:cs typeface="Roboto"/>
                  <a:sym typeface="Roboto"/>
                </a:rPr>
                <a:t>Decided to study census data collected on low food access and housing prices using publically available data</a:t>
              </a:r>
              <a:endParaRPr sz="1100">
                <a:solidFill>
                  <a:srgbClr val="858585"/>
                </a:solidFill>
                <a:latin typeface="Roboto"/>
                <a:ea typeface="Roboto"/>
                <a:cs typeface="Roboto"/>
                <a:sym typeface="Roboto"/>
              </a:endParaRPr>
            </a:p>
          </p:txBody>
        </p:sp>
        <p:sp>
          <p:nvSpPr>
            <p:cNvPr id="138" name="Google Shape;138;p5"/>
            <p:cNvSpPr/>
            <p:nvPr/>
          </p:nvSpPr>
          <p:spPr>
            <a:xfrm flipH="1">
              <a:off x="1083025" y="2306625"/>
              <a:ext cx="1834800" cy="143400"/>
            </a:xfrm>
            <a:prstGeom prst="parallelogram">
              <a:avLst>
                <a:gd name="adj" fmla="val 96952"/>
              </a:avLst>
            </a:prstGeom>
            <a:solidFill>
              <a:srgbClr val="6AA8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900"/>
                <a:t>  </a:t>
              </a:r>
              <a:endParaRPr sz="1900"/>
            </a:p>
          </p:txBody>
        </p:sp>
        <p:sp>
          <p:nvSpPr>
            <p:cNvPr id="139" name="Google Shape;139;p5"/>
            <p:cNvSpPr/>
            <p:nvPr/>
          </p:nvSpPr>
          <p:spPr>
            <a:xfrm>
              <a:off x="1083125" y="2460449"/>
              <a:ext cx="1834800" cy="143400"/>
            </a:xfrm>
            <a:prstGeom prst="parallelogram">
              <a:avLst>
                <a:gd name="adj" fmla="val 96952"/>
              </a:avLst>
            </a:prstGeom>
            <a:solidFill>
              <a:srgbClr val="6AA8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0" name="Google Shape;140;p5"/>
          <p:cNvGrpSpPr/>
          <p:nvPr/>
        </p:nvGrpSpPr>
        <p:grpSpPr>
          <a:xfrm>
            <a:off x="6011056" y="3074475"/>
            <a:ext cx="2446472" cy="2110205"/>
            <a:chOff x="1083025" y="2306625"/>
            <a:chExt cx="1834900" cy="1582693"/>
          </a:xfrm>
        </p:grpSpPr>
        <p:sp>
          <p:nvSpPr>
            <p:cNvPr id="141" name="Google Shape;141;p5"/>
            <p:cNvSpPr txBox="1"/>
            <p:nvPr/>
          </p:nvSpPr>
          <p:spPr>
            <a:xfrm>
              <a:off x="1235818" y="2724217"/>
              <a:ext cx="1505100" cy="642300"/>
            </a:xfrm>
            <a:prstGeom prst="rect">
              <a:avLst/>
            </a:prstGeom>
            <a:noFill/>
            <a:ln>
              <a:noFill/>
            </a:ln>
          </p:spPr>
          <p:txBody>
            <a:bodyPr spcFirstLastPara="1" wrap="square" lIns="121900" tIns="121900" rIns="121900" bIns="121900" anchor="b" anchorCtr="0">
              <a:noAutofit/>
            </a:bodyPr>
            <a:lstStyle/>
            <a:p>
              <a:pPr marL="0" lvl="0" indent="0" algn="l" rtl="0">
                <a:lnSpc>
                  <a:spcPct val="115000"/>
                </a:lnSpc>
                <a:spcBef>
                  <a:spcPts val="0"/>
                </a:spcBef>
                <a:spcAft>
                  <a:spcPts val="0"/>
                </a:spcAft>
                <a:buNone/>
              </a:pPr>
              <a:r>
                <a:rPr lang="en-US" sz="1100" b="1">
                  <a:solidFill>
                    <a:srgbClr val="666666"/>
                  </a:solidFill>
                  <a:latin typeface="Roboto"/>
                  <a:ea typeface="Roboto"/>
                  <a:cs typeface="Roboto"/>
                  <a:sym typeface="Roboto"/>
                </a:rPr>
                <a:t>Impact of Organic Food vs Fast Food business on Housing Prices in California</a:t>
              </a:r>
              <a:endParaRPr sz="1100" b="1">
                <a:solidFill>
                  <a:srgbClr val="666666"/>
                </a:solidFill>
                <a:latin typeface="Roboto"/>
                <a:ea typeface="Roboto"/>
                <a:cs typeface="Roboto"/>
                <a:sym typeface="Roboto"/>
              </a:endParaRPr>
            </a:p>
          </p:txBody>
        </p:sp>
        <p:sp>
          <p:nvSpPr>
            <p:cNvPr id="142" name="Google Shape;142;p5"/>
            <p:cNvSpPr txBox="1"/>
            <p:nvPr/>
          </p:nvSpPr>
          <p:spPr>
            <a:xfrm>
              <a:off x="1215698" y="3295618"/>
              <a:ext cx="1545600" cy="5937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2100"/>
                </a:spcAft>
                <a:buNone/>
              </a:pPr>
              <a:r>
                <a:rPr lang="en-US" sz="1100">
                  <a:solidFill>
                    <a:srgbClr val="858585"/>
                  </a:solidFill>
                  <a:latin typeface="Roboto"/>
                  <a:ea typeface="Roboto"/>
                  <a:cs typeface="Roboto"/>
                  <a:sym typeface="Roboto"/>
                </a:rPr>
                <a:t>Areas of with whole foods and trader joes vs areas with only fast food locations impact housing market</a:t>
              </a:r>
              <a:endParaRPr sz="1100">
                <a:solidFill>
                  <a:srgbClr val="858585"/>
                </a:solidFill>
                <a:latin typeface="Roboto"/>
                <a:ea typeface="Roboto"/>
                <a:cs typeface="Roboto"/>
                <a:sym typeface="Roboto"/>
              </a:endParaRPr>
            </a:p>
          </p:txBody>
        </p:sp>
        <p:sp>
          <p:nvSpPr>
            <p:cNvPr id="143" name="Google Shape;143;p5"/>
            <p:cNvSpPr/>
            <p:nvPr/>
          </p:nvSpPr>
          <p:spPr>
            <a:xfrm flipH="1">
              <a:off x="1083025" y="2306625"/>
              <a:ext cx="1834800" cy="143400"/>
            </a:xfrm>
            <a:prstGeom prst="parallelogram">
              <a:avLst>
                <a:gd name="adj" fmla="val 96952"/>
              </a:avLst>
            </a:prstGeom>
            <a:solidFill>
              <a:srgbClr val="93C47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900"/>
                <a:t>  </a:t>
              </a:r>
              <a:endParaRPr sz="1900"/>
            </a:p>
          </p:txBody>
        </p:sp>
        <p:sp>
          <p:nvSpPr>
            <p:cNvPr id="144" name="Google Shape;144;p5"/>
            <p:cNvSpPr/>
            <p:nvPr/>
          </p:nvSpPr>
          <p:spPr>
            <a:xfrm>
              <a:off x="1083125" y="2460449"/>
              <a:ext cx="1834800" cy="143400"/>
            </a:xfrm>
            <a:prstGeom prst="parallelogram">
              <a:avLst>
                <a:gd name="adj" fmla="val 96952"/>
              </a:avLst>
            </a:prstGeom>
            <a:solidFill>
              <a:srgbClr val="93C47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pic>
        <p:nvPicPr>
          <p:cNvPr id="145" name="Google Shape;145;p5"/>
          <p:cNvPicPr preferRelativeResize="0"/>
          <p:nvPr/>
        </p:nvPicPr>
        <p:blipFill>
          <a:blip r:embed="rId3">
            <a:alphaModFix/>
          </a:blip>
          <a:stretch>
            <a:fillRect/>
          </a:stretch>
        </p:blipFill>
        <p:spPr>
          <a:xfrm>
            <a:off x="9157252" y="1977971"/>
            <a:ext cx="1030951" cy="10309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130413ee246_0_48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Our Research Questions</a:t>
            </a:r>
            <a:endParaRPr/>
          </a:p>
        </p:txBody>
      </p:sp>
      <p:sp>
        <p:nvSpPr>
          <p:cNvPr id="152" name="Google Shape;152;g130413ee246_0_487"/>
          <p:cNvSpPr txBox="1">
            <a:spLocks noGrp="1"/>
          </p:cNvSpPr>
          <p:nvPr>
            <p:ph type="body" idx="1"/>
          </p:nvPr>
        </p:nvSpPr>
        <p:spPr>
          <a:xfrm>
            <a:off x="838200" y="1929384"/>
            <a:ext cx="10515600" cy="4251900"/>
          </a:xfrm>
          <a:prstGeom prst="rect">
            <a:avLst/>
          </a:prstGeom>
        </p:spPr>
        <p:txBody>
          <a:bodyPr spcFirstLastPara="1" wrap="square" lIns="91425" tIns="45700" rIns="91425" bIns="45700" anchor="t" anchorCtr="0">
            <a:normAutofit/>
          </a:bodyPr>
          <a:lstStyle/>
          <a:p>
            <a:pPr marL="457200" lvl="0" indent="-406400" algn="l" rtl="0">
              <a:spcBef>
                <a:spcPts val="1000"/>
              </a:spcBef>
              <a:spcAft>
                <a:spcPts val="0"/>
              </a:spcAft>
              <a:buSzPts val="2800"/>
              <a:buChar char="•"/>
            </a:pPr>
            <a:r>
              <a:rPr lang="en-US"/>
              <a:t>Does access to food sources impact housing prices in California?</a:t>
            </a:r>
            <a:endParaRPr/>
          </a:p>
          <a:p>
            <a:pPr marL="914400" lvl="1" indent="-381000" algn="l" rtl="0">
              <a:spcBef>
                <a:spcPts val="0"/>
              </a:spcBef>
              <a:spcAft>
                <a:spcPts val="0"/>
              </a:spcAft>
              <a:buSzPts val="2400"/>
              <a:buChar char="•"/>
            </a:pPr>
            <a:r>
              <a:rPr lang="en-US"/>
              <a:t>Compared 2015 and 2019</a:t>
            </a:r>
            <a:endParaRPr/>
          </a:p>
          <a:p>
            <a:pPr marL="457200" lvl="0" indent="-406400" algn="l" rtl="0">
              <a:spcBef>
                <a:spcPts val="0"/>
              </a:spcBef>
              <a:spcAft>
                <a:spcPts val="0"/>
              </a:spcAft>
              <a:buSzPts val="2800"/>
              <a:buChar char="•"/>
            </a:pPr>
            <a:r>
              <a:rPr lang="en-US"/>
              <a:t>Which zip codes have the most organic grocery stores vs. fast food locations?</a:t>
            </a:r>
            <a:endParaRPr/>
          </a:p>
          <a:p>
            <a:pPr marL="0" lvl="0" indent="0" algn="l" rtl="0">
              <a:spcBef>
                <a:spcPts val="1000"/>
              </a:spcBef>
              <a:spcAft>
                <a:spcPts val="0"/>
              </a:spcAft>
              <a:buNone/>
            </a:pPr>
            <a:endParaRPr/>
          </a:p>
          <a:p>
            <a:pPr marL="0" lvl="0" indent="0" algn="ctr" rtl="0">
              <a:spcBef>
                <a:spcPts val="1000"/>
              </a:spcBef>
              <a:spcAft>
                <a:spcPts val="0"/>
              </a:spcAft>
              <a:buNone/>
            </a:pPr>
            <a:r>
              <a:rPr lang="en-US" b="1">
                <a:solidFill>
                  <a:srgbClr val="FF9900"/>
                </a:solidFill>
              </a:rPr>
              <a:t>How does our research inform our audience’s decision making?</a:t>
            </a:r>
            <a:endParaRPr b="1">
              <a:solidFill>
                <a:srgbClr val="FF99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6"/>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9" name="Google Shape;159;p6"/>
          <p:cNvSpPr/>
          <p:nvPr/>
        </p:nvSpPr>
        <p:spPr>
          <a:xfrm>
            <a:off x="0" y="0"/>
            <a:ext cx="12192000" cy="2347414"/>
          </a:xfrm>
          <a:custGeom>
            <a:avLst/>
            <a:gdLst/>
            <a:ahLst/>
            <a:cxnLst/>
            <a:rect l="l" t="t" r="r" b="b"/>
            <a:pathLst>
              <a:path w="12192000" h="2347414" extrusionOk="0">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B89D7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 name="Google Shape;160;p6"/>
          <p:cNvSpPr txBox="1">
            <a:spLocks noGrp="1"/>
          </p:cNvSpPr>
          <p:nvPr>
            <p:ph type="title"/>
          </p:nvPr>
        </p:nvSpPr>
        <p:spPr>
          <a:xfrm>
            <a:off x="838200" y="401221"/>
            <a:ext cx="10515600" cy="134806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6800"/>
              <a:buFont typeface="Arial"/>
              <a:buNone/>
            </a:pPr>
            <a:r>
              <a:rPr lang="en-US" sz="6800">
                <a:solidFill>
                  <a:schemeClr val="lt1"/>
                </a:solidFill>
              </a:rPr>
              <a:t>Methods &amp; Materials </a:t>
            </a:r>
            <a:endParaRPr/>
          </a:p>
        </p:txBody>
      </p:sp>
      <p:sp>
        <p:nvSpPr>
          <p:cNvPr id="161" name="Google Shape;161;p6"/>
          <p:cNvSpPr txBox="1">
            <a:spLocks noGrp="1"/>
          </p:cNvSpPr>
          <p:nvPr>
            <p:ph type="body" idx="1"/>
          </p:nvPr>
        </p:nvSpPr>
        <p:spPr>
          <a:xfrm>
            <a:off x="838200" y="2586800"/>
            <a:ext cx="5302500" cy="3590100"/>
          </a:xfrm>
          <a:prstGeom prst="rect">
            <a:avLst/>
          </a:prstGeom>
          <a:noFill/>
          <a:ln>
            <a:noFill/>
          </a:ln>
        </p:spPr>
        <p:txBody>
          <a:bodyPr spcFirstLastPara="1" wrap="square" lIns="91425" tIns="45700" rIns="91425" bIns="45700" anchor="t" anchorCtr="0">
            <a:normAutofit fontScale="70000" lnSpcReduction="20000"/>
          </a:bodyPr>
          <a:lstStyle/>
          <a:p>
            <a:pPr marL="228600" lvl="0" indent="-188595" algn="l" rtl="0">
              <a:lnSpc>
                <a:spcPct val="110000"/>
              </a:lnSpc>
              <a:spcBef>
                <a:spcPts val="0"/>
              </a:spcBef>
              <a:spcAft>
                <a:spcPts val="0"/>
              </a:spcAft>
              <a:buClr>
                <a:schemeClr val="dk1"/>
              </a:buClr>
              <a:buSzPct val="100000"/>
              <a:buChar char="•"/>
            </a:pPr>
            <a:r>
              <a:rPr lang="en-US"/>
              <a:t>Data Acquisition and Cleaning </a:t>
            </a:r>
            <a:endParaRPr/>
          </a:p>
          <a:p>
            <a:pPr marL="685800" lvl="1" indent="-194310" algn="l" rtl="0">
              <a:lnSpc>
                <a:spcPct val="110000"/>
              </a:lnSpc>
              <a:spcBef>
                <a:spcPts val="500"/>
              </a:spcBef>
              <a:spcAft>
                <a:spcPts val="0"/>
              </a:spcAft>
              <a:buClr>
                <a:schemeClr val="dk1"/>
              </a:buClr>
              <a:buSzPct val="100000"/>
              <a:buChar char="•"/>
            </a:pPr>
            <a:r>
              <a:rPr lang="en-US"/>
              <a:t>Google Searches/API</a:t>
            </a:r>
            <a:endParaRPr/>
          </a:p>
          <a:p>
            <a:pPr marL="685800" lvl="1" indent="-194310" algn="l" rtl="0">
              <a:lnSpc>
                <a:spcPct val="110000"/>
              </a:lnSpc>
              <a:spcBef>
                <a:spcPts val="500"/>
              </a:spcBef>
              <a:spcAft>
                <a:spcPts val="0"/>
              </a:spcAft>
              <a:buClr>
                <a:schemeClr val="dk1"/>
              </a:buClr>
              <a:buSzPct val="100000"/>
              <a:buChar char="•"/>
            </a:pPr>
            <a:r>
              <a:rPr lang="en-US"/>
              <a:t>Web Scraping</a:t>
            </a:r>
            <a:endParaRPr/>
          </a:p>
          <a:p>
            <a:pPr marL="685800" lvl="1" indent="-194310" algn="l" rtl="0">
              <a:lnSpc>
                <a:spcPct val="110000"/>
              </a:lnSpc>
              <a:spcBef>
                <a:spcPts val="500"/>
              </a:spcBef>
              <a:spcAft>
                <a:spcPts val="0"/>
              </a:spcAft>
              <a:buClr>
                <a:schemeClr val="dk1"/>
              </a:buClr>
              <a:buSzPct val="100000"/>
              <a:buChar char="•"/>
            </a:pPr>
            <a:r>
              <a:rPr lang="en-US"/>
              <a:t>Jupyter Notebook/Pandas</a:t>
            </a:r>
            <a:endParaRPr/>
          </a:p>
          <a:p>
            <a:pPr marL="228600" lvl="0" indent="-188595" algn="l" rtl="0">
              <a:lnSpc>
                <a:spcPct val="110000"/>
              </a:lnSpc>
              <a:spcBef>
                <a:spcPts val="1000"/>
              </a:spcBef>
              <a:spcAft>
                <a:spcPts val="0"/>
              </a:spcAft>
              <a:buClr>
                <a:schemeClr val="dk1"/>
              </a:buClr>
              <a:buSzPct val="100000"/>
              <a:buChar char="•"/>
            </a:pPr>
            <a:r>
              <a:rPr lang="en-US"/>
              <a:t>Data Management</a:t>
            </a:r>
            <a:endParaRPr/>
          </a:p>
          <a:p>
            <a:pPr marL="685800" lvl="1" indent="-194310" algn="l" rtl="0">
              <a:lnSpc>
                <a:spcPct val="110000"/>
              </a:lnSpc>
              <a:spcBef>
                <a:spcPts val="500"/>
              </a:spcBef>
              <a:spcAft>
                <a:spcPts val="0"/>
              </a:spcAft>
              <a:buClr>
                <a:schemeClr val="dk1"/>
              </a:buClr>
              <a:buSzPct val="100000"/>
              <a:buChar char="•"/>
            </a:pPr>
            <a:r>
              <a:rPr lang="en-US"/>
              <a:t>SQL/SQLite</a:t>
            </a:r>
            <a:endParaRPr/>
          </a:p>
          <a:p>
            <a:pPr marL="228600" lvl="0" indent="-188595" algn="l" rtl="0">
              <a:lnSpc>
                <a:spcPct val="110000"/>
              </a:lnSpc>
              <a:spcBef>
                <a:spcPts val="1000"/>
              </a:spcBef>
              <a:spcAft>
                <a:spcPts val="0"/>
              </a:spcAft>
              <a:buClr>
                <a:schemeClr val="dk1"/>
              </a:buClr>
              <a:buSzPct val="100000"/>
              <a:buChar char="•"/>
            </a:pPr>
            <a:r>
              <a:rPr lang="en-US"/>
              <a:t>Machine Learning</a:t>
            </a:r>
            <a:endParaRPr/>
          </a:p>
          <a:p>
            <a:pPr marL="685800" lvl="1" indent="-194310" algn="l" rtl="0">
              <a:lnSpc>
                <a:spcPct val="110000"/>
              </a:lnSpc>
              <a:spcBef>
                <a:spcPts val="500"/>
              </a:spcBef>
              <a:spcAft>
                <a:spcPts val="0"/>
              </a:spcAft>
              <a:buClr>
                <a:schemeClr val="dk1"/>
              </a:buClr>
              <a:buSzPct val="100000"/>
              <a:buChar char="•"/>
            </a:pPr>
            <a:r>
              <a:rPr lang="en-US"/>
              <a:t>Supervised Learning </a:t>
            </a:r>
            <a:endParaRPr/>
          </a:p>
          <a:p>
            <a:pPr marL="228600" lvl="0" indent="-175260" algn="l" rtl="0">
              <a:lnSpc>
                <a:spcPct val="110000"/>
              </a:lnSpc>
              <a:spcBef>
                <a:spcPts val="500"/>
              </a:spcBef>
              <a:spcAft>
                <a:spcPts val="0"/>
              </a:spcAft>
              <a:buSzPct val="100000"/>
              <a:buChar char="•"/>
            </a:pPr>
            <a:r>
              <a:rPr lang="en-US"/>
              <a:t>Data Visualization </a:t>
            </a:r>
            <a:endParaRPr/>
          </a:p>
          <a:p>
            <a:pPr marL="685800" lvl="1" indent="-182880" algn="l" rtl="0">
              <a:lnSpc>
                <a:spcPct val="110000"/>
              </a:lnSpc>
              <a:spcBef>
                <a:spcPts val="500"/>
              </a:spcBef>
              <a:spcAft>
                <a:spcPts val="0"/>
              </a:spcAft>
              <a:buSzPct val="100000"/>
              <a:buChar char="•"/>
            </a:pPr>
            <a:r>
              <a:rPr lang="en-US"/>
              <a:t>Tableau</a:t>
            </a:r>
            <a:endParaRPr/>
          </a:p>
          <a:p>
            <a:pPr marL="685800" lvl="1" indent="-182880" algn="l" rtl="0">
              <a:lnSpc>
                <a:spcPct val="110000"/>
              </a:lnSpc>
              <a:spcBef>
                <a:spcPts val="500"/>
              </a:spcBef>
              <a:spcAft>
                <a:spcPts val="0"/>
              </a:spcAft>
              <a:buSzPct val="100000"/>
              <a:buChar char="•"/>
            </a:pPr>
            <a:r>
              <a:rPr lang="en-US"/>
              <a:t>HTML</a:t>
            </a:r>
            <a:endParaRPr/>
          </a:p>
        </p:txBody>
      </p:sp>
      <p:pic>
        <p:nvPicPr>
          <p:cNvPr id="162" name="Google Shape;162;p6"/>
          <p:cNvPicPr preferRelativeResize="0"/>
          <p:nvPr/>
        </p:nvPicPr>
        <p:blipFill>
          <a:blip r:embed="rId3">
            <a:alphaModFix/>
          </a:blip>
          <a:stretch>
            <a:fillRect/>
          </a:stretch>
        </p:blipFill>
        <p:spPr>
          <a:xfrm>
            <a:off x="7369125" y="2941499"/>
            <a:ext cx="4067899" cy="2792475"/>
          </a:xfrm>
          <a:prstGeom prst="rect">
            <a:avLst/>
          </a:prstGeom>
          <a:noFill/>
          <a:ln>
            <a:noFill/>
          </a:ln>
        </p:spPr>
      </p:pic>
      <p:pic>
        <p:nvPicPr>
          <p:cNvPr id="163" name="Google Shape;163;p6"/>
          <p:cNvPicPr preferRelativeResize="0"/>
          <p:nvPr/>
        </p:nvPicPr>
        <p:blipFill>
          <a:blip r:embed="rId4">
            <a:alphaModFix/>
          </a:blip>
          <a:stretch>
            <a:fillRect/>
          </a:stretch>
        </p:blipFill>
        <p:spPr>
          <a:xfrm>
            <a:off x="8075575" y="3207425"/>
            <a:ext cx="681576" cy="778949"/>
          </a:xfrm>
          <a:prstGeom prst="rect">
            <a:avLst/>
          </a:prstGeom>
          <a:noFill/>
          <a:ln>
            <a:noFill/>
          </a:ln>
        </p:spPr>
      </p:pic>
      <p:pic>
        <p:nvPicPr>
          <p:cNvPr id="164" name="Google Shape;164;p6"/>
          <p:cNvPicPr preferRelativeResize="0"/>
          <p:nvPr/>
        </p:nvPicPr>
        <p:blipFill>
          <a:blip r:embed="rId5">
            <a:alphaModFix/>
          </a:blip>
          <a:stretch>
            <a:fillRect/>
          </a:stretch>
        </p:blipFill>
        <p:spPr>
          <a:xfrm>
            <a:off x="9775575" y="4325825"/>
            <a:ext cx="838825" cy="391450"/>
          </a:xfrm>
          <a:prstGeom prst="rect">
            <a:avLst/>
          </a:prstGeom>
          <a:noFill/>
          <a:ln>
            <a:noFill/>
          </a:ln>
        </p:spPr>
      </p:pic>
      <p:pic>
        <p:nvPicPr>
          <p:cNvPr id="165" name="Google Shape;165;p6"/>
          <p:cNvPicPr preferRelativeResize="0"/>
          <p:nvPr/>
        </p:nvPicPr>
        <p:blipFill>
          <a:blip r:embed="rId6">
            <a:alphaModFix/>
          </a:blip>
          <a:stretch>
            <a:fillRect/>
          </a:stretch>
        </p:blipFill>
        <p:spPr>
          <a:xfrm>
            <a:off x="9062288" y="3644261"/>
            <a:ext cx="681575" cy="681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10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130413ee246_0_45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What kind of data did we use?</a:t>
            </a:r>
            <a:endParaRPr dirty="0"/>
          </a:p>
        </p:txBody>
      </p:sp>
      <p:graphicFrame>
        <p:nvGraphicFramePr>
          <p:cNvPr id="172" name="Google Shape;172;g130413ee246_0_457"/>
          <p:cNvGraphicFramePr/>
          <p:nvPr/>
        </p:nvGraphicFramePr>
        <p:xfrm>
          <a:off x="838200" y="2281925"/>
          <a:ext cx="6770950" cy="3660055"/>
        </p:xfrm>
        <a:graphic>
          <a:graphicData uri="http://schemas.openxmlformats.org/drawingml/2006/table">
            <a:tbl>
              <a:tblPr>
                <a:noFill/>
                <a:tableStyleId>{996B4A84-F0C7-40A1-8DE2-CE2DA32D0087}</a:tableStyleId>
              </a:tblPr>
              <a:tblGrid>
                <a:gridCol w="1747725">
                  <a:extLst>
                    <a:ext uri="{9D8B030D-6E8A-4147-A177-3AD203B41FA5}">
                      <a16:colId xmlns:a16="http://schemas.microsoft.com/office/drawing/2014/main" val="20000"/>
                    </a:ext>
                  </a:extLst>
                </a:gridCol>
                <a:gridCol w="2479200">
                  <a:extLst>
                    <a:ext uri="{9D8B030D-6E8A-4147-A177-3AD203B41FA5}">
                      <a16:colId xmlns:a16="http://schemas.microsoft.com/office/drawing/2014/main" val="20001"/>
                    </a:ext>
                  </a:extLst>
                </a:gridCol>
                <a:gridCol w="2544025">
                  <a:extLst>
                    <a:ext uri="{9D8B030D-6E8A-4147-A177-3AD203B41FA5}">
                      <a16:colId xmlns:a16="http://schemas.microsoft.com/office/drawing/2014/main" val="20002"/>
                    </a:ext>
                  </a:extLst>
                </a:gridCol>
              </a:tblGrid>
              <a:tr h="467100">
                <a:tc>
                  <a:txBody>
                    <a:bodyPr/>
                    <a:lstStyle/>
                    <a:p>
                      <a:pPr marL="0" lvl="0" indent="0" algn="ctr" rtl="0">
                        <a:spcBef>
                          <a:spcPts val="0"/>
                        </a:spcBef>
                        <a:spcAft>
                          <a:spcPts val="0"/>
                        </a:spcAft>
                        <a:buNone/>
                      </a:pPr>
                      <a:r>
                        <a:rPr lang="en-US" sz="1800" b="1">
                          <a:solidFill>
                            <a:schemeClr val="lt1"/>
                          </a:solidFill>
                        </a:rPr>
                        <a:t>Data </a:t>
                      </a:r>
                      <a:endParaRPr sz="1800" b="1">
                        <a:solidFill>
                          <a:schemeClr val="lt1"/>
                        </a:solidFill>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solidFill>
                      <a:srgbClr val="B89D7C"/>
                    </a:solidFill>
                  </a:tcPr>
                </a:tc>
                <a:tc>
                  <a:txBody>
                    <a:bodyPr/>
                    <a:lstStyle/>
                    <a:p>
                      <a:pPr marL="0" lvl="0" indent="0" algn="ctr" rtl="0">
                        <a:spcBef>
                          <a:spcPts val="0"/>
                        </a:spcBef>
                        <a:spcAft>
                          <a:spcPts val="0"/>
                        </a:spcAft>
                        <a:buNone/>
                      </a:pPr>
                      <a:r>
                        <a:rPr lang="en-US" sz="1800" b="1">
                          <a:solidFill>
                            <a:schemeClr val="lt1"/>
                          </a:solidFill>
                        </a:rPr>
                        <a:t>Used For</a:t>
                      </a:r>
                      <a:endParaRPr sz="1800" b="1">
                        <a:solidFill>
                          <a:schemeClr val="lt1"/>
                        </a:solidFill>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solidFill>
                      <a:srgbClr val="B89D7C"/>
                    </a:solidFill>
                  </a:tcPr>
                </a:tc>
                <a:tc>
                  <a:txBody>
                    <a:bodyPr/>
                    <a:lstStyle/>
                    <a:p>
                      <a:pPr marL="0" lvl="0" indent="0" algn="ctr" rtl="0">
                        <a:spcBef>
                          <a:spcPts val="0"/>
                        </a:spcBef>
                        <a:spcAft>
                          <a:spcPts val="0"/>
                        </a:spcAft>
                        <a:buNone/>
                      </a:pPr>
                      <a:r>
                        <a:rPr lang="en-US" sz="1800" b="1">
                          <a:solidFill>
                            <a:schemeClr val="lt1"/>
                          </a:solidFill>
                        </a:rPr>
                        <a:t>Origin</a:t>
                      </a:r>
                      <a:endParaRPr sz="1800" b="1">
                        <a:solidFill>
                          <a:schemeClr val="lt1"/>
                        </a:solidFill>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solidFill>
                      <a:srgbClr val="B89D7C"/>
                    </a:solidFill>
                  </a:tcPr>
                </a:tc>
                <a:extLst>
                  <a:ext uri="{0D108BD9-81ED-4DB2-BD59-A6C34878D82A}">
                    <a16:rowId xmlns:a16="http://schemas.microsoft.com/office/drawing/2014/main" val="10000"/>
                  </a:ext>
                </a:extLst>
              </a:tr>
              <a:tr h="568750">
                <a:tc>
                  <a:txBody>
                    <a:bodyPr/>
                    <a:lstStyle/>
                    <a:p>
                      <a:pPr marL="0" lvl="0" indent="0" algn="ctr" rtl="0">
                        <a:spcBef>
                          <a:spcPts val="0"/>
                        </a:spcBef>
                        <a:spcAft>
                          <a:spcPts val="0"/>
                        </a:spcAft>
                        <a:buNone/>
                      </a:pPr>
                      <a:r>
                        <a:rPr lang="en-US"/>
                        <a:t>Low Food Access</a:t>
                      </a:r>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a:t>Machine Learning</a:t>
                      </a:r>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a:t>US Census</a:t>
                      </a:r>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512275">
                <a:tc>
                  <a:txBody>
                    <a:bodyPr/>
                    <a:lstStyle/>
                    <a:p>
                      <a:pPr marL="0" lvl="0" indent="0" algn="ctr" rtl="0">
                        <a:spcBef>
                          <a:spcPts val="0"/>
                        </a:spcBef>
                        <a:spcAft>
                          <a:spcPts val="0"/>
                        </a:spcAft>
                        <a:buNone/>
                      </a:pPr>
                      <a:r>
                        <a:rPr lang="en-US"/>
                        <a:t>Housing Prices</a:t>
                      </a:r>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a:t>Machine Learning</a:t>
                      </a:r>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a:t>Zillow/ US Census</a:t>
                      </a:r>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652475">
                <a:tc>
                  <a:txBody>
                    <a:bodyPr/>
                    <a:lstStyle/>
                    <a:p>
                      <a:pPr marL="0" lvl="0" indent="0" algn="ctr" rtl="0">
                        <a:spcBef>
                          <a:spcPts val="0"/>
                        </a:spcBef>
                        <a:spcAft>
                          <a:spcPts val="0"/>
                        </a:spcAft>
                        <a:buNone/>
                      </a:pPr>
                      <a:r>
                        <a:rPr lang="en-US"/>
                        <a:t>Whole Foods Locations</a:t>
                      </a:r>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a:t>Data Visualizations</a:t>
                      </a:r>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a:t>Google API</a:t>
                      </a:r>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636525">
                <a:tc>
                  <a:txBody>
                    <a:bodyPr/>
                    <a:lstStyle/>
                    <a:p>
                      <a:pPr marL="0" lvl="0" indent="0" algn="ctr" rtl="0">
                        <a:spcBef>
                          <a:spcPts val="0"/>
                        </a:spcBef>
                        <a:spcAft>
                          <a:spcPts val="0"/>
                        </a:spcAft>
                        <a:buNone/>
                      </a:pPr>
                      <a:r>
                        <a:rPr lang="en-US"/>
                        <a:t>Trader Joe’s Locations</a:t>
                      </a:r>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a:t>Data Visualizations</a:t>
                      </a:r>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a:t>Google/Geopy</a:t>
                      </a:r>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772025">
                <a:tc>
                  <a:txBody>
                    <a:bodyPr/>
                    <a:lstStyle/>
                    <a:p>
                      <a:pPr marL="0" lvl="0" indent="0" algn="ctr" rtl="0">
                        <a:spcBef>
                          <a:spcPts val="0"/>
                        </a:spcBef>
                        <a:spcAft>
                          <a:spcPts val="0"/>
                        </a:spcAft>
                        <a:buNone/>
                      </a:pPr>
                      <a:r>
                        <a:rPr lang="en-US"/>
                        <a:t>Burger King &amp; McDonald’s Locations</a:t>
                      </a:r>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a:t>Data Visualizations</a:t>
                      </a:r>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Google API</a:t>
                      </a:r>
                      <a:endParaRPr>
                        <a:solidFill>
                          <a:schemeClr val="dk1"/>
                        </a:solidFill>
                      </a:endParaRPr>
                    </a:p>
                    <a:p>
                      <a:pPr marL="0" lvl="0" indent="0" algn="ctr" rtl="0">
                        <a:spcBef>
                          <a:spcPts val="0"/>
                        </a:spcBef>
                        <a:spcAft>
                          <a:spcPts val="0"/>
                        </a:spcAft>
                        <a:buNone/>
                      </a:pPr>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173" name="Google Shape;173;g130413ee246_0_457"/>
          <p:cNvPicPr preferRelativeResize="0"/>
          <p:nvPr/>
        </p:nvPicPr>
        <p:blipFill rotWithShape="1">
          <a:blip r:embed="rId3">
            <a:alphaModFix/>
          </a:blip>
          <a:srcRect l="15043" t="13322" r="40476"/>
          <a:stretch/>
        </p:blipFill>
        <p:spPr>
          <a:xfrm>
            <a:off x="8869400" y="3830050"/>
            <a:ext cx="1245000" cy="1270800"/>
          </a:xfrm>
          <a:prstGeom prst="flowChartConnector">
            <a:avLst/>
          </a:prstGeom>
          <a:noFill/>
          <a:ln>
            <a:noFill/>
          </a:ln>
        </p:spPr>
      </p:pic>
      <p:pic>
        <p:nvPicPr>
          <p:cNvPr id="174" name="Google Shape;174;g130413ee246_0_457"/>
          <p:cNvPicPr preferRelativeResize="0"/>
          <p:nvPr/>
        </p:nvPicPr>
        <p:blipFill rotWithShape="1">
          <a:blip r:embed="rId4">
            <a:alphaModFix/>
          </a:blip>
          <a:srcRect l="13519" t="15526" r="23277" b="3691"/>
          <a:stretch/>
        </p:blipFill>
        <p:spPr>
          <a:xfrm>
            <a:off x="10318188" y="4399650"/>
            <a:ext cx="1035600" cy="992400"/>
          </a:xfrm>
          <a:prstGeom prst="flowChartConnector">
            <a:avLst/>
          </a:prstGeom>
          <a:noFill/>
          <a:ln>
            <a:noFill/>
          </a:ln>
        </p:spPr>
      </p:pic>
      <p:pic>
        <p:nvPicPr>
          <p:cNvPr id="175" name="Google Shape;175;g130413ee246_0_457"/>
          <p:cNvPicPr preferRelativeResize="0"/>
          <p:nvPr/>
        </p:nvPicPr>
        <p:blipFill>
          <a:blip r:embed="rId5">
            <a:alphaModFix/>
          </a:blip>
          <a:stretch>
            <a:fillRect/>
          </a:stretch>
        </p:blipFill>
        <p:spPr>
          <a:xfrm>
            <a:off x="10151388" y="3025550"/>
            <a:ext cx="1369222" cy="1270801"/>
          </a:xfrm>
          <a:prstGeom prst="rect">
            <a:avLst/>
          </a:prstGeom>
          <a:noFill/>
          <a:ln>
            <a:noFill/>
          </a:ln>
        </p:spPr>
      </p:pic>
      <p:pic>
        <p:nvPicPr>
          <p:cNvPr id="176" name="Google Shape;176;g130413ee246_0_457"/>
          <p:cNvPicPr preferRelativeResize="0"/>
          <p:nvPr/>
        </p:nvPicPr>
        <p:blipFill rotWithShape="1">
          <a:blip r:embed="rId6">
            <a:alphaModFix/>
          </a:blip>
          <a:srcRect l="4620" r="-4619"/>
          <a:stretch/>
        </p:blipFill>
        <p:spPr>
          <a:xfrm>
            <a:off x="9394600" y="5016450"/>
            <a:ext cx="1369226" cy="1369226"/>
          </a:xfrm>
          <a:prstGeom prst="rect">
            <a:avLst/>
          </a:prstGeom>
          <a:noFill/>
          <a:ln>
            <a:noFill/>
          </a:ln>
        </p:spPr>
      </p:pic>
      <p:pic>
        <p:nvPicPr>
          <p:cNvPr id="177" name="Google Shape;177;g130413ee246_0_457"/>
          <p:cNvPicPr preferRelativeResize="0"/>
          <p:nvPr/>
        </p:nvPicPr>
        <p:blipFill>
          <a:blip r:embed="rId7">
            <a:alphaModFix/>
          </a:blip>
          <a:stretch>
            <a:fillRect/>
          </a:stretch>
        </p:blipFill>
        <p:spPr>
          <a:xfrm>
            <a:off x="8219050" y="2523400"/>
            <a:ext cx="1672324" cy="1270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130413ee246_0_476"/>
          <p:cNvSpPr txBox="1">
            <a:spLocks noGrp="1"/>
          </p:cNvSpPr>
          <p:nvPr>
            <p:ph type="title"/>
          </p:nvPr>
        </p:nvSpPr>
        <p:spPr>
          <a:xfrm>
            <a:off x="838200" y="29495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Choosing a Machine Learning Model</a:t>
            </a:r>
            <a:endParaRPr/>
          </a:p>
        </p:txBody>
      </p:sp>
      <p:sp>
        <p:nvSpPr>
          <p:cNvPr id="184" name="Google Shape;184;g130413ee246_0_476"/>
          <p:cNvSpPr txBox="1">
            <a:spLocks noGrp="1"/>
          </p:cNvSpPr>
          <p:nvPr>
            <p:ph type="body" idx="1"/>
          </p:nvPr>
        </p:nvSpPr>
        <p:spPr>
          <a:xfrm>
            <a:off x="838200" y="1940034"/>
            <a:ext cx="10515600" cy="42519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Tried several machine learning models</a:t>
            </a:r>
            <a:endParaRPr/>
          </a:p>
          <a:p>
            <a:pPr marL="914400" lvl="0" indent="-406400" algn="l" rtl="0">
              <a:spcBef>
                <a:spcPts val="1000"/>
              </a:spcBef>
              <a:spcAft>
                <a:spcPts val="0"/>
              </a:spcAft>
              <a:buSzPts val="2800"/>
              <a:buChar char="•"/>
            </a:pPr>
            <a:r>
              <a:rPr lang="en-US"/>
              <a:t>Linear Regression</a:t>
            </a:r>
            <a:endParaRPr/>
          </a:p>
          <a:p>
            <a:pPr marL="914400" lvl="0" indent="-406400" algn="l" rtl="0">
              <a:spcBef>
                <a:spcPts val="0"/>
              </a:spcBef>
              <a:spcAft>
                <a:spcPts val="0"/>
              </a:spcAft>
              <a:buSzPts val="2800"/>
              <a:buChar char="•"/>
            </a:pPr>
            <a:r>
              <a:rPr lang="en-US"/>
              <a:t>Polynomial Regression</a:t>
            </a:r>
            <a:endParaRPr/>
          </a:p>
          <a:p>
            <a:pPr marL="914400" lvl="0" indent="-406400" algn="l" rtl="0">
              <a:spcBef>
                <a:spcPts val="0"/>
              </a:spcBef>
              <a:spcAft>
                <a:spcPts val="0"/>
              </a:spcAft>
              <a:buSzPts val="2800"/>
              <a:buChar char="•"/>
            </a:pPr>
            <a:r>
              <a:rPr lang="en-US"/>
              <a:t>Decision Tree</a:t>
            </a:r>
            <a:endParaRPr/>
          </a:p>
          <a:p>
            <a:pPr marL="914400" lvl="0" indent="-406400" algn="l" rtl="0">
              <a:spcBef>
                <a:spcPts val="0"/>
              </a:spcBef>
              <a:spcAft>
                <a:spcPts val="0"/>
              </a:spcAft>
              <a:buSzPts val="2800"/>
              <a:buChar char="•"/>
            </a:pPr>
            <a:r>
              <a:rPr lang="en-US"/>
              <a:t>Random Forest</a:t>
            </a:r>
            <a:endParaRPr/>
          </a:p>
          <a:p>
            <a:pPr marL="914400" lvl="0" indent="-406400" algn="l" rtl="0">
              <a:spcBef>
                <a:spcPts val="0"/>
              </a:spcBef>
              <a:spcAft>
                <a:spcPts val="0"/>
              </a:spcAft>
              <a:buSzPts val="2800"/>
              <a:buChar char="•"/>
            </a:pPr>
            <a:r>
              <a:rPr lang="en-US"/>
              <a:t>Neural Networking Model</a:t>
            </a:r>
            <a:endParaRPr/>
          </a:p>
        </p:txBody>
      </p:sp>
      <p:sp>
        <p:nvSpPr>
          <p:cNvPr id="185" name="Google Shape;185;g130413ee246_0_476"/>
          <p:cNvSpPr/>
          <p:nvPr/>
        </p:nvSpPr>
        <p:spPr>
          <a:xfrm>
            <a:off x="1426975" y="3886900"/>
            <a:ext cx="3141600" cy="6519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p9"/>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1" name="Google Shape;191;p9"/>
          <p:cNvSpPr txBox="1">
            <a:spLocks noGrp="1"/>
          </p:cNvSpPr>
          <p:nvPr>
            <p:ph type="title"/>
          </p:nvPr>
        </p:nvSpPr>
        <p:spPr>
          <a:xfrm>
            <a:off x="640080" y="325369"/>
            <a:ext cx="4368602" cy="1956841"/>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6600"/>
              <a:buFont typeface="Arial"/>
              <a:buNone/>
            </a:pPr>
            <a:r>
              <a:rPr lang="en-US" sz="6600" dirty="0"/>
              <a:t>Results</a:t>
            </a:r>
            <a:endParaRPr dirty="0"/>
          </a:p>
        </p:txBody>
      </p:sp>
      <p:sp>
        <p:nvSpPr>
          <p:cNvPr id="192" name="Google Shape;192;p9"/>
          <p:cNvSpPr/>
          <p:nvPr/>
        </p:nvSpPr>
        <p:spPr>
          <a:xfrm>
            <a:off x="765093" y="2563839"/>
            <a:ext cx="3931920" cy="27432"/>
          </a:xfrm>
          <a:custGeom>
            <a:avLst/>
            <a:gdLst/>
            <a:ahLst/>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B89D7C"/>
          </a:solidFill>
          <a:ln w="38100" cap="rnd" cmpd="sng">
            <a:solidFill>
              <a:srgbClr val="B89D7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3" name="Google Shape;193;p9"/>
          <p:cNvSpPr txBox="1">
            <a:spLocks noGrp="1"/>
          </p:cNvSpPr>
          <p:nvPr>
            <p:ph type="body" idx="1"/>
          </p:nvPr>
        </p:nvSpPr>
        <p:spPr>
          <a:xfrm>
            <a:off x="640080" y="2872899"/>
            <a:ext cx="4243589" cy="3320668"/>
          </a:xfrm>
          <a:prstGeom prst="rect">
            <a:avLst/>
          </a:prstGeom>
          <a:noFill/>
          <a:ln>
            <a:noFill/>
          </a:ln>
        </p:spPr>
        <p:txBody>
          <a:bodyPr spcFirstLastPara="1" wrap="square" lIns="91425" tIns="45700" rIns="91425" bIns="45700" anchor="ctr" anchorCtr="0">
            <a:normAutofit/>
          </a:bodyPr>
          <a:lstStyle/>
          <a:p>
            <a:pPr marL="228600" lvl="0" indent="-50800" algn="ctr" rtl="0">
              <a:lnSpc>
                <a:spcPct val="110000"/>
              </a:lnSpc>
              <a:spcBef>
                <a:spcPts val="0"/>
              </a:spcBef>
              <a:spcAft>
                <a:spcPts val="0"/>
              </a:spcAft>
              <a:buClr>
                <a:schemeClr val="dk1"/>
              </a:buClr>
              <a:buSzPts val="2800"/>
              <a:buNone/>
            </a:pPr>
            <a:r>
              <a:rPr lang="en-US"/>
              <a:t>This is what we learned..</a:t>
            </a:r>
            <a:endParaRPr/>
          </a:p>
        </p:txBody>
      </p:sp>
      <p:pic>
        <p:nvPicPr>
          <p:cNvPr id="194" name="Google Shape;194;p9" descr="A cutout of a house tied with a green ribbon"/>
          <p:cNvPicPr preferRelativeResize="0"/>
          <p:nvPr/>
        </p:nvPicPr>
        <p:blipFill rotWithShape="1">
          <a:blip r:embed="rId3">
            <a:alphaModFix/>
          </a:blip>
          <a:srcRect l="16566" r="16566"/>
          <a:stretch/>
        </p:blipFill>
        <p:spPr>
          <a:xfrm>
            <a:off x="5311702" y="10"/>
            <a:ext cx="6878775" cy="6857990"/>
          </a:xfrm>
          <a:custGeom>
            <a:avLst/>
            <a:gdLst/>
            <a:ahLst/>
            <a:cxnLst/>
            <a:rect l="l" t="t" r="r" b="b"/>
            <a:pathLst>
              <a:path w="6878775" h="6858000" extrusionOk="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spTree>
  </p:cSld>
  <p:clrMapOvr>
    <a:masterClrMapping/>
  </p:clrMapOvr>
</p:sld>
</file>

<file path=ppt/theme/theme1.xml><?xml version="1.0" encoding="utf-8"?>
<a:theme xmlns:a="http://schemas.openxmlformats.org/drawingml/2006/main" name="SketchyVTI">
  <a:themeElements>
    <a:clrScheme name="AnalogousFromLightSeed_2SEEDS">
      <a:dk1>
        <a:srgbClr val="000000"/>
      </a:dk1>
      <a:lt1>
        <a:srgbClr val="FFFFFF"/>
      </a:lt1>
      <a:dk2>
        <a:srgbClr val="3A3621"/>
      </a:dk2>
      <a:lt2>
        <a:srgbClr val="E2E5E8"/>
      </a:lt2>
      <a:accent1>
        <a:srgbClr val="B89D7C"/>
      </a:accent1>
      <a:accent2>
        <a:srgbClr val="C39791"/>
      </a:accent2>
      <a:accent3>
        <a:srgbClr val="A4A37C"/>
      </a:accent3>
      <a:accent4>
        <a:srgbClr val="77ABAE"/>
      </a:accent4>
      <a:accent5>
        <a:srgbClr val="88A4BF"/>
      </a:accent5>
      <a:accent6>
        <a:srgbClr val="7F85BA"/>
      </a:accent6>
      <a:hlink>
        <a:srgbClr val="6383AB"/>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899</Words>
  <Application>Microsoft Office PowerPoint</Application>
  <PresentationFormat>Widescreen</PresentationFormat>
  <Paragraphs>165</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Roboto</vt:lpstr>
      <vt:lpstr>Calibri</vt:lpstr>
      <vt:lpstr>SketchyVTI</vt:lpstr>
      <vt:lpstr>Housing Prices &amp; Food Access </vt:lpstr>
      <vt:lpstr>Background</vt:lpstr>
      <vt:lpstr>Agenda</vt:lpstr>
      <vt:lpstr>How did we get here?</vt:lpstr>
      <vt:lpstr>Our Research Questions</vt:lpstr>
      <vt:lpstr>Methods &amp; Materials </vt:lpstr>
      <vt:lpstr>What kind of data did we use?</vt:lpstr>
      <vt:lpstr>Choosing a Machine Learning Model</vt:lpstr>
      <vt:lpstr>Results</vt:lpstr>
      <vt:lpstr>Machine Model Results 2015</vt:lpstr>
      <vt:lpstr>PowerPoint Presentation</vt:lpstr>
      <vt:lpstr>Machine Model Results 2019</vt:lpstr>
      <vt:lpstr>Data Visualization</vt:lpstr>
      <vt:lpstr>Conclusion &amp; Limitations</vt:lpstr>
      <vt:lpstr>Recommendations/ Key Lessons Learned</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Prices &amp; Food Access </dc:title>
  <dc:creator>Haile, Liya T</dc:creator>
  <cp:lastModifiedBy>Yahel Epel</cp:lastModifiedBy>
  <cp:revision>1</cp:revision>
  <dcterms:created xsi:type="dcterms:W3CDTF">2022-05-21T16:54:50Z</dcterms:created>
  <dcterms:modified xsi:type="dcterms:W3CDTF">2022-09-01T19:18:17Z</dcterms:modified>
</cp:coreProperties>
</file>