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d4HU/7IIgCH1mG4/OH2zFstYu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6B4A84-F0C7-40A1-8DE2-CE2DA32D0087}">
  <a:tblStyle styleId="{996B4A84-F0C7-40A1-8DE2-CE2DA32D00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lic.tableau.com/app/profile/yahel.epel/viz/Final_project_1test/FinalProjec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293520645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293520645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Food Access data was from 2015</a:t>
            </a:r>
            <a:endParaRPr/>
          </a:p>
          <a:p>
            <a:pPr indent="0" lvl="0" marL="0" rtl="0" algn="l">
              <a:spcBef>
                <a:spcPts val="0"/>
              </a:spcBef>
              <a:spcAft>
                <a:spcPts val="0"/>
              </a:spcAft>
              <a:buClr>
                <a:schemeClr val="dk1"/>
              </a:buClr>
              <a:buSzPts val="1100"/>
              <a:buFont typeface="Arial"/>
              <a:buNone/>
            </a:pPr>
            <a:r>
              <a:rPr lang="en-US"/>
              <a:t>First step cleaning </a:t>
            </a:r>
            <a:endParaRPr/>
          </a:p>
          <a:p>
            <a:pPr indent="0" lvl="0" marL="0" rtl="0" algn="l">
              <a:spcBef>
                <a:spcPts val="0"/>
              </a:spcBef>
              <a:spcAft>
                <a:spcPts val="0"/>
              </a:spcAft>
              <a:buClr>
                <a:schemeClr val="dk1"/>
              </a:buClr>
              <a:buSzPts val="1100"/>
              <a:buFont typeface="Arial"/>
              <a:buNone/>
            </a:pPr>
            <a:r>
              <a:rPr lang="en-US"/>
              <a:t>remove all shared data and kid/seniors</a:t>
            </a:r>
            <a:endParaRPr/>
          </a:p>
          <a:p>
            <a:pPr indent="0" lvl="0" marL="0" rtl="0" algn="l">
              <a:spcBef>
                <a:spcPts val="0"/>
              </a:spcBef>
              <a:spcAft>
                <a:spcPts val="0"/>
              </a:spcAft>
              <a:buClr>
                <a:schemeClr val="dk1"/>
              </a:buClr>
              <a:buSzPts val="1100"/>
              <a:buFont typeface="Arial"/>
              <a:buNone/>
            </a:pPr>
            <a:r>
              <a:rPr lang="en-US"/>
              <a:t>Second step cleaning</a:t>
            </a:r>
            <a:endParaRPr/>
          </a:p>
          <a:p>
            <a:pPr indent="0" lvl="0" marL="0" rtl="0" algn="l">
              <a:spcBef>
                <a:spcPts val="0"/>
              </a:spcBef>
              <a:spcAft>
                <a:spcPts val="0"/>
              </a:spcAft>
              <a:buClr>
                <a:schemeClr val="dk1"/>
              </a:buClr>
              <a:buSzPts val="1100"/>
              <a:buFont typeface="Arial"/>
              <a:buNone/>
            </a:pPr>
            <a:r>
              <a:rPr lang="en-US"/>
              <a:t>linear regression models using all features to predict the housing price (normalized , Z score)</a:t>
            </a:r>
            <a:endParaRPr/>
          </a:p>
          <a:p>
            <a:pPr indent="0" lvl="0" marL="0" rtl="0" algn="l">
              <a:spcBef>
                <a:spcPts val="0"/>
              </a:spcBef>
              <a:spcAft>
                <a:spcPts val="0"/>
              </a:spcAft>
              <a:buClr>
                <a:schemeClr val="dk1"/>
              </a:buClr>
              <a:buSzPts val="1100"/>
              <a:buFont typeface="Arial"/>
              <a:buNone/>
            </a:pPr>
            <a:r>
              <a:rPr lang="en-US"/>
              <a:t>chose 34 parameters among 87</a:t>
            </a:r>
            <a:endParaRPr/>
          </a:p>
          <a:p>
            <a:pPr indent="0" lvl="0" marL="0" rtl="0" algn="l">
              <a:spcBef>
                <a:spcPts val="0"/>
              </a:spcBef>
              <a:spcAft>
                <a:spcPts val="0"/>
              </a:spcAft>
              <a:buClr>
                <a:schemeClr val="dk1"/>
              </a:buClr>
              <a:buSzPts val="1100"/>
              <a:buFont typeface="Arial"/>
              <a:buNone/>
            </a:pPr>
            <a:r>
              <a:rPr lang="en-US"/>
              <a:t>Preprocessing for ML</a:t>
            </a:r>
            <a:endParaRPr/>
          </a:p>
          <a:p>
            <a:pPr indent="0" lvl="0" marL="0" rtl="0" algn="l">
              <a:spcBef>
                <a:spcPts val="0"/>
              </a:spcBef>
              <a:spcAft>
                <a:spcPts val="0"/>
              </a:spcAft>
              <a:buClr>
                <a:schemeClr val="dk1"/>
              </a:buClr>
              <a:buSzPts val="1100"/>
              <a:buFont typeface="Arial"/>
              <a:buNone/>
            </a:pPr>
            <a:r>
              <a:rPr lang="en-US"/>
              <a:t>continuous variables transformed using StandardScaler</a:t>
            </a:r>
            <a:endParaRPr/>
          </a:p>
          <a:p>
            <a:pPr indent="0" lvl="0" marL="0" rtl="0" algn="l">
              <a:spcBef>
                <a:spcPts val="0"/>
              </a:spcBef>
              <a:spcAft>
                <a:spcPts val="0"/>
              </a:spcAft>
              <a:buClr>
                <a:schemeClr val="dk1"/>
              </a:buClr>
              <a:buSzPts val="1100"/>
              <a:buFont typeface="Arial"/>
              <a:buNone/>
            </a:pPr>
            <a:r>
              <a:rPr lang="en-US"/>
              <a:t>categorical variables as dummy coded</a:t>
            </a:r>
            <a:endParaRPr/>
          </a:p>
        </p:txBody>
      </p:sp>
      <p:sp>
        <p:nvSpPr>
          <p:cNvPr id="198" name="Google Shape;198;g13293520645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24d01cf1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24d01cf1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324d01cf1e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293520645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293520645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3293520645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0413ee246_0_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30413ee246_0_4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Yahel</a:t>
            </a:r>
            <a:endParaRPr/>
          </a:p>
          <a:p>
            <a:pPr indent="0" lvl="0" marL="0" rtl="0" algn="l">
              <a:spcBef>
                <a:spcPts val="0"/>
              </a:spcBef>
              <a:spcAft>
                <a:spcPts val="0"/>
              </a:spcAft>
              <a:buNone/>
            </a:pPr>
            <a:r>
              <a:rPr lang="en-US" u="sng">
                <a:solidFill>
                  <a:schemeClr val="hlink"/>
                </a:solidFill>
                <a:hlinkClick r:id="rId2"/>
              </a:rPr>
              <a:t>https://public.tableau.com/app/profile/yahel.epel/viz/Final_project_1test/FinalProject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3" name="Google Shape;223;g130413ee246_0_4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Ryan</a:t>
            </a:r>
            <a:endParaRPr/>
          </a:p>
        </p:txBody>
      </p:sp>
      <p:sp>
        <p:nvSpPr>
          <p:cNvPr id="244" name="Google Shape;24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0000"/>
              </a:lnSpc>
              <a:spcBef>
                <a:spcPts val="500"/>
              </a:spcBef>
              <a:spcAft>
                <a:spcPts val="0"/>
              </a:spcAft>
              <a:buNone/>
            </a:pPr>
            <a:r>
              <a:rPr lang="en-US">
                <a:latin typeface="Arial"/>
                <a:ea typeface="Arial"/>
                <a:cs typeface="Arial"/>
                <a:sym typeface="Arial"/>
              </a:rPr>
              <a:t>Formative </a:t>
            </a:r>
            <a:r>
              <a:rPr lang="en-US">
                <a:latin typeface="Arial"/>
                <a:ea typeface="Arial"/>
                <a:cs typeface="Arial"/>
                <a:sym typeface="Arial"/>
              </a:rPr>
              <a:t>research has found that homes with homes with a Trader joe’s near by had a higher value</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0413ee246_0_4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0413ee246_0_4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30413ee246_0_4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t>This is a high level overview for the Methods and Materials used for this project</a:t>
            </a:r>
            <a:endParaRPr sz="1100"/>
          </a:p>
          <a:p>
            <a:pPr indent="0" lvl="0" marL="0" rtl="0" algn="l">
              <a:lnSpc>
                <a:spcPct val="115000"/>
              </a:lnSpc>
              <a:spcBef>
                <a:spcPts val="0"/>
              </a:spcBef>
              <a:spcAft>
                <a:spcPts val="0"/>
              </a:spcAft>
              <a:buClr>
                <a:schemeClr val="dk1"/>
              </a:buClr>
              <a:buSzPts val="1100"/>
              <a:buFont typeface="Arial"/>
              <a:buNone/>
            </a:pPr>
            <a:r>
              <a:rPr lang="en-US" sz="1100"/>
              <a:t> </a:t>
            </a:r>
            <a:endParaRPr sz="1100"/>
          </a:p>
          <a:p>
            <a:pPr indent="0" lvl="0" marL="0" rtl="0" algn="l">
              <a:lnSpc>
                <a:spcPct val="115000"/>
              </a:lnSpc>
              <a:spcBef>
                <a:spcPts val="0"/>
              </a:spcBef>
              <a:spcAft>
                <a:spcPts val="0"/>
              </a:spcAft>
              <a:buClr>
                <a:schemeClr val="dk1"/>
              </a:buClr>
              <a:buSzPts val="1100"/>
              <a:buFont typeface="Arial"/>
              <a:buNone/>
            </a:pPr>
            <a:r>
              <a:rPr lang="en-US" sz="1100"/>
              <a:t>To obtain and clean the data available, we used google searches,  google API and web scraping in order to extract food locations and coordinates</a:t>
            </a:r>
            <a:endParaRPr sz="1100"/>
          </a:p>
          <a:p>
            <a:pPr indent="0" lvl="0" marL="0" rtl="0" algn="l">
              <a:lnSpc>
                <a:spcPct val="115000"/>
              </a:lnSpc>
              <a:spcBef>
                <a:spcPts val="0"/>
              </a:spcBef>
              <a:spcAft>
                <a:spcPts val="0"/>
              </a:spcAft>
              <a:buClr>
                <a:schemeClr val="dk1"/>
              </a:buClr>
              <a:buSzPts val="1100"/>
              <a:buFont typeface="Arial"/>
              <a:buNone/>
            </a:pPr>
            <a:r>
              <a:rPr lang="en-US" sz="1100"/>
              <a:t> </a:t>
            </a:r>
            <a:endParaRPr sz="1100"/>
          </a:p>
          <a:p>
            <a:pPr indent="0" lvl="0" marL="0" rtl="0" algn="l">
              <a:lnSpc>
                <a:spcPct val="115000"/>
              </a:lnSpc>
              <a:spcBef>
                <a:spcPts val="0"/>
              </a:spcBef>
              <a:spcAft>
                <a:spcPts val="0"/>
              </a:spcAft>
              <a:buClr>
                <a:schemeClr val="dk1"/>
              </a:buClr>
              <a:buSzPts val="1100"/>
              <a:buFont typeface="Arial"/>
              <a:buNone/>
            </a:pPr>
            <a:r>
              <a:rPr lang="en-US" sz="1100"/>
              <a:t>For our data management and database we used SQL and SQLite</a:t>
            </a:r>
            <a:endParaRPr sz="1100"/>
          </a:p>
          <a:p>
            <a:pPr indent="0" lvl="0" marL="0" rtl="0" algn="l">
              <a:lnSpc>
                <a:spcPct val="115000"/>
              </a:lnSpc>
              <a:spcBef>
                <a:spcPts val="0"/>
              </a:spcBef>
              <a:spcAft>
                <a:spcPts val="0"/>
              </a:spcAft>
              <a:buClr>
                <a:schemeClr val="dk1"/>
              </a:buClr>
              <a:buSzPts val="1100"/>
              <a:buFont typeface="Arial"/>
              <a:buNone/>
            </a:pPr>
            <a:r>
              <a:rPr lang="en-US" sz="1100"/>
              <a:t> </a:t>
            </a:r>
            <a:endParaRPr sz="1100"/>
          </a:p>
          <a:p>
            <a:pPr indent="0" lvl="0" marL="0" rtl="0" algn="l">
              <a:lnSpc>
                <a:spcPct val="115000"/>
              </a:lnSpc>
              <a:spcBef>
                <a:spcPts val="0"/>
              </a:spcBef>
              <a:spcAft>
                <a:spcPts val="0"/>
              </a:spcAft>
              <a:buClr>
                <a:schemeClr val="dk1"/>
              </a:buClr>
              <a:buSzPts val="1100"/>
              <a:buFont typeface="Arial"/>
              <a:buNone/>
            </a:pPr>
            <a:r>
              <a:rPr lang="en-US" sz="1100"/>
              <a:t>After running various machine learning models, we determined the Random Forest had the best output. We will go more into detail as to the supervised learning models that were used later in this presentation</a:t>
            </a:r>
            <a:endParaRPr sz="1100"/>
          </a:p>
          <a:p>
            <a:pPr indent="0" lvl="0" marL="0" rtl="0" algn="l">
              <a:lnSpc>
                <a:spcPct val="115000"/>
              </a:lnSpc>
              <a:spcBef>
                <a:spcPts val="0"/>
              </a:spcBef>
              <a:spcAft>
                <a:spcPts val="0"/>
              </a:spcAft>
              <a:buClr>
                <a:schemeClr val="dk1"/>
              </a:buClr>
              <a:buSzPts val="1100"/>
              <a:buFont typeface="Arial"/>
              <a:buNone/>
            </a:pPr>
            <a:r>
              <a:rPr lang="en-US" sz="1100"/>
              <a:t> </a:t>
            </a:r>
            <a:endParaRPr sz="1100"/>
          </a:p>
          <a:p>
            <a:pPr indent="0" lvl="0" marL="0" rtl="0" algn="l">
              <a:lnSpc>
                <a:spcPct val="115000"/>
              </a:lnSpc>
              <a:spcBef>
                <a:spcPts val="0"/>
              </a:spcBef>
              <a:spcAft>
                <a:spcPts val="0"/>
              </a:spcAft>
              <a:buClr>
                <a:schemeClr val="dk1"/>
              </a:buClr>
              <a:buSzPts val="1100"/>
              <a:buFont typeface="Arial"/>
              <a:buNone/>
            </a:pPr>
            <a:r>
              <a:rPr lang="en-US" sz="1100"/>
              <a:t>We will be presenting our data visualization using tableau as well as a website that was created using html</a:t>
            </a:r>
            <a:endParaRPr sz="1100"/>
          </a:p>
          <a:p>
            <a:pPr indent="0" lvl="0" marL="0" rtl="0" algn="l">
              <a:spcBef>
                <a:spcPts val="0"/>
              </a:spcBef>
              <a:spcAft>
                <a:spcPts val="0"/>
              </a:spcAft>
              <a:buNone/>
            </a:pPr>
            <a:r>
              <a:t/>
            </a:r>
            <a:endParaRPr/>
          </a:p>
        </p:txBody>
      </p:sp>
      <p:sp>
        <p:nvSpPr>
          <p:cNvPr id="156" name="Google Shape;15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0413ee246_0_4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0413ee246_0_4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Low food access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housing prices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whole foods locations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trader </a:t>
            </a:r>
            <a:r>
              <a:rPr lang="en-US"/>
              <a:t>joe's</a:t>
            </a:r>
            <a:r>
              <a:rPr lang="en-US"/>
              <a:t> locations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Fast food locations</a:t>
            </a:r>
            <a:endParaRPr/>
          </a:p>
        </p:txBody>
      </p:sp>
      <p:sp>
        <p:nvSpPr>
          <p:cNvPr id="169" name="Google Shape;169;g130413ee246_0_4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0413ee246_0_4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0413ee246_0_4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30413ee246_0_4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descr="Tag=AccentColor&#10;Flavor=Light&#10;Target=FillAndLine" id="16" name="Google Shape;16;p16"/>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 name="Google Shape;17;p16"/>
          <p:cNvSpPr txBox="1"/>
          <p:nvPr>
            <p:ph type="ctrTitle"/>
          </p:nvPr>
        </p:nvSpPr>
        <p:spPr>
          <a:xfrm>
            <a:off x="841248" y="448056"/>
            <a:ext cx="10515600" cy="40690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9600"/>
              <a:buFont typeface="Arial"/>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6"/>
          <p:cNvSpPr txBox="1"/>
          <p:nvPr>
            <p:ph idx="1" type="subTitle"/>
          </p:nvPr>
        </p:nvSpPr>
        <p:spPr>
          <a:xfrm>
            <a:off x="841248" y="4983480"/>
            <a:ext cx="10515600" cy="1124712"/>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7"/>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42900" lvl="3" marL="1828800" algn="l">
              <a:lnSpc>
                <a:spcPct val="110000"/>
              </a:lnSpc>
              <a:spcBef>
                <a:spcPts val="500"/>
              </a:spcBef>
              <a:spcAft>
                <a:spcPts val="0"/>
              </a:spcAft>
              <a:buClr>
                <a:schemeClr val="dk1"/>
              </a:buClr>
              <a:buSzPts val="1800"/>
              <a:buChar char="•"/>
              <a:defRPr sz="1800"/>
            </a:lvl4pPr>
            <a:lvl5pPr indent="-342900" lvl="4" marL="2286000" algn="l">
              <a:lnSpc>
                <a:spcPct val="11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28" name="Google Shape;28;p17"/>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9"/>
          <p:cNvSpPr txBox="1"/>
          <p:nvPr>
            <p:ph type="title"/>
          </p:nvPr>
        </p:nvSpPr>
        <p:spPr>
          <a:xfrm>
            <a:off x="841248" y="448056"/>
            <a:ext cx="10515600" cy="40690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41248" y="4983480"/>
            <a:ext cx="10515600" cy="112471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rgbClr val="888888"/>
              </a:buClr>
              <a:buSzPts val="2800"/>
              <a:buNone/>
              <a:defRPr sz="2800">
                <a:solidFill>
                  <a:srgbClr val="888888"/>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39" name="Google Shape;39;p19"/>
          <p:cNvSpPr/>
          <p:nvPr/>
        </p:nvSpPr>
        <p:spPr>
          <a:xfrm>
            <a:off x="838200" y="4736883"/>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8200" y="1929384"/>
            <a:ext cx="5181600" cy="425196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0"/>
          <p:cNvSpPr txBox="1"/>
          <p:nvPr>
            <p:ph idx="2" type="body"/>
          </p:nvPr>
        </p:nvSpPr>
        <p:spPr>
          <a:xfrm>
            <a:off x="6172200" y="1929384"/>
            <a:ext cx="5181600" cy="425196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47" name="Google Shape;47;p20"/>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1"/>
          <p:cNvSpPr txBox="1"/>
          <p:nvPr>
            <p:ph idx="1" type="body"/>
          </p:nvPr>
        </p:nvSpPr>
        <p:spPr>
          <a:xfrm>
            <a:off x="839788" y="1938528"/>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600"/>
              <a:buNone/>
              <a:defRPr b="1" sz="36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1"/>
          <p:cNvSpPr txBox="1"/>
          <p:nvPr>
            <p:ph idx="2" type="body"/>
          </p:nvPr>
        </p:nvSpPr>
        <p:spPr>
          <a:xfrm>
            <a:off x="839788" y="2926080"/>
            <a:ext cx="5157787" cy="326440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1"/>
          <p:cNvSpPr txBox="1"/>
          <p:nvPr>
            <p:ph idx="3" type="body"/>
          </p:nvPr>
        </p:nvSpPr>
        <p:spPr>
          <a:xfrm>
            <a:off x="6172200" y="1938528"/>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600"/>
              <a:buNone/>
              <a:defRPr b="1" sz="36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21"/>
          <p:cNvSpPr txBox="1"/>
          <p:nvPr>
            <p:ph idx="4" type="body"/>
          </p:nvPr>
        </p:nvSpPr>
        <p:spPr>
          <a:xfrm>
            <a:off x="6172200" y="2926080"/>
            <a:ext cx="5183188" cy="326440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57" name="Google Shape;57;p21"/>
          <p:cNvSpPr/>
          <p:nvPr/>
        </p:nvSpPr>
        <p:spPr>
          <a:xfrm>
            <a:off x="838199" y="1709928"/>
            <a:ext cx="10515600" cy="27432"/>
          </a:xfrm>
          <a:custGeom>
            <a:rect b="b" l="l" r="r" t="t"/>
            <a:pathLst>
              <a:path extrusionOk="0" fill="none" h="27432" w="1051560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extrusionOk="0" h="27432" w="1051560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2"/>
          <p:cNvSpPr txBox="1"/>
          <p:nvPr>
            <p:ph type="title"/>
          </p:nvPr>
        </p:nvSpPr>
        <p:spPr>
          <a:xfrm>
            <a:off x="2203704" y="1728216"/>
            <a:ext cx="7781544" cy="3392424"/>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7800"/>
              <a:buFont typeface="Arial"/>
              <a:buNone/>
              <a:defRPr sz="7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63" name="Google Shape;63;p22"/>
          <p:cNvSpPr/>
          <p:nvPr/>
        </p:nvSpPr>
        <p:spPr>
          <a:xfrm>
            <a:off x="3974206" y="5126892"/>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cap="rnd"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3"/>
          <p:cNvSpPr txBox="1"/>
          <p:nvPr>
            <p:ph type="title"/>
          </p:nvPr>
        </p:nvSpPr>
        <p:spPr>
          <a:xfrm>
            <a:off x="839788" y="457200"/>
            <a:ext cx="3932237" cy="3429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3"/>
          <p:cNvSpPr txBox="1"/>
          <p:nvPr>
            <p:ph idx="1" type="body"/>
          </p:nvPr>
        </p:nvSpPr>
        <p:spPr>
          <a:xfrm>
            <a:off x="5303520" y="548640"/>
            <a:ext cx="6053328" cy="5431536"/>
          </a:xfrm>
          <a:prstGeom prst="rect">
            <a:avLst/>
          </a:prstGeom>
          <a:noFill/>
          <a:ln>
            <a:noFill/>
          </a:ln>
        </p:spPr>
        <p:txBody>
          <a:bodyPr anchorCtr="0" anchor="ctr" bIns="45700" lIns="91425" spcFirstLastPara="1" rIns="91425" wrap="square" tIns="45700">
            <a:normAutofit/>
          </a:bodyPr>
          <a:lstStyle>
            <a:lvl1pPr indent="-431800" lvl="0" marL="457200" algn="l">
              <a:lnSpc>
                <a:spcPct val="110000"/>
              </a:lnSpc>
              <a:spcBef>
                <a:spcPts val="1000"/>
              </a:spcBef>
              <a:spcAft>
                <a:spcPts val="0"/>
              </a:spcAft>
              <a:buClr>
                <a:schemeClr val="dk1"/>
              </a:buClr>
              <a:buSzPts val="3200"/>
              <a:buChar char="•"/>
              <a:defRPr sz="3200"/>
            </a:lvl1pPr>
            <a:lvl2pPr indent="-406400" lvl="1" marL="914400" algn="l">
              <a:lnSpc>
                <a:spcPct val="110000"/>
              </a:lnSpc>
              <a:spcBef>
                <a:spcPts val="500"/>
              </a:spcBef>
              <a:spcAft>
                <a:spcPts val="0"/>
              </a:spcAft>
              <a:buClr>
                <a:schemeClr val="dk1"/>
              </a:buClr>
              <a:buSzPts val="2800"/>
              <a:buChar char="•"/>
              <a:defRPr sz="2800"/>
            </a:lvl2pPr>
            <a:lvl3pPr indent="-381000" lvl="2" marL="1371600" algn="l">
              <a:lnSpc>
                <a:spcPct val="110000"/>
              </a:lnSpc>
              <a:spcBef>
                <a:spcPts val="500"/>
              </a:spcBef>
              <a:spcAft>
                <a:spcPts val="0"/>
              </a:spcAft>
              <a:buClr>
                <a:schemeClr val="dk1"/>
              </a:buClr>
              <a:buSzPts val="2400"/>
              <a:buChar char="•"/>
              <a:defRPr sz="24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23"/>
          <p:cNvSpPr txBox="1"/>
          <p:nvPr>
            <p:ph idx="2" type="body"/>
          </p:nvPr>
        </p:nvSpPr>
        <p:spPr>
          <a:xfrm>
            <a:off x="839788" y="3977640"/>
            <a:ext cx="3932237" cy="200253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200"/>
              <a:buNone/>
              <a:defRPr sz="3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71" name="Google Shape;71;p23"/>
          <p:cNvSpPr/>
          <p:nvPr/>
        </p:nvSpPr>
        <p:spPr>
          <a:xfrm rot="5400000">
            <a:off x="2797492"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4"/>
          <p:cNvSpPr txBox="1"/>
          <p:nvPr>
            <p:ph type="title"/>
          </p:nvPr>
        </p:nvSpPr>
        <p:spPr>
          <a:xfrm>
            <a:off x="839788" y="457200"/>
            <a:ext cx="3931920" cy="34290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p:nvPr>
            <p:ph idx="2" type="pic"/>
          </p:nvPr>
        </p:nvSpPr>
        <p:spPr>
          <a:xfrm>
            <a:off x="5303520" y="548640"/>
            <a:ext cx="6053328" cy="5431536"/>
          </a:xfrm>
          <a:prstGeom prst="rect">
            <a:avLst/>
          </a:prstGeom>
          <a:noFill/>
          <a:ln>
            <a:noFill/>
          </a:ln>
        </p:spPr>
      </p:sp>
      <p:sp>
        <p:nvSpPr>
          <p:cNvPr id="75" name="Google Shape;75;p24"/>
          <p:cNvSpPr txBox="1"/>
          <p:nvPr>
            <p:ph idx="1" type="body"/>
          </p:nvPr>
        </p:nvSpPr>
        <p:spPr>
          <a:xfrm>
            <a:off x="839788" y="3977640"/>
            <a:ext cx="3931920" cy="200253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3200"/>
              <a:buNone/>
              <a:defRPr sz="3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Tag=AccentColor&#10;Flavor=Light&#10;Target=FillAndLine" id="79" name="Google Shape;79;p24"/>
          <p:cNvSpPr/>
          <p:nvPr/>
        </p:nvSpPr>
        <p:spPr>
          <a:xfrm rot="5400000">
            <a:off x="2798064" y="3254143"/>
            <a:ext cx="4480560" cy="27432"/>
          </a:xfrm>
          <a:custGeom>
            <a:rect b="b" l="l" r="r" t="t"/>
            <a:pathLst>
              <a:path extrusionOk="0" fill="none" h="27432"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extrusionOk="0" h="27432"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cap="rnd" cmpd="sng" w="444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1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1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6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888888"/>
                </a:solidFill>
                <a:latin typeface="Arial"/>
                <a:ea typeface="Arial"/>
                <a:cs typeface="Arial"/>
                <a:sym typeface="Arial"/>
              </a:defRPr>
            </a:lvl1pPr>
            <a:lvl2pPr indent="0" lvl="1" marL="0" marR="0" rtl="0" algn="r">
              <a:spcBef>
                <a:spcPts val="0"/>
              </a:spcBef>
              <a:buNone/>
              <a:defRPr b="0" i="0" sz="1600" u="none" cap="none" strike="noStrike">
                <a:solidFill>
                  <a:srgbClr val="888888"/>
                </a:solidFill>
                <a:latin typeface="Arial"/>
                <a:ea typeface="Arial"/>
                <a:cs typeface="Arial"/>
                <a:sym typeface="Arial"/>
              </a:defRPr>
            </a:lvl2pPr>
            <a:lvl3pPr indent="0" lvl="2" marL="0" marR="0" rtl="0" algn="r">
              <a:spcBef>
                <a:spcPts val="0"/>
              </a:spcBef>
              <a:buNone/>
              <a:defRPr b="0" i="0" sz="1600" u="none" cap="none" strike="noStrike">
                <a:solidFill>
                  <a:srgbClr val="888888"/>
                </a:solidFill>
                <a:latin typeface="Arial"/>
                <a:ea typeface="Arial"/>
                <a:cs typeface="Arial"/>
                <a:sym typeface="Arial"/>
              </a:defRPr>
            </a:lvl3pPr>
            <a:lvl4pPr indent="0" lvl="3" marL="0" marR="0" rtl="0" algn="r">
              <a:spcBef>
                <a:spcPts val="0"/>
              </a:spcBef>
              <a:buNone/>
              <a:defRPr b="0" i="0" sz="1600" u="none" cap="none" strike="noStrike">
                <a:solidFill>
                  <a:srgbClr val="888888"/>
                </a:solidFill>
                <a:latin typeface="Arial"/>
                <a:ea typeface="Arial"/>
                <a:cs typeface="Arial"/>
                <a:sym typeface="Arial"/>
              </a:defRPr>
            </a:lvl4pPr>
            <a:lvl5pPr indent="0" lvl="4" marL="0" marR="0" rtl="0" algn="r">
              <a:spcBef>
                <a:spcPts val="0"/>
              </a:spcBef>
              <a:buNone/>
              <a:defRPr b="0" i="0" sz="1600" u="none" cap="none" strike="noStrike">
                <a:solidFill>
                  <a:srgbClr val="888888"/>
                </a:solidFill>
                <a:latin typeface="Arial"/>
                <a:ea typeface="Arial"/>
                <a:cs typeface="Arial"/>
                <a:sym typeface="Arial"/>
              </a:defRPr>
            </a:lvl5pPr>
            <a:lvl6pPr indent="0" lvl="5" marL="0" marR="0" rtl="0" algn="r">
              <a:spcBef>
                <a:spcPts val="0"/>
              </a:spcBef>
              <a:buNone/>
              <a:defRPr b="0" i="0" sz="1600" u="none" cap="none" strike="noStrike">
                <a:solidFill>
                  <a:srgbClr val="888888"/>
                </a:solidFill>
                <a:latin typeface="Arial"/>
                <a:ea typeface="Arial"/>
                <a:cs typeface="Arial"/>
                <a:sym typeface="Arial"/>
              </a:defRPr>
            </a:lvl6pPr>
            <a:lvl7pPr indent="0" lvl="6" marL="0" marR="0" rtl="0" algn="r">
              <a:spcBef>
                <a:spcPts val="0"/>
              </a:spcBef>
              <a:buNone/>
              <a:defRPr b="0" i="0" sz="1600" u="none" cap="none" strike="noStrike">
                <a:solidFill>
                  <a:srgbClr val="888888"/>
                </a:solidFill>
                <a:latin typeface="Arial"/>
                <a:ea typeface="Arial"/>
                <a:cs typeface="Arial"/>
                <a:sym typeface="Arial"/>
              </a:defRPr>
            </a:lvl7pPr>
            <a:lvl8pPr indent="0" lvl="7" marL="0" marR="0" rtl="0" algn="r">
              <a:spcBef>
                <a:spcPts val="0"/>
              </a:spcBef>
              <a:buNone/>
              <a:defRPr b="0" i="0" sz="1600" u="none" cap="none" strike="noStrike">
                <a:solidFill>
                  <a:srgbClr val="888888"/>
                </a:solidFill>
                <a:latin typeface="Arial"/>
                <a:ea typeface="Arial"/>
                <a:cs typeface="Arial"/>
                <a:sym typeface="Arial"/>
              </a:defRPr>
            </a:lvl8pPr>
            <a:lvl9pPr indent="0" lvl="8" marL="0" marR="0" rtl="0" algn="r">
              <a:spcBef>
                <a:spcPts val="0"/>
              </a:spcBef>
              <a:buNone/>
              <a:defRPr b="0" i="0" sz="16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hyperlink" Target="https://yahel-epel.github.io/realestateproject/index.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housingwire.com/articles/49767-this-is-how-grocery-chains-affect-a-homes-value/" TargetMode="External"/><Relationship Id="rId4" Type="http://schemas.openxmlformats.org/officeDocument/2006/relationships/hyperlink" Target="https://realestate.usnews.com/real-estate/articles/does-the-new-whole-foods-in-your-neighborhood-increase-your-home-value" TargetMode="External"/><Relationship Id="rId5" Type="http://schemas.openxmlformats.org/officeDocument/2006/relationships/hyperlink" Target="https://www.ers.usda.gov/data-products/food-access-research-atl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17.jpg"/><Relationship Id="rId5" Type="http://schemas.openxmlformats.org/officeDocument/2006/relationships/image" Target="../media/image8.png"/><Relationship Id="rId6" Type="http://schemas.openxmlformats.org/officeDocument/2006/relationships/image" Target="../media/image18.png"/><Relationship Id="rId7"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8" name="Google Shape;98;p1"/>
          <p:cNvSpPr txBox="1"/>
          <p:nvPr>
            <p:ph type="ctrTitle"/>
          </p:nvPr>
        </p:nvSpPr>
        <p:spPr>
          <a:xfrm>
            <a:off x="5202645" y="568231"/>
            <a:ext cx="6598800" cy="3566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lang="en-US" sz="5400"/>
              <a:t>Housing Prices &amp; Food Access</a:t>
            </a:r>
            <a:endParaRPr b="1" sz="5400"/>
          </a:p>
          <a:p>
            <a:pPr indent="0" lvl="0" marL="0" rtl="0" algn="l">
              <a:lnSpc>
                <a:spcPct val="100000"/>
              </a:lnSpc>
              <a:spcBef>
                <a:spcPts val="0"/>
              </a:spcBef>
              <a:spcAft>
                <a:spcPts val="0"/>
              </a:spcAft>
              <a:buClr>
                <a:schemeClr val="dk1"/>
              </a:buClr>
              <a:buSzPts val="4400"/>
              <a:buFont typeface="Arial"/>
              <a:buNone/>
            </a:pPr>
            <a:r>
              <a:t/>
            </a:r>
            <a:endParaRPr b="1" sz="5400"/>
          </a:p>
        </p:txBody>
      </p:sp>
      <p:sp>
        <p:nvSpPr>
          <p:cNvPr id="99" name="Google Shape;99;p1"/>
          <p:cNvSpPr txBox="1"/>
          <p:nvPr>
            <p:ph idx="1" type="subTitle"/>
          </p:nvPr>
        </p:nvSpPr>
        <p:spPr>
          <a:xfrm>
            <a:off x="5297760" y="4711584"/>
            <a:ext cx="6251111" cy="1572768"/>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rPr lang="en-US"/>
              <a:t>Yahel, Mahire, Ryan, Aidan, and Liya</a:t>
            </a:r>
            <a:endParaRPr/>
          </a:p>
          <a:p>
            <a:pPr indent="0" lvl="0" marL="0" rtl="0" algn="l">
              <a:lnSpc>
                <a:spcPct val="110000"/>
              </a:lnSpc>
              <a:spcBef>
                <a:spcPts val="0"/>
              </a:spcBef>
              <a:spcAft>
                <a:spcPts val="0"/>
              </a:spcAft>
              <a:buClr>
                <a:schemeClr val="dk1"/>
              </a:buClr>
              <a:buSzPts val="2800"/>
              <a:buNone/>
            </a:pPr>
            <a:r>
              <a:rPr lang="en-US" sz="2300"/>
              <a:t> June 2022</a:t>
            </a:r>
            <a:endParaRPr sz="2300"/>
          </a:p>
        </p:txBody>
      </p:sp>
      <p:sp>
        <p:nvSpPr>
          <p:cNvPr id="100" name="Google Shape;100;p1"/>
          <p:cNvSpPr/>
          <p:nvPr/>
        </p:nvSpPr>
        <p:spPr>
          <a:xfrm>
            <a:off x="5412862" y="4409267"/>
            <a:ext cx="4243589" cy="27432"/>
          </a:xfrm>
          <a:custGeom>
            <a:rect b="b" l="l" r="r" t="t"/>
            <a:pathLst>
              <a:path extrusionOk="0" fill="none" h="27432" w="4243589">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extrusionOk="0" h="27432" w="4243589">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89D7C"/>
          </a:solidFill>
          <a:ln cap="rnd" cmpd="sng" w="38100">
            <a:solidFill>
              <a:srgbClr val="B89D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Close-up of rows of produce in boxes: Roma tomatoes, string beans, jalapeños, plums" id="101" name="Google Shape;101;p1"/>
          <p:cNvPicPr preferRelativeResize="0"/>
          <p:nvPr/>
        </p:nvPicPr>
        <p:blipFill rotWithShape="1">
          <a:blip r:embed="rId3">
            <a:alphaModFix/>
          </a:blip>
          <a:srcRect b="0" l="29856" r="29855" t="0"/>
          <a:stretch/>
        </p:blipFill>
        <p:spPr>
          <a:xfrm>
            <a:off x="335" y="10"/>
            <a:ext cx="4657344" cy="6857990"/>
          </a:xfrm>
          <a:custGeom>
            <a:rect b="b" l="l" r="r" t="t"/>
            <a:pathLst>
              <a:path extrusionOk="0"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3293520645_1_13"/>
          <p:cNvSpPr txBox="1"/>
          <p:nvPr>
            <p:ph type="title"/>
          </p:nvPr>
        </p:nvSpPr>
        <p:spPr>
          <a:xfrm>
            <a:off x="838200" y="3324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Machine Model Results 2015</a:t>
            </a:r>
            <a:endParaRPr/>
          </a:p>
        </p:txBody>
      </p:sp>
      <p:sp>
        <p:nvSpPr>
          <p:cNvPr id="201" name="Google Shape;201;g13293520645_1_13"/>
          <p:cNvSpPr txBox="1"/>
          <p:nvPr>
            <p:ph idx="1" type="body"/>
          </p:nvPr>
        </p:nvSpPr>
        <p:spPr>
          <a:xfrm>
            <a:off x="838200" y="1929384"/>
            <a:ext cx="5181600" cy="42519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sz="2800"/>
          </a:p>
          <a:p>
            <a:pPr indent="-406400" lvl="0" marL="457200" rtl="0" algn="l">
              <a:spcBef>
                <a:spcPts val="1000"/>
              </a:spcBef>
              <a:spcAft>
                <a:spcPts val="0"/>
              </a:spcAft>
              <a:buSzPts val="2800"/>
              <a:buChar char="•"/>
            </a:pPr>
            <a:r>
              <a:rPr lang="en-US" sz="2800"/>
              <a:t>S</a:t>
            </a:r>
            <a:r>
              <a:rPr lang="en-US" sz="2800"/>
              <a:t>imple Regression Methods</a:t>
            </a:r>
            <a:endParaRPr sz="2800"/>
          </a:p>
          <a:p>
            <a:pPr indent="-406400" lvl="0" marL="457200" rtl="0" algn="l">
              <a:spcBef>
                <a:spcPts val="0"/>
              </a:spcBef>
              <a:spcAft>
                <a:spcPts val="0"/>
              </a:spcAft>
              <a:buSzPts val="2800"/>
              <a:buChar char="•"/>
            </a:pPr>
            <a:r>
              <a:rPr lang="en-US" sz="2800"/>
              <a:t>Polynomial Regression</a:t>
            </a:r>
            <a:endParaRPr sz="2800"/>
          </a:p>
          <a:p>
            <a:pPr indent="-406400" lvl="0" marL="457200" rtl="0" algn="l">
              <a:spcBef>
                <a:spcPts val="0"/>
              </a:spcBef>
              <a:spcAft>
                <a:spcPts val="0"/>
              </a:spcAft>
              <a:buSzPts val="2800"/>
              <a:buChar char="•"/>
            </a:pPr>
            <a:r>
              <a:rPr lang="en-US" sz="2800"/>
              <a:t>Decision Tree Model</a:t>
            </a:r>
            <a:endParaRPr sz="2800"/>
          </a:p>
          <a:p>
            <a:pPr indent="-406400" lvl="0" marL="457200" rtl="0" algn="l">
              <a:spcBef>
                <a:spcPts val="0"/>
              </a:spcBef>
              <a:spcAft>
                <a:spcPts val="0"/>
              </a:spcAft>
              <a:buSzPts val="2800"/>
              <a:buChar char="•"/>
            </a:pPr>
            <a:r>
              <a:rPr lang="en-US" sz="2800"/>
              <a:t>Random Forest Model</a:t>
            </a:r>
            <a:endParaRPr sz="2800"/>
          </a:p>
          <a:p>
            <a:pPr indent="-406400" lvl="0" marL="457200" rtl="0" algn="l">
              <a:spcBef>
                <a:spcPts val="0"/>
              </a:spcBef>
              <a:spcAft>
                <a:spcPts val="0"/>
              </a:spcAft>
              <a:buSzPts val="2800"/>
              <a:buChar char="•"/>
            </a:pPr>
            <a:r>
              <a:rPr lang="en-US" sz="2800"/>
              <a:t>Neural Networking Model</a:t>
            </a:r>
            <a:endParaRPr sz="2800"/>
          </a:p>
          <a:p>
            <a:pPr indent="0" lvl="0" marL="0" rtl="0" algn="l">
              <a:spcBef>
                <a:spcPts val="1000"/>
              </a:spcBef>
              <a:spcAft>
                <a:spcPts val="0"/>
              </a:spcAft>
              <a:buNone/>
            </a:pPr>
            <a:r>
              <a:t/>
            </a:r>
            <a:endParaRPr/>
          </a:p>
        </p:txBody>
      </p:sp>
      <p:sp>
        <p:nvSpPr>
          <p:cNvPr id="202" name="Google Shape;202;g13293520645_1_13"/>
          <p:cNvSpPr txBox="1"/>
          <p:nvPr>
            <p:ph idx="2" type="body"/>
          </p:nvPr>
        </p:nvSpPr>
        <p:spPr>
          <a:xfrm>
            <a:off x="6172200" y="1929384"/>
            <a:ext cx="5181600" cy="4251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03" name="Google Shape;203;g13293520645_1_13"/>
          <p:cNvPicPr preferRelativeResize="0"/>
          <p:nvPr/>
        </p:nvPicPr>
        <p:blipFill>
          <a:blip r:embed="rId3">
            <a:alphaModFix/>
          </a:blip>
          <a:stretch>
            <a:fillRect/>
          </a:stretch>
        </p:blipFill>
        <p:spPr>
          <a:xfrm>
            <a:off x="6086825" y="2000625"/>
            <a:ext cx="5810250" cy="3314700"/>
          </a:xfrm>
          <a:prstGeom prst="rect">
            <a:avLst/>
          </a:prstGeom>
          <a:noFill/>
          <a:ln>
            <a:noFill/>
          </a:ln>
        </p:spPr>
      </p:pic>
      <p:sp>
        <p:nvSpPr>
          <p:cNvPr id="204" name="Google Shape;204;g13293520645_1_13"/>
          <p:cNvSpPr/>
          <p:nvPr/>
        </p:nvSpPr>
        <p:spPr>
          <a:xfrm>
            <a:off x="1319250" y="3925075"/>
            <a:ext cx="4394100" cy="53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g1324d01cf1e_0_15"/>
          <p:cNvPicPr preferRelativeResize="0"/>
          <p:nvPr/>
        </p:nvPicPr>
        <p:blipFill>
          <a:blip r:embed="rId3">
            <a:alphaModFix/>
          </a:blip>
          <a:stretch>
            <a:fillRect/>
          </a:stretch>
        </p:blipFill>
        <p:spPr>
          <a:xfrm>
            <a:off x="2927050" y="43700"/>
            <a:ext cx="6388250" cy="6741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3293520645_1_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Machine Model Results 2019</a:t>
            </a:r>
            <a:endParaRPr/>
          </a:p>
        </p:txBody>
      </p:sp>
      <p:sp>
        <p:nvSpPr>
          <p:cNvPr id="217" name="Google Shape;217;g13293520645_1_23"/>
          <p:cNvSpPr txBox="1"/>
          <p:nvPr>
            <p:ph idx="1" type="body"/>
          </p:nvPr>
        </p:nvSpPr>
        <p:spPr>
          <a:xfrm>
            <a:off x="838200" y="1929384"/>
            <a:ext cx="5181600" cy="42519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sz="2800"/>
          </a:p>
          <a:p>
            <a:pPr indent="-406400" lvl="0" marL="457200" rtl="0" algn="l">
              <a:spcBef>
                <a:spcPts val="1000"/>
              </a:spcBef>
              <a:spcAft>
                <a:spcPts val="0"/>
              </a:spcAft>
              <a:buSzPts val="2800"/>
              <a:buChar char="•"/>
            </a:pPr>
            <a:r>
              <a:rPr lang="en-US" sz="2800"/>
              <a:t>Simple Regression Methods</a:t>
            </a:r>
            <a:endParaRPr sz="2800"/>
          </a:p>
          <a:p>
            <a:pPr indent="-406400" lvl="0" marL="457200" rtl="0" algn="l">
              <a:spcBef>
                <a:spcPts val="0"/>
              </a:spcBef>
              <a:spcAft>
                <a:spcPts val="0"/>
              </a:spcAft>
              <a:buSzPts val="2800"/>
              <a:buChar char="•"/>
            </a:pPr>
            <a:r>
              <a:rPr lang="en-US" sz="2800"/>
              <a:t>Polynomial Regression</a:t>
            </a:r>
            <a:endParaRPr sz="2800"/>
          </a:p>
          <a:p>
            <a:pPr indent="-406400" lvl="0" marL="457200" rtl="0" algn="l">
              <a:spcBef>
                <a:spcPts val="0"/>
              </a:spcBef>
              <a:spcAft>
                <a:spcPts val="0"/>
              </a:spcAft>
              <a:buSzPts val="2800"/>
              <a:buChar char="•"/>
            </a:pPr>
            <a:r>
              <a:rPr lang="en-US" sz="2800"/>
              <a:t>Decision Tree Model</a:t>
            </a:r>
            <a:endParaRPr sz="2800"/>
          </a:p>
          <a:p>
            <a:pPr indent="-406400" lvl="0" marL="457200" rtl="0" algn="l">
              <a:spcBef>
                <a:spcPts val="0"/>
              </a:spcBef>
              <a:spcAft>
                <a:spcPts val="0"/>
              </a:spcAft>
              <a:buSzPts val="2800"/>
              <a:buChar char="•"/>
            </a:pPr>
            <a:r>
              <a:rPr lang="en-US" sz="2800"/>
              <a:t>Random Forest Model</a:t>
            </a:r>
            <a:endParaRPr sz="2800"/>
          </a:p>
          <a:p>
            <a:pPr indent="-406400" lvl="0" marL="457200" rtl="0" algn="l">
              <a:spcBef>
                <a:spcPts val="0"/>
              </a:spcBef>
              <a:spcAft>
                <a:spcPts val="0"/>
              </a:spcAft>
              <a:buSzPts val="2800"/>
              <a:buChar char="•"/>
            </a:pPr>
            <a:r>
              <a:rPr lang="en-US" sz="2800"/>
              <a:t>NeuralNetworking Model</a:t>
            </a:r>
            <a:endParaRPr sz="2800"/>
          </a:p>
          <a:p>
            <a:pPr indent="0" lvl="0" marL="0" rtl="0" algn="l">
              <a:spcBef>
                <a:spcPts val="1000"/>
              </a:spcBef>
              <a:spcAft>
                <a:spcPts val="0"/>
              </a:spcAft>
              <a:buNone/>
            </a:pPr>
            <a:r>
              <a:t/>
            </a:r>
            <a:endParaRPr/>
          </a:p>
        </p:txBody>
      </p:sp>
      <p:pic>
        <p:nvPicPr>
          <p:cNvPr id="218" name="Google Shape;218;g13293520645_1_23"/>
          <p:cNvPicPr preferRelativeResize="0"/>
          <p:nvPr/>
        </p:nvPicPr>
        <p:blipFill>
          <a:blip r:embed="rId3">
            <a:alphaModFix/>
          </a:blip>
          <a:stretch>
            <a:fillRect/>
          </a:stretch>
        </p:blipFill>
        <p:spPr>
          <a:xfrm>
            <a:off x="5931775" y="1929375"/>
            <a:ext cx="6019800" cy="3371850"/>
          </a:xfrm>
          <a:prstGeom prst="rect">
            <a:avLst/>
          </a:prstGeom>
          <a:noFill/>
          <a:ln>
            <a:noFill/>
          </a:ln>
        </p:spPr>
      </p:pic>
      <p:sp>
        <p:nvSpPr>
          <p:cNvPr id="219" name="Google Shape;219;g13293520645_1_23"/>
          <p:cNvSpPr/>
          <p:nvPr/>
        </p:nvSpPr>
        <p:spPr>
          <a:xfrm>
            <a:off x="1231950" y="4328500"/>
            <a:ext cx="4394100" cy="53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30413ee246_0_4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Visualization</a:t>
            </a:r>
            <a:endParaRPr/>
          </a:p>
        </p:txBody>
      </p:sp>
      <p:sp>
        <p:nvSpPr>
          <p:cNvPr id="226" name="Google Shape;226;g130413ee246_0_439"/>
          <p:cNvSpPr txBox="1"/>
          <p:nvPr>
            <p:ph idx="1" type="body"/>
          </p:nvPr>
        </p:nvSpPr>
        <p:spPr>
          <a:xfrm>
            <a:off x="838200" y="1929375"/>
            <a:ext cx="5325600" cy="4251900"/>
          </a:xfrm>
          <a:prstGeom prst="rect">
            <a:avLst/>
          </a:prstGeom>
          <a:noFill/>
          <a:ln>
            <a:noFill/>
          </a:ln>
        </p:spPr>
        <p:txBody>
          <a:bodyPr anchorCtr="0" anchor="t" bIns="45700" lIns="91425" spcFirstLastPara="1" rIns="91425" wrap="square" tIns="45700">
            <a:normAutofit fontScale="62500" lnSpcReduction="20000"/>
          </a:bodyPr>
          <a:lstStyle/>
          <a:p>
            <a:pPr indent="-339725" lvl="0" marL="457200" rtl="0" algn="l">
              <a:lnSpc>
                <a:spcPct val="110000"/>
              </a:lnSpc>
              <a:spcBef>
                <a:spcPts val="0"/>
              </a:spcBef>
              <a:spcAft>
                <a:spcPts val="0"/>
              </a:spcAft>
              <a:buSzPct val="100000"/>
              <a:buChar char="•"/>
            </a:pPr>
            <a:r>
              <a:rPr lang="en-US"/>
              <a:t>Organic </a:t>
            </a:r>
            <a:r>
              <a:rPr lang="en-US"/>
              <a:t>grocery</a:t>
            </a:r>
            <a:r>
              <a:rPr lang="en-US"/>
              <a:t> stores:</a:t>
            </a:r>
            <a:r>
              <a:rPr lang="en-US"/>
              <a:t> </a:t>
            </a:r>
            <a:endParaRPr/>
          </a:p>
          <a:p>
            <a:pPr indent="-323850" lvl="1" marL="914400" rtl="0" algn="l">
              <a:lnSpc>
                <a:spcPct val="110000"/>
              </a:lnSpc>
              <a:spcBef>
                <a:spcPts val="0"/>
              </a:spcBef>
              <a:spcAft>
                <a:spcPts val="0"/>
              </a:spcAft>
              <a:buSzPct val="100000"/>
              <a:buChar char="•"/>
            </a:pPr>
            <a:r>
              <a:rPr lang="en-US"/>
              <a:t>Zip Codes with more Organic grocery stores:</a:t>
            </a:r>
            <a:r>
              <a:rPr lang="en-US" sz="2800"/>
              <a:t> </a:t>
            </a:r>
            <a:r>
              <a:rPr lang="en-US"/>
              <a:t>94103, 91105, 90046, 90036</a:t>
            </a:r>
            <a:endParaRPr/>
          </a:p>
          <a:p>
            <a:pPr indent="-323850" lvl="1" marL="914400" rtl="0" algn="l">
              <a:lnSpc>
                <a:spcPct val="110000"/>
              </a:lnSpc>
              <a:spcBef>
                <a:spcPts val="0"/>
              </a:spcBef>
              <a:spcAft>
                <a:spcPts val="0"/>
              </a:spcAft>
              <a:buSzPct val="100000"/>
              <a:buChar char="•"/>
            </a:pPr>
            <a:r>
              <a:rPr lang="en-US"/>
              <a:t>3 of these zip codes are in LA </a:t>
            </a:r>
            <a:r>
              <a:rPr lang="en-US"/>
              <a:t>county</a:t>
            </a:r>
            <a:r>
              <a:rPr lang="en-US"/>
              <a:t> and one in SF county. </a:t>
            </a:r>
            <a:endParaRPr/>
          </a:p>
          <a:p>
            <a:pPr indent="-323850" lvl="1" marL="914400" rtl="0" algn="l">
              <a:lnSpc>
                <a:spcPct val="110000"/>
              </a:lnSpc>
              <a:spcBef>
                <a:spcPts val="0"/>
              </a:spcBef>
              <a:spcAft>
                <a:spcPts val="0"/>
              </a:spcAft>
              <a:buSzPct val="100000"/>
              <a:buChar char="•"/>
            </a:pPr>
            <a:r>
              <a:rPr lang="en-US"/>
              <a:t>The median house value for these zip codes is $1.72M </a:t>
            </a:r>
            <a:endParaRPr/>
          </a:p>
          <a:p>
            <a:pPr indent="0" lvl="0" marL="0" rtl="0" algn="l">
              <a:lnSpc>
                <a:spcPct val="110000"/>
              </a:lnSpc>
              <a:spcBef>
                <a:spcPts val="0"/>
              </a:spcBef>
              <a:spcAft>
                <a:spcPts val="0"/>
              </a:spcAft>
              <a:buNone/>
            </a:pPr>
            <a:r>
              <a:rPr lang="en-US"/>
              <a:t> </a:t>
            </a:r>
            <a:endParaRPr/>
          </a:p>
          <a:p>
            <a:pPr indent="-339725" lvl="0" marL="457200" rtl="0" algn="l">
              <a:lnSpc>
                <a:spcPct val="110000"/>
              </a:lnSpc>
              <a:spcBef>
                <a:spcPts val="0"/>
              </a:spcBef>
              <a:spcAft>
                <a:spcPts val="0"/>
              </a:spcAft>
              <a:buSzPct val="100000"/>
              <a:buChar char="•"/>
            </a:pPr>
            <a:r>
              <a:rPr lang="en-US"/>
              <a:t> Zip codes with more fast food locations</a:t>
            </a:r>
            <a:endParaRPr/>
          </a:p>
          <a:p>
            <a:pPr indent="-323850" lvl="1" marL="914400" rtl="0" algn="l">
              <a:lnSpc>
                <a:spcPct val="110000"/>
              </a:lnSpc>
              <a:spcBef>
                <a:spcPts val="0"/>
              </a:spcBef>
              <a:spcAft>
                <a:spcPts val="0"/>
              </a:spcAft>
              <a:buSzPct val="100000"/>
              <a:buChar char="•"/>
            </a:pPr>
            <a:r>
              <a:rPr lang="en-US"/>
              <a:t>There are 66 zip codes with 2 fast food locations. </a:t>
            </a:r>
            <a:endParaRPr/>
          </a:p>
          <a:p>
            <a:pPr indent="-323850" lvl="1" marL="914400" rtl="0" algn="l">
              <a:lnSpc>
                <a:spcPct val="110000"/>
              </a:lnSpc>
              <a:spcBef>
                <a:spcPts val="0"/>
              </a:spcBef>
              <a:spcAft>
                <a:spcPts val="0"/>
              </a:spcAft>
              <a:buSzPct val="100000"/>
              <a:buChar char="•"/>
            </a:pPr>
            <a:r>
              <a:rPr lang="en-US"/>
              <a:t>The median house value for these zip codes is $850K</a:t>
            </a:r>
            <a:endParaRPr/>
          </a:p>
          <a:p>
            <a:pPr indent="0" lvl="0" marL="91440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rPr lang="en-US"/>
              <a:t>The median house value next to more organic grocery stores is double than the house value next to location with more fast food.  </a:t>
            </a:r>
            <a:endParaRPr/>
          </a:p>
          <a:p>
            <a:pPr indent="0" lvl="0" marL="0" rtl="0" algn="l">
              <a:lnSpc>
                <a:spcPct val="110000"/>
              </a:lnSpc>
              <a:spcBef>
                <a:spcPts val="0"/>
              </a:spcBef>
              <a:spcAft>
                <a:spcPts val="0"/>
              </a:spcAft>
              <a:buNone/>
            </a:pPr>
            <a:r>
              <a:t/>
            </a:r>
            <a:endParaRPr/>
          </a:p>
        </p:txBody>
      </p:sp>
      <p:pic>
        <p:nvPicPr>
          <p:cNvPr id="227" name="Google Shape;227;g130413ee246_0_439"/>
          <p:cNvPicPr preferRelativeResize="0"/>
          <p:nvPr/>
        </p:nvPicPr>
        <p:blipFill>
          <a:blip r:embed="rId3">
            <a:alphaModFix/>
          </a:blip>
          <a:stretch>
            <a:fillRect/>
          </a:stretch>
        </p:blipFill>
        <p:spPr>
          <a:xfrm>
            <a:off x="6471650" y="1832575"/>
            <a:ext cx="4549988" cy="4862376"/>
          </a:xfrm>
          <a:prstGeom prst="rect">
            <a:avLst/>
          </a:prstGeom>
          <a:noFill/>
          <a:ln>
            <a:noFill/>
          </a:ln>
        </p:spPr>
      </p:pic>
      <p:sp>
        <p:nvSpPr>
          <p:cNvPr id="228" name="Google Shape;228;g130413ee246_0_439"/>
          <p:cNvSpPr txBox="1"/>
          <p:nvPr/>
        </p:nvSpPr>
        <p:spPr>
          <a:xfrm>
            <a:off x="157900" y="5910725"/>
            <a:ext cx="4489800" cy="4521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t/>
            </a:r>
            <a:endParaRPr sz="100">
              <a:solidFill>
                <a:srgbClr val="FFFFFF"/>
              </a:solidFill>
              <a:highlight>
                <a:srgbClr val="3D3D3D"/>
              </a:highlight>
              <a:latin typeface="Roboto"/>
              <a:ea typeface="Roboto"/>
              <a:cs typeface="Roboto"/>
              <a:sym typeface="Roboto"/>
            </a:endParaRPr>
          </a:p>
          <a:p>
            <a:pPr indent="0" lvl="0" marL="0" rtl="0" algn="ctr">
              <a:lnSpc>
                <a:spcPct val="120000"/>
              </a:lnSpc>
              <a:spcBef>
                <a:spcPts val="200"/>
              </a:spcBef>
              <a:spcAft>
                <a:spcPts val="200"/>
              </a:spcAft>
              <a:buNone/>
            </a:pPr>
            <a:r>
              <a:rPr lang="en-US" sz="1300" u="sng">
                <a:solidFill>
                  <a:schemeClr val="hlink"/>
                </a:solidFill>
                <a:hlinkClick r:id="rId4"/>
              </a:rPr>
              <a:t>Housing Prices and Food Access website</a:t>
            </a:r>
            <a:endParaRPr sz="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lang="en-US"/>
              <a:t>Conclusion &amp; Limitations</a:t>
            </a:r>
            <a:endParaRPr/>
          </a:p>
        </p:txBody>
      </p:sp>
      <p:sp>
        <p:nvSpPr>
          <p:cNvPr id="234" name="Google Shape;234;p12"/>
          <p:cNvSpPr txBox="1"/>
          <p:nvPr>
            <p:ph idx="1" type="body"/>
          </p:nvPr>
        </p:nvSpPr>
        <p:spPr>
          <a:xfrm>
            <a:off x="838200" y="1929375"/>
            <a:ext cx="8280600" cy="4251900"/>
          </a:xfrm>
          <a:prstGeom prst="rect">
            <a:avLst/>
          </a:prstGeom>
          <a:noFill/>
          <a:ln>
            <a:noFill/>
          </a:ln>
        </p:spPr>
        <p:txBody>
          <a:bodyPr anchorCtr="0" anchor="t" bIns="45700" lIns="91425" spcFirstLastPara="1" rIns="91425" wrap="square" tIns="45700">
            <a:normAutofit lnSpcReduction="20000"/>
          </a:bodyPr>
          <a:lstStyle/>
          <a:p>
            <a:pPr indent="-406400" lvl="0" marL="457200" rtl="0" algn="l">
              <a:lnSpc>
                <a:spcPct val="110000"/>
              </a:lnSpc>
              <a:spcBef>
                <a:spcPts val="0"/>
              </a:spcBef>
              <a:spcAft>
                <a:spcPts val="0"/>
              </a:spcAft>
              <a:buSzPts val="2800"/>
              <a:buChar char="•"/>
            </a:pPr>
            <a:r>
              <a:rPr lang="en-US"/>
              <a:t>77% of food access </a:t>
            </a:r>
            <a:r>
              <a:rPr lang="en-US"/>
              <a:t>accessibility</a:t>
            </a:r>
            <a:r>
              <a:rPr lang="en-US"/>
              <a:t> explains housing prices in California in 2015</a:t>
            </a:r>
            <a:endParaRPr/>
          </a:p>
          <a:p>
            <a:pPr indent="-406400" lvl="0" marL="457200" rtl="0" algn="l">
              <a:lnSpc>
                <a:spcPct val="110000"/>
              </a:lnSpc>
              <a:spcBef>
                <a:spcPts val="0"/>
              </a:spcBef>
              <a:spcAft>
                <a:spcPts val="0"/>
              </a:spcAft>
              <a:buSzPts val="2800"/>
              <a:buChar char="•"/>
            </a:pPr>
            <a:r>
              <a:rPr lang="en-US"/>
              <a:t>65% for 2019 (Neural Networking)</a:t>
            </a:r>
            <a:endParaRPr/>
          </a:p>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rPr lang="en-US"/>
              <a:t>Limitations</a:t>
            </a:r>
            <a:endParaRPr/>
          </a:p>
          <a:p>
            <a:pPr indent="-406400" lvl="0" marL="457200" rtl="0" algn="l">
              <a:lnSpc>
                <a:spcPct val="110000"/>
              </a:lnSpc>
              <a:spcBef>
                <a:spcPts val="0"/>
              </a:spcBef>
              <a:spcAft>
                <a:spcPts val="0"/>
              </a:spcAft>
              <a:buSzPts val="2800"/>
              <a:buChar char="•"/>
            </a:pPr>
            <a:r>
              <a:rPr lang="en-US"/>
              <a:t>Cannot establish a strong relationship </a:t>
            </a:r>
            <a:endParaRPr/>
          </a:p>
          <a:p>
            <a:pPr indent="-406400" lvl="0" marL="457200" rtl="0" algn="l">
              <a:lnSpc>
                <a:spcPct val="110000"/>
              </a:lnSpc>
              <a:spcBef>
                <a:spcPts val="0"/>
              </a:spcBef>
              <a:spcAft>
                <a:spcPts val="0"/>
              </a:spcAft>
              <a:buSzPts val="2800"/>
              <a:buChar char="•"/>
            </a:pPr>
            <a:r>
              <a:rPr lang="en-US"/>
              <a:t>Outdated data </a:t>
            </a:r>
            <a:endParaRPr/>
          </a:p>
          <a:p>
            <a:pPr indent="-406400" lvl="0" marL="457200" rtl="0" algn="l">
              <a:lnSpc>
                <a:spcPct val="110000"/>
              </a:lnSpc>
              <a:spcBef>
                <a:spcPts val="0"/>
              </a:spcBef>
              <a:spcAft>
                <a:spcPts val="0"/>
              </a:spcAft>
              <a:buSzPts val="2800"/>
              <a:buChar char="•"/>
            </a:pPr>
            <a:r>
              <a:rPr lang="en-US"/>
              <a:t>Analysis does not include other confounding factors </a:t>
            </a:r>
            <a:endParaRPr/>
          </a:p>
          <a:p>
            <a:pPr indent="-381000" lvl="1" marL="914400" rtl="0" algn="l">
              <a:lnSpc>
                <a:spcPct val="110000"/>
              </a:lnSpc>
              <a:spcBef>
                <a:spcPts val="0"/>
              </a:spcBef>
              <a:spcAft>
                <a:spcPts val="0"/>
              </a:spcAft>
              <a:buSzPts val="2400"/>
              <a:buChar char="•"/>
            </a:pPr>
            <a:r>
              <a:rPr lang="en-US"/>
              <a:t>Ex: Date of opening of Whole Foods and Trader Joe’s</a:t>
            </a:r>
            <a:endParaRPr/>
          </a:p>
        </p:txBody>
      </p:sp>
      <p:pic>
        <p:nvPicPr>
          <p:cNvPr id="235" name="Google Shape;235;p12"/>
          <p:cNvPicPr preferRelativeResize="0"/>
          <p:nvPr/>
        </p:nvPicPr>
        <p:blipFill>
          <a:blip r:embed="rId3">
            <a:alphaModFix/>
          </a:blip>
          <a:stretch>
            <a:fillRect/>
          </a:stretch>
        </p:blipFill>
        <p:spPr>
          <a:xfrm>
            <a:off x="9552376" y="1929375"/>
            <a:ext cx="1801425" cy="1889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Arial"/>
              <a:buNone/>
            </a:pPr>
            <a:r>
              <a:rPr lang="en-US"/>
              <a:t>Recommendations/ Key Lessons Learned</a:t>
            </a:r>
            <a:endParaRPr/>
          </a:p>
        </p:txBody>
      </p:sp>
      <p:sp>
        <p:nvSpPr>
          <p:cNvPr id="241" name="Google Shape;241;p13"/>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lnSpcReduction="20000"/>
          </a:bodyPr>
          <a:lstStyle/>
          <a:p>
            <a:pPr indent="-406400" lvl="0" marL="457200" rtl="0" algn="l">
              <a:spcBef>
                <a:spcPts val="0"/>
              </a:spcBef>
              <a:spcAft>
                <a:spcPts val="0"/>
              </a:spcAft>
              <a:buSzPts val="2800"/>
              <a:buChar char="•"/>
            </a:pPr>
            <a:r>
              <a:rPr lang="en-US"/>
              <a:t>Food accessibility thought to be focused on distance, but it actually encompasses a combination of variables.</a:t>
            </a:r>
            <a:endParaRPr/>
          </a:p>
          <a:p>
            <a:pPr indent="-406400" lvl="0" marL="457200" rtl="0" algn="l">
              <a:lnSpc>
                <a:spcPct val="110000"/>
              </a:lnSpc>
              <a:spcBef>
                <a:spcPts val="0"/>
              </a:spcBef>
              <a:spcAft>
                <a:spcPts val="0"/>
              </a:spcAft>
              <a:buSzPts val="2800"/>
              <a:buChar char="•"/>
            </a:pPr>
            <a:r>
              <a:rPr lang="en-US"/>
              <a:t>Future </a:t>
            </a:r>
            <a:r>
              <a:rPr lang="en-US"/>
              <a:t>analyses</a:t>
            </a:r>
            <a:r>
              <a:rPr lang="en-US"/>
              <a:t> should review:</a:t>
            </a:r>
            <a:endParaRPr/>
          </a:p>
          <a:p>
            <a:pPr indent="-381000" lvl="1" marL="914400" rtl="0" algn="l">
              <a:lnSpc>
                <a:spcPct val="110000"/>
              </a:lnSpc>
              <a:spcBef>
                <a:spcPts val="0"/>
              </a:spcBef>
              <a:spcAft>
                <a:spcPts val="0"/>
              </a:spcAft>
              <a:buSzPts val="2400"/>
              <a:buChar char="•"/>
            </a:pPr>
            <a:r>
              <a:rPr lang="en-US"/>
              <a:t>Housing price changes over time. Include data from multiple years.</a:t>
            </a:r>
            <a:endParaRPr/>
          </a:p>
          <a:p>
            <a:pPr indent="-381000" lvl="1" marL="914400" rtl="0" algn="l">
              <a:lnSpc>
                <a:spcPct val="110000"/>
              </a:lnSpc>
              <a:spcBef>
                <a:spcPts val="0"/>
              </a:spcBef>
              <a:spcAft>
                <a:spcPts val="0"/>
              </a:spcAft>
              <a:buSzPts val="2400"/>
              <a:buChar char="•"/>
            </a:pPr>
            <a:r>
              <a:rPr lang="en-US"/>
              <a:t>Other demographic data like median household income, poverty rate, school district, race and </a:t>
            </a:r>
            <a:r>
              <a:rPr lang="en-US"/>
              <a:t>ethnicity</a:t>
            </a:r>
            <a:r>
              <a:rPr lang="en-US"/>
              <a:t>, location of </a:t>
            </a:r>
            <a:r>
              <a:rPr lang="en-US"/>
              <a:t>corporate</a:t>
            </a:r>
            <a:r>
              <a:rPr lang="en-US"/>
              <a:t> business </a:t>
            </a:r>
            <a:endParaRPr/>
          </a:p>
          <a:p>
            <a:pPr indent="-381000" lvl="1" marL="914400" rtl="0" algn="l">
              <a:lnSpc>
                <a:spcPct val="110000"/>
              </a:lnSpc>
              <a:spcBef>
                <a:spcPts val="0"/>
              </a:spcBef>
              <a:spcAft>
                <a:spcPts val="0"/>
              </a:spcAft>
              <a:buSzPts val="2400"/>
              <a:buChar char="•"/>
            </a:pPr>
            <a:r>
              <a:rPr lang="en-US"/>
              <a:t>Interest rate</a:t>
            </a:r>
            <a:endParaRPr/>
          </a:p>
          <a:p>
            <a:pPr indent="-381000" lvl="1" marL="914400" rtl="0" algn="l">
              <a:lnSpc>
                <a:spcPct val="110000"/>
              </a:lnSpc>
              <a:spcBef>
                <a:spcPts val="0"/>
              </a:spcBef>
              <a:spcAft>
                <a:spcPts val="0"/>
              </a:spcAft>
              <a:buSzPts val="2400"/>
              <a:buChar char="•"/>
            </a:pPr>
            <a:r>
              <a:rPr lang="en-US"/>
              <a:t>Migration data</a:t>
            </a:r>
            <a:endParaRPr/>
          </a:p>
          <a:p>
            <a:pPr indent="-406400" lvl="0" marL="457200" rtl="0" algn="l">
              <a:lnSpc>
                <a:spcPct val="110000"/>
              </a:lnSpc>
              <a:spcBef>
                <a:spcPts val="0"/>
              </a:spcBef>
              <a:spcAft>
                <a:spcPts val="0"/>
              </a:spcAft>
              <a:buSzPts val="2800"/>
              <a:buChar char="•"/>
            </a:pPr>
            <a:r>
              <a:rPr lang="en-US"/>
              <a:t>Have more complete datasets that can be merged to provide a comprehensive understanding</a:t>
            </a:r>
            <a:endParaRPr/>
          </a:p>
          <a:p>
            <a:pPr indent="0" lvl="0" marL="457200" rtl="0" algn="l">
              <a:lnSpc>
                <a:spcPct val="110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lang="en-US"/>
              <a:t>Sources</a:t>
            </a:r>
            <a:endParaRPr/>
          </a:p>
        </p:txBody>
      </p:sp>
      <p:sp>
        <p:nvSpPr>
          <p:cNvPr id="247" name="Google Shape;247;p14"/>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en-US" u="sng">
                <a:solidFill>
                  <a:schemeClr val="hlink"/>
                </a:solidFill>
                <a:hlinkClick r:id="rId3"/>
              </a:rPr>
              <a:t>This is how grocery chains affect a home’s value </a:t>
            </a:r>
            <a:endParaRPr/>
          </a:p>
          <a:p>
            <a:pPr indent="-228600" lvl="0" marL="228600" rtl="0" algn="l">
              <a:lnSpc>
                <a:spcPct val="110000"/>
              </a:lnSpc>
              <a:spcBef>
                <a:spcPts val="1000"/>
              </a:spcBef>
              <a:spcAft>
                <a:spcPts val="0"/>
              </a:spcAft>
              <a:buClr>
                <a:schemeClr val="dk1"/>
              </a:buClr>
              <a:buSzPts val="2800"/>
              <a:buChar char="•"/>
            </a:pPr>
            <a:r>
              <a:rPr lang="en-US" u="sng">
                <a:solidFill>
                  <a:schemeClr val="hlink"/>
                </a:solidFill>
                <a:hlinkClick r:id="rId4"/>
              </a:rPr>
              <a:t>Does the New Whole Foods in Your Neighborhood Increase Your Home Value? </a:t>
            </a:r>
            <a:endParaRPr/>
          </a:p>
          <a:p>
            <a:pPr indent="-228600" lvl="0" marL="228600" rtl="0" algn="l">
              <a:lnSpc>
                <a:spcPct val="110000"/>
              </a:lnSpc>
              <a:spcBef>
                <a:spcPts val="1000"/>
              </a:spcBef>
              <a:spcAft>
                <a:spcPts val="0"/>
              </a:spcAft>
              <a:buClr>
                <a:schemeClr val="dk1"/>
              </a:buClr>
              <a:buSzPts val="2800"/>
              <a:buChar char="•"/>
            </a:pPr>
            <a:r>
              <a:rPr lang="en-US" u="sng">
                <a:solidFill>
                  <a:schemeClr val="hlink"/>
                </a:solidFill>
                <a:hlinkClick r:id="rId5"/>
              </a:rPr>
              <a:t>USDA Food Access Data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lang="en-US"/>
              <a:t>Background</a:t>
            </a:r>
            <a:endParaRPr/>
          </a:p>
        </p:txBody>
      </p:sp>
      <p:sp>
        <p:nvSpPr>
          <p:cNvPr id="107" name="Google Shape;107;p3"/>
          <p:cNvSpPr txBox="1"/>
          <p:nvPr>
            <p:ph idx="1" type="body"/>
          </p:nvPr>
        </p:nvSpPr>
        <p:spPr>
          <a:xfrm>
            <a:off x="838200" y="2051933"/>
            <a:ext cx="5892538" cy="4251960"/>
          </a:xfrm>
          <a:prstGeom prst="rect">
            <a:avLst/>
          </a:prstGeom>
          <a:noFill/>
          <a:ln>
            <a:noFill/>
          </a:ln>
        </p:spPr>
        <p:txBody>
          <a:bodyPr anchorCtr="0" anchor="t" bIns="45700" lIns="91425" spcFirstLastPara="1" rIns="91425" wrap="square" tIns="45700">
            <a:noAutofit/>
          </a:bodyPr>
          <a:lstStyle/>
          <a:p>
            <a:pPr indent="-209550" lvl="0" marL="228600" rtl="0" algn="l">
              <a:lnSpc>
                <a:spcPct val="110000"/>
              </a:lnSpc>
              <a:spcBef>
                <a:spcPts val="0"/>
              </a:spcBef>
              <a:spcAft>
                <a:spcPts val="0"/>
              </a:spcAft>
              <a:buClr>
                <a:schemeClr val="dk1"/>
              </a:buClr>
              <a:buSzPts val="2500"/>
              <a:buChar char="•"/>
            </a:pPr>
            <a:r>
              <a:rPr lang="en-US" sz="2500"/>
              <a:t>What is a food desert?</a:t>
            </a:r>
            <a:endParaRPr sz="2500"/>
          </a:p>
          <a:p>
            <a:pPr indent="-209550" lvl="1" marL="685800" rtl="0" algn="l">
              <a:lnSpc>
                <a:spcPct val="110000"/>
              </a:lnSpc>
              <a:spcBef>
                <a:spcPts val="500"/>
              </a:spcBef>
              <a:spcAft>
                <a:spcPts val="0"/>
              </a:spcAft>
              <a:buClr>
                <a:schemeClr val="dk1"/>
              </a:buClr>
              <a:buSzPts val="2100"/>
              <a:buChar char="•"/>
            </a:pPr>
            <a:r>
              <a:rPr lang="en-US" sz="2100"/>
              <a:t>“</a:t>
            </a:r>
            <a:r>
              <a:rPr b="1" lang="en-US" sz="2100"/>
              <a:t>geo­graph­ic areas where res­i­dents have few to no con­ve­nient options for secur­ing afford­able and healthy foods </a:t>
            </a:r>
            <a:r>
              <a:rPr lang="en-US" sz="2100"/>
              <a:t>— espe­cial­ly fresh fruits and veg­eta­bles.</a:t>
            </a:r>
            <a:endParaRPr sz="2100"/>
          </a:p>
          <a:p>
            <a:pPr indent="0" lvl="0" marL="685800" rtl="0" algn="l">
              <a:lnSpc>
                <a:spcPct val="110000"/>
              </a:lnSpc>
              <a:spcBef>
                <a:spcPts val="500"/>
              </a:spcBef>
              <a:spcAft>
                <a:spcPts val="0"/>
              </a:spcAft>
              <a:buNone/>
            </a:pPr>
            <a:r>
              <a:rPr lang="en-US" sz="2100"/>
              <a:t> </a:t>
            </a:r>
            <a:endParaRPr sz="2100"/>
          </a:p>
          <a:p>
            <a:pPr indent="-209550" lvl="0" marL="228600" rtl="0" algn="l">
              <a:spcBef>
                <a:spcPts val="0"/>
              </a:spcBef>
              <a:spcAft>
                <a:spcPts val="0"/>
              </a:spcAft>
              <a:buSzPts val="2500"/>
              <a:buChar char="•"/>
            </a:pPr>
            <a:r>
              <a:rPr lang="en-US" sz="2500"/>
              <a:t>What is the connection between housing prices and food access?</a:t>
            </a:r>
            <a:endParaRPr sz="2500"/>
          </a:p>
          <a:p>
            <a:pPr indent="-50800" lvl="0" marL="228600" rtl="0" algn="l">
              <a:lnSpc>
                <a:spcPct val="110000"/>
              </a:lnSpc>
              <a:spcBef>
                <a:spcPts val="1000"/>
              </a:spcBef>
              <a:spcAft>
                <a:spcPts val="0"/>
              </a:spcAft>
              <a:buClr>
                <a:schemeClr val="dk1"/>
              </a:buClr>
              <a:buSzPts val="2800"/>
              <a:buNone/>
            </a:pPr>
            <a:r>
              <a:t/>
            </a:r>
            <a:endParaRPr sz="1800"/>
          </a:p>
        </p:txBody>
      </p:sp>
      <p:sp>
        <p:nvSpPr>
          <p:cNvPr id="108" name="Google Shape;108;p3"/>
          <p:cNvSpPr txBox="1"/>
          <p:nvPr/>
        </p:nvSpPr>
        <p:spPr>
          <a:xfrm>
            <a:off x="6096000" y="2240915"/>
            <a:ext cx="5006419" cy="4251960"/>
          </a:xfrm>
          <a:prstGeom prst="rect">
            <a:avLst/>
          </a:prstGeom>
          <a:noFill/>
          <a:ln>
            <a:noFill/>
          </a:ln>
        </p:spPr>
        <p:txBody>
          <a:bodyPr anchorCtr="0" anchor="t" bIns="45700" lIns="91425" spcFirstLastPara="1" rIns="91425" wrap="square" tIns="45700">
            <a:normAutofit/>
          </a:bodyPr>
          <a:lstStyle/>
          <a:p>
            <a:pPr indent="-50800" lvl="0" marL="228600" marR="0" rtl="0" algn="l">
              <a:lnSpc>
                <a:spcPct val="11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109" name="Google Shape;109;p3"/>
          <p:cNvSpPr txBox="1"/>
          <p:nvPr/>
        </p:nvSpPr>
        <p:spPr>
          <a:xfrm>
            <a:off x="7463673" y="3638747"/>
            <a:ext cx="3450300" cy="241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1500" u="none" cap="none" strike="noStrike">
                <a:solidFill>
                  <a:srgbClr val="C00000"/>
                </a:solidFill>
                <a:latin typeface="Arial"/>
                <a:ea typeface="Arial"/>
                <a:cs typeface="Arial"/>
                <a:sym typeface="Arial"/>
              </a:rPr>
              <a:t>10%</a:t>
            </a:r>
            <a:r>
              <a:rPr b="0" i="0" lang="en-US" sz="1800" u="none" cap="none" strike="noStrike">
                <a:solidFill>
                  <a:schemeClr val="dk1"/>
                </a:solidFill>
                <a:latin typeface="Arial"/>
                <a:ea typeface="Arial"/>
                <a:cs typeface="Arial"/>
                <a:sym typeface="Arial"/>
              </a:rPr>
              <a:t>of census tracts in the United States are food deserts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2"/>
          <p:cNvSpPr txBox="1"/>
          <p:nvPr>
            <p:ph type="title"/>
          </p:nvPr>
        </p:nvSpPr>
        <p:spPr>
          <a:xfrm>
            <a:off x="6739128" y="638089"/>
            <a:ext cx="4818888" cy="147680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5600"/>
              <a:buFont typeface="Arial"/>
              <a:buNone/>
            </a:pPr>
            <a:r>
              <a:rPr lang="en-US" sz="5600"/>
              <a:t>Agenda</a:t>
            </a:r>
            <a:endParaRPr/>
          </a:p>
        </p:txBody>
      </p:sp>
      <p:sp>
        <p:nvSpPr>
          <p:cNvPr id="116" name="Google Shape;116;p2"/>
          <p:cNvSpPr/>
          <p:nvPr/>
        </p:nvSpPr>
        <p:spPr>
          <a:xfrm>
            <a:off x="6739128" y="2381825"/>
            <a:ext cx="4114800" cy="18288"/>
          </a:xfrm>
          <a:custGeom>
            <a:rect b="b" l="l" r="r" t="t"/>
            <a:pathLst>
              <a:path extrusionOk="0" fill="none" h="18288" w="411480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extrusionOk="0" h="18288" w="411480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B89D7C"/>
          </a:solidFill>
          <a:ln cap="rnd" cmpd="sng" w="38100">
            <a:solidFill>
              <a:srgbClr val="B89D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7" name="Google Shape;117;p2"/>
          <p:cNvSpPr txBox="1"/>
          <p:nvPr>
            <p:ph idx="1" type="body"/>
          </p:nvPr>
        </p:nvSpPr>
        <p:spPr>
          <a:xfrm>
            <a:off x="6739128" y="2664886"/>
            <a:ext cx="4818888" cy="3550789"/>
          </a:xfrm>
          <a:prstGeom prst="rect">
            <a:avLst/>
          </a:prstGeom>
          <a:noFill/>
          <a:ln>
            <a:noFill/>
          </a:ln>
        </p:spPr>
        <p:txBody>
          <a:bodyPr anchorCtr="0" anchor="t" bIns="45700" lIns="91425" spcFirstLastPara="1" rIns="91425" wrap="square" tIns="45700">
            <a:normAutofit/>
          </a:bodyPr>
          <a:lstStyle/>
          <a:p>
            <a:pPr indent="-241934" lvl="0" marL="228600" rtl="0" algn="l">
              <a:lnSpc>
                <a:spcPct val="110000"/>
              </a:lnSpc>
              <a:spcBef>
                <a:spcPts val="1000"/>
              </a:spcBef>
              <a:spcAft>
                <a:spcPts val="0"/>
              </a:spcAft>
              <a:buClr>
                <a:schemeClr val="dk1"/>
              </a:buClr>
              <a:buSzPts val="2800"/>
              <a:buChar char="•"/>
            </a:pPr>
            <a:r>
              <a:rPr lang="en-US"/>
              <a:t>Objective &amp; Questions</a:t>
            </a:r>
            <a:endParaRPr/>
          </a:p>
          <a:p>
            <a:pPr indent="-241934" lvl="0" marL="228600" rtl="0" algn="l">
              <a:lnSpc>
                <a:spcPct val="110000"/>
              </a:lnSpc>
              <a:spcBef>
                <a:spcPts val="1000"/>
              </a:spcBef>
              <a:spcAft>
                <a:spcPts val="0"/>
              </a:spcAft>
              <a:buClr>
                <a:schemeClr val="dk1"/>
              </a:buClr>
              <a:buSzPts val="2800"/>
              <a:buChar char="•"/>
            </a:pPr>
            <a:r>
              <a:rPr lang="en-US"/>
              <a:t>Methods and Materials</a:t>
            </a:r>
            <a:endParaRPr/>
          </a:p>
          <a:p>
            <a:pPr indent="-241934" lvl="0" marL="228600" rtl="0" algn="l">
              <a:lnSpc>
                <a:spcPct val="110000"/>
              </a:lnSpc>
              <a:spcBef>
                <a:spcPts val="1000"/>
              </a:spcBef>
              <a:spcAft>
                <a:spcPts val="0"/>
              </a:spcAft>
              <a:buClr>
                <a:schemeClr val="dk1"/>
              </a:buClr>
              <a:buSzPts val="2800"/>
              <a:buChar char="•"/>
            </a:pPr>
            <a:r>
              <a:rPr lang="en-US"/>
              <a:t>Results</a:t>
            </a:r>
            <a:endParaRPr/>
          </a:p>
          <a:p>
            <a:pPr indent="-241934" lvl="0" marL="228600" rtl="0" algn="l">
              <a:lnSpc>
                <a:spcPct val="110000"/>
              </a:lnSpc>
              <a:spcBef>
                <a:spcPts val="1000"/>
              </a:spcBef>
              <a:spcAft>
                <a:spcPts val="0"/>
              </a:spcAft>
              <a:buClr>
                <a:schemeClr val="dk1"/>
              </a:buClr>
              <a:buSzPts val="2800"/>
              <a:buChar char="•"/>
            </a:pPr>
            <a:r>
              <a:rPr lang="en-US"/>
              <a:t>Conclusions &amp; Limitations</a:t>
            </a:r>
            <a:endParaRPr/>
          </a:p>
          <a:p>
            <a:pPr indent="-241934" lvl="0" marL="228600" rtl="0" algn="l">
              <a:lnSpc>
                <a:spcPct val="110000"/>
              </a:lnSpc>
              <a:spcBef>
                <a:spcPts val="1000"/>
              </a:spcBef>
              <a:spcAft>
                <a:spcPts val="0"/>
              </a:spcAft>
              <a:buClr>
                <a:schemeClr val="dk1"/>
              </a:buClr>
              <a:buSzPts val="2800"/>
              <a:buChar char="•"/>
            </a:pPr>
            <a:r>
              <a:rPr lang="en-US"/>
              <a:t>Recommendations</a:t>
            </a:r>
            <a:endParaRPr/>
          </a:p>
          <a:p>
            <a:pPr indent="-241934" lvl="0" marL="228600" rtl="0" algn="l">
              <a:lnSpc>
                <a:spcPct val="110000"/>
              </a:lnSpc>
              <a:spcBef>
                <a:spcPts val="1000"/>
              </a:spcBef>
              <a:spcAft>
                <a:spcPts val="0"/>
              </a:spcAft>
              <a:buClr>
                <a:schemeClr val="dk1"/>
              </a:buClr>
              <a:buSzPts val="2800"/>
              <a:buChar char="•"/>
            </a:pPr>
            <a:r>
              <a:rPr lang="en-US"/>
              <a:t>Sources</a:t>
            </a:r>
            <a:endParaRPr/>
          </a:p>
        </p:txBody>
      </p:sp>
      <p:pic>
        <p:nvPicPr>
          <p:cNvPr descr="Check List" id="118" name="Google Shape;118;p2"/>
          <p:cNvPicPr preferRelativeResize="0"/>
          <p:nvPr/>
        </p:nvPicPr>
        <p:blipFill rotWithShape="1">
          <a:blip r:embed="rId3">
            <a:alphaModFix/>
          </a:blip>
          <a:srcRect b="0" l="0" r="0" t="0"/>
          <a:stretch/>
        </p:blipFill>
        <p:spPr>
          <a:xfrm>
            <a:off x="630936" y="699516"/>
            <a:ext cx="5458968" cy="54589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lang="en-US"/>
              <a:t>How did we get here?</a:t>
            </a:r>
            <a:endParaRPr/>
          </a:p>
        </p:txBody>
      </p:sp>
      <p:sp>
        <p:nvSpPr>
          <p:cNvPr id="124" name="Google Shape;124;p5"/>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1000"/>
              </a:spcBef>
              <a:spcAft>
                <a:spcPts val="0"/>
              </a:spcAft>
              <a:buClr>
                <a:schemeClr val="dk1"/>
              </a:buClr>
              <a:buSzPts val="2800"/>
              <a:buNone/>
            </a:pPr>
            <a:br>
              <a:rPr lang="en-US"/>
            </a:br>
            <a:endParaRPr/>
          </a:p>
        </p:txBody>
      </p:sp>
      <p:grpSp>
        <p:nvGrpSpPr>
          <p:cNvPr id="125" name="Google Shape;125;p5"/>
          <p:cNvGrpSpPr/>
          <p:nvPr/>
        </p:nvGrpSpPr>
        <p:grpSpPr>
          <a:xfrm>
            <a:off x="1449997" y="3075423"/>
            <a:ext cx="2446472" cy="2096208"/>
            <a:chOff x="1083025" y="2306625"/>
            <a:chExt cx="1834900" cy="1572195"/>
          </a:xfrm>
        </p:grpSpPr>
        <p:sp>
          <p:nvSpPr>
            <p:cNvPr id="126" name="Google Shape;126;p5"/>
            <p:cNvSpPr txBox="1"/>
            <p:nvPr/>
          </p:nvSpPr>
          <p:spPr>
            <a:xfrm>
              <a:off x="1235825" y="2695023"/>
              <a:ext cx="1505100" cy="5928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US" sz="1100">
                  <a:solidFill>
                    <a:srgbClr val="666666"/>
                  </a:solidFill>
                  <a:latin typeface="Roboto"/>
                  <a:ea typeface="Roboto"/>
                  <a:cs typeface="Roboto"/>
                  <a:sym typeface="Roboto"/>
                </a:rPr>
                <a:t>Immigration on Housing Prices and Houselessness </a:t>
              </a:r>
              <a:endParaRPr b="1" sz="1100">
                <a:solidFill>
                  <a:srgbClr val="666666"/>
                </a:solidFill>
                <a:latin typeface="Roboto"/>
                <a:ea typeface="Roboto"/>
                <a:cs typeface="Roboto"/>
                <a:sym typeface="Roboto"/>
              </a:endParaRPr>
            </a:p>
          </p:txBody>
        </p:sp>
        <p:sp>
          <p:nvSpPr>
            <p:cNvPr id="127" name="Google Shape;127;p5"/>
            <p:cNvSpPr txBox="1"/>
            <p:nvPr/>
          </p:nvSpPr>
          <p:spPr>
            <a:xfrm>
              <a:off x="1215574" y="3286020"/>
              <a:ext cx="1545600" cy="5928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1100">
                  <a:solidFill>
                    <a:srgbClr val="666666"/>
                  </a:solidFill>
                  <a:latin typeface="Roboto"/>
                  <a:ea typeface="Roboto"/>
                  <a:cs typeface="Roboto"/>
                  <a:sym typeface="Roboto"/>
                </a:rPr>
                <a:t>Wanted to understand how the immigration and migration impacted housing</a:t>
              </a:r>
              <a:endParaRPr sz="1100">
                <a:solidFill>
                  <a:srgbClr val="666666"/>
                </a:solidFill>
                <a:latin typeface="Roboto"/>
                <a:ea typeface="Roboto"/>
                <a:cs typeface="Roboto"/>
                <a:sym typeface="Roboto"/>
              </a:endParaRPr>
            </a:p>
          </p:txBody>
        </p:sp>
        <p:sp>
          <p:nvSpPr>
            <p:cNvPr id="128" name="Google Shape;128;p5"/>
            <p:cNvSpPr/>
            <p:nvPr/>
          </p:nvSpPr>
          <p:spPr>
            <a:xfrm flipH="1">
              <a:off x="1083025" y="2306625"/>
              <a:ext cx="1834800" cy="143400"/>
            </a:xfrm>
            <a:prstGeom prst="parallelogram">
              <a:avLst>
                <a:gd fmla="val 96952" name="adj"/>
              </a:avLst>
            </a:prstGeom>
            <a:solidFill>
              <a:srgbClr val="D9EA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1900">
                  <a:solidFill>
                    <a:srgbClr val="666666"/>
                  </a:solidFill>
                </a:rPr>
                <a:t>  </a:t>
              </a:r>
              <a:endParaRPr sz="1900">
                <a:solidFill>
                  <a:srgbClr val="666666"/>
                </a:solidFill>
              </a:endParaRPr>
            </a:p>
          </p:txBody>
        </p:sp>
        <p:sp>
          <p:nvSpPr>
            <p:cNvPr id="129" name="Google Shape;129;p5"/>
            <p:cNvSpPr/>
            <p:nvPr/>
          </p:nvSpPr>
          <p:spPr>
            <a:xfrm>
              <a:off x="1083125" y="2460449"/>
              <a:ext cx="1834800" cy="143400"/>
            </a:xfrm>
            <a:prstGeom prst="parallelogram">
              <a:avLst>
                <a:gd fmla="val 96952" name="adj"/>
              </a:avLst>
            </a:prstGeom>
            <a:solidFill>
              <a:srgbClr val="D9EA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666666"/>
                </a:solidFill>
              </a:endParaRPr>
            </a:p>
          </p:txBody>
        </p:sp>
      </p:grpSp>
      <p:grpSp>
        <p:nvGrpSpPr>
          <p:cNvPr id="130" name="Google Shape;130;p5"/>
          <p:cNvGrpSpPr/>
          <p:nvPr/>
        </p:nvGrpSpPr>
        <p:grpSpPr>
          <a:xfrm>
            <a:off x="3728596" y="3075423"/>
            <a:ext cx="2446472" cy="2109807"/>
            <a:chOff x="1083025" y="2306625"/>
            <a:chExt cx="1834900" cy="1582395"/>
          </a:xfrm>
        </p:grpSpPr>
        <p:sp>
          <p:nvSpPr>
            <p:cNvPr id="131" name="Google Shape;131;p5"/>
            <p:cNvSpPr txBox="1"/>
            <p:nvPr/>
          </p:nvSpPr>
          <p:spPr>
            <a:xfrm>
              <a:off x="1235826" y="2695024"/>
              <a:ext cx="1505100" cy="5928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US" sz="1100">
                  <a:solidFill>
                    <a:srgbClr val="666666"/>
                  </a:solidFill>
                  <a:latin typeface="Roboto"/>
                  <a:ea typeface="Roboto"/>
                  <a:cs typeface="Roboto"/>
                  <a:sym typeface="Roboto"/>
                </a:rPr>
                <a:t>Housing Prices on Houselessness in California</a:t>
              </a:r>
              <a:endParaRPr b="1" sz="1100">
                <a:solidFill>
                  <a:srgbClr val="666666"/>
                </a:solidFill>
                <a:latin typeface="Roboto"/>
                <a:ea typeface="Roboto"/>
                <a:cs typeface="Roboto"/>
                <a:sym typeface="Roboto"/>
              </a:endParaRPr>
            </a:p>
          </p:txBody>
        </p:sp>
        <p:sp>
          <p:nvSpPr>
            <p:cNvPr id="132" name="Google Shape;132;p5"/>
            <p:cNvSpPr txBox="1"/>
            <p:nvPr/>
          </p:nvSpPr>
          <p:spPr>
            <a:xfrm>
              <a:off x="1215707" y="3296220"/>
              <a:ext cx="1545600" cy="5928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1100">
                  <a:solidFill>
                    <a:srgbClr val="666666"/>
                  </a:solidFill>
                  <a:latin typeface="Roboto"/>
                  <a:ea typeface="Roboto"/>
                  <a:cs typeface="Roboto"/>
                  <a:sym typeface="Roboto"/>
                </a:rPr>
                <a:t>Wanted to know if housing prices impacted houselessness over the last 20 years </a:t>
              </a:r>
              <a:endParaRPr sz="1100">
                <a:solidFill>
                  <a:srgbClr val="666666"/>
                </a:solidFill>
                <a:latin typeface="Roboto"/>
                <a:ea typeface="Roboto"/>
                <a:cs typeface="Roboto"/>
                <a:sym typeface="Roboto"/>
              </a:endParaRPr>
            </a:p>
          </p:txBody>
        </p:sp>
        <p:sp>
          <p:nvSpPr>
            <p:cNvPr id="133" name="Google Shape;133;p5"/>
            <p:cNvSpPr/>
            <p:nvPr/>
          </p:nvSpPr>
          <p:spPr>
            <a:xfrm flipH="1">
              <a:off x="1083025" y="2306625"/>
              <a:ext cx="1834800" cy="143400"/>
            </a:xfrm>
            <a:prstGeom prst="parallelogram">
              <a:avLst>
                <a:gd fmla="val 96952" name="adj"/>
              </a:avLst>
            </a:prstGeom>
            <a:solidFill>
              <a:srgbClr val="B6D7A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1900">
                  <a:solidFill>
                    <a:srgbClr val="666666"/>
                  </a:solidFill>
                </a:rPr>
                <a:t>  </a:t>
              </a:r>
              <a:endParaRPr sz="1900">
                <a:solidFill>
                  <a:srgbClr val="666666"/>
                </a:solidFill>
              </a:endParaRPr>
            </a:p>
          </p:txBody>
        </p:sp>
        <p:sp>
          <p:nvSpPr>
            <p:cNvPr id="134" name="Google Shape;134;p5"/>
            <p:cNvSpPr/>
            <p:nvPr/>
          </p:nvSpPr>
          <p:spPr>
            <a:xfrm>
              <a:off x="1083125" y="2460449"/>
              <a:ext cx="1834800" cy="143400"/>
            </a:xfrm>
            <a:prstGeom prst="parallelogram">
              <a:avLst>
                <a:gd fmla="val 96952" name="adj"/>
              </a:avLst>
            </a:prstGeom>
            <a:solidFill>
              <a:srgbClr val="B6D7A8"/>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solidFill>
                  <a:srgbClr val="666666"/>
                </a:solidFill>
              </a:endParaRPr>
            </a:p>
          </p:txBody>
        </p:sp>
      </p:grpSp>
      <p:grpSp>
        <p:nvGrpSpPr>
          <p:cNvPr id="135" name="Google Shape;135;p5"/>
          <p:cNvGrpSpPr/>
          <p:nvPr/>
        </p:nvGrpSpPr>
        <p:grpSpPr>
          <a:xfrm>
            <a:off x="8295408" y="3074460"/>
            <a:ext cx="2446472" cy="2110093"/>
            <a:chOff x="1083025" y="2306625"/>
            <a:chExt cx="1834900" cy="1582609"/>
          </a:xfrm>
        </p:grpSpPr>
        <p:sp>
          <p:nvSpPr>
            <p:cNvPr id="136" name="Google Shape;136;p5"/>
            <p:cNvSpPr txBox="1"/>
            <p:nvPr/>
          </p:nvSpPr>
          <p:spPr>
            <a:xfrm>
              <a:off x="1235817" y="2695033"/>
              <a:ext cx="1505100" cy="6855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US" sz="1100">
                  <a:solidFill>
                    <a:srgbClr val="274E13"/>
                  </a:solidFill>
                  <a:latin typeface="Roboto"/>
                  <a:ea typeface="Roboto"/>
                  <a:cs typeface="Roboto"/>
                  <a:sym typeface="Roboto"/>
                </a:rPr>
                <a:t>Understanding Relationship between Low food access areas and Housing Prices</a:t>
              </a:r>
              <a:endParaRPr b="1" sz="1100">
                <a:solidFill>
                  <a:srgbClr val="274E13"/>
                </a:solidFill>
                <a:latin typeface="Roboto"/>
                <a:ea typeface="Roboto"/>
                <a:cs typeface="Roboto"/>
                <a:sym typeface="Roboto"/>
              </a:endParaRPr>
            </a:p>
          </p:txBody>
        </p:sp>
        <p:sp>
          <p:nvSpPr>
            <p:cNvPr id="137" name="Google Shape;137;p5"/>
            <p:cNvSpPr txBox="1"/>
            <p:nvPr/>
          </p:nvSpPr>
          <p:spPr>
            <a:xfrm>
              <a:off x="1215697" y="3302734"/>
              <a:ext cx="1545600" cy="586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1100">
                  <a:solidFill>
                    <a:srgbClr val="858585"/>
                  </a:solidFill>
                  <a:latin typeface="Roboto"/>
                  <a:ea typeface="Roboto"/>
                  <a:cs typeface="Roboto"/>
                  <a:sym typeface="Roboto"/>
                </a:rPr>
                <a:t>Decided to study census data collected on low food access and housing prices using </a:t>
              </a:r>
              <a:r>
                <a:rPr lang="en-US" sz="1100">
                  <a:solidFill>
                    <a:srgbClr val="858585"/>
                  </a:solidFill>
                  <a:latin typeface="Roboto"/>
                  <a:ea typeface="Roboto"/>
                  <a:cs typeface="Roboto"/>
                  <a:sym typeface="Roboto"/>
                </a:rPr>
                <a:t>publically available data</a:t>
              </a:r>
              <a:endParaRPr sz="1100">
                <a:solidFill>
                  <a:srgbClr val="858585"/>
                </a:solidFill>
                <a:latin typeface="Roboto"/>
                <a:ea typeface="Roboto"/>
                <a:cs typeface="Roboto"/>
                <a:sym typeface="Roboto"/>
              </a:endParaRPr>
            </a:p>
          </p:txBody>
        </p:sp>
        <p:sp>
          <p:nvSpPr>
            <p:cNvPr id="138" name="Google Shape;138;p5"/>
            <p:cNvSpPr/>
            <p:nvPr/>
          </p:nvSpPr>
          <p:spPr>
            <a:xfrm flipH="1">
              <a:off x="1083025" y="2306625"/>
              <a:ext cx="1834800" cy="143400"/>
            </a:xfrm>
            <a:prstGeom prst="parallelogram">
              <a:avLst>
                <a:gd fmla="val 96952" name="adj"/>
              </a:avLst>
            </a:prstGeom>
            <a:solidFill>
              <a:srgbClr val="6AA84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1900"/>
                <a:t>  </a:t>
              </a:r>
              <a:endParaRPr sz="1900"/>
            </a:p>
          </p:txBody>
        </p:sp>
        <p:sp>
          <p:nvSpPr>
            <p:cNvPr id="139" name="Google Shape;139;p5"/>
            <p:cNvSpPr/>
            <p:nvPr/>
          </p:nvSpPr>
          <p:spPr>
            <a:xfrm>
              <a:off x="1083125" y="2460449"/>
              <a:ext cx="1834800" cy="143400"/>
            </a:xfrm>
            <a:prstGeom prst="parallelogram">
              <a:avLst>
                <a:gd fmla="val 96952" name="adj"/>
              </a:avLst>
            </a:prstGeom>
            <a:solidFill>
              <a:srgbClr val="6AA84F"/>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40" name="Google Shape;140;p5"/>
          <p:cNvGrpSpPr/>
          <p:nvPr/>
        </p:nvGrpSpPr>
        <p:grpSpPr>
          <a:xfrm>
            <a:off x="6011056" y="3074475"/>
            <a:ext cx="2446472" cy="2110205"/>
            <a:chOff x="1083025" y="2306625"/>
            <a:chExt cx="1834900" cy="1582693"/>
          </a:xfrm>
        </p:grpSpPr>
        <p:sp>
          <p:nvSpPr>
            <p:cNvPr id="141" name="Google Shape;141;p5"/>
            <p:cNvSpPr txBox="1"/>
            <p:nvPr/>
          </p:nvSpPr>
          <p:spPr>
            <a:xfrm>
              <a:off x="1235818" y="2724217"/>
              <a:ext cx="1505100" cy="642300"/>
            </a:xfrm>
            <a:prstGeom prst="rect">
              <a:avLst/>
            </a:prstGeom>
            <a:noFill/>
            <a:ln>
              <a:noFill/>
            </a:ln>
          </p:spPr>
          <p:txBody>
            <a:bodyPr anchorCtr="0" anchor="b" bIns="121900" lIns="121900" spcFirstLastPara="1" rIns="121900" wrap="square" tIns="121900">
              <a:noAutofit/>
            </a:bodyPr>
            <a:lstStyle/>
            <a:p>
              <a:pPr indent="0" lvl="0" marL="0" rtl="0" algn="l">
                <a:lnSpc>
                  <a:spcPct val="115000"/>
                </a:lnSpc>
                <a:spcBef>
                  <a:spcPts val="0"/>
                </a:spcBef>
                <a:spcAft>
                  <a:spcPts val="0"/>
                </a:spcAft>
                <a:buNone/>
              </a:pPr>
              <a:r>
                <a:rPr b="1" lang="en-US" sz="1100">
                  <a:solidFill>
                    <a:srgbClr val="666666"/>
                  </a:solidFill>
                  <a:latin typeface="Roboto"/>
                  <a:ea typeface="Roboto"/>
                  <a:cs typeface="Roboto"/>
                  <a:sym typeface="Roboto"/>
                </a:rPr>
                <a:t>Impact of Organic Food vs Fast Food business on Housing Prices in California</a:t>
              </a:r>
              <a:endParaRPr b="1" sz="1100">
                <a:solidFill>
                  <a:srgbClr val="666666"/>
                </a:solidFill>
                <a:latin typeface="Roboto"/>
                <a:ea typeface="Roboto"/>
                <a:cs typeface="Roboto"/>
                <a:sym typeface="Roboto"/>
              </a:endParaRPr>
            </a:p>
          </p:txBody>
        </p:sp>
        <p:sp>
          <p:nvSpPr>
            <p:cNvPr id="142" name="Google Shape;142;p5"/>
            <p:cNvSpPr txBox="1"/>
            <p:nvPr/>
          </p:nvSpPr>
          <p:spPr>
            <a:xfrm>
              <a:off x="1215698" y="3295618"/>
              <a:ext cx="1545600" cy="5937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None/>
              </a:pPr>
              <a:r>
                <a:rPr lang="en-US" sz="1100">
                  <a:solidFill>
                    <a:srgbClr val="858585"/>
                  </a:solidFill>
                  <a:latin typeface="Roboto"/>
                  <a:ea typeface="Roboto"/>
                  <a:cs typeface="Roboto"/>
                  <a:sym typeface="Roboto"/>
                </a:rPr>
                <a:t>Areas of with whole foods and trader joes vs areas with only fast food locations impact housing market</a:t>
              </a:r>
              <a:endParaRPr sz="1100">
                <a:solidFill>
                  <a:srgbClr val="858585"/>
                </a:solidFill>
                <a:latin typeface="Roboto"/>
                <a:ea typeface="Roboto"/>
                <a:cs typeface="Roboto"/>
                <a:sym typeface="Roboto"/>
              </a:endParaRPr>
            </a:p>
          </p:txBody>
        </p:sp>
        <p:sp>
          <p:nvSpPr>
            <p:cNvPr id="143" name="Google Shape;143;p5"/>
            <p:cNvSpPr/>
            <p:nvPr/>
          </p:nvSpPr>
          <p:spPr>
            <a:xfrm flipH="1">
              <a:off x="1083025" y="2306625"/>
              <a:ext cx="1834800" cy="143400"/>
            </a:xfrm>
            <a:prstGeom prst="parallelogram">
              <a:avLst>
                <a:gd fmla="val 96952" name="adj"/>
              </a:avLst>
            </a:prstGeom>
            <a:solidFill>
              <a:srgbClr val="93C4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rPr lang="en-US" sz="1900"/>
                <a:t>  </a:t>
              </a:r>
              <a:endParaRPr sz="1900"/>
            </a:p>
          </p:txBody>
        </p:sp>
        <p:sp>
          <p:nvSpPr>
            <p:cNvPr id="144" name="Google Shape;144;p5"/>
            <p:cNvSpPr/>
            <p:nvPr/>
          </p:nvSpPr>
          <p:spPr>
            <a:xfrm>
              <a:off x="1083125" y="2460449"/>
              <a:ext cx="1834800" cy="143400"/>
            </a:xfrm>
            <a:prstGeom prst="parallelogram">
              <a:avLst>
                <a:gd fmla="val 96952" name="adj"/>
              </a:avLst>
            </a:prstGeom>
            <a:solidFill>
              <a:srgbClr val="93C47D"/>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pic>
        <p:nvPicPr>
          <p:cNvPr id="145" name="Google Shape;145;p5"/>
          <p:cNvPicPr preferRelativeResize="0"/>
          <p:nvPr/>
        </p:nvPicPr>
        <p:blipFill>
          <a:blip r:embed="rId3">
            <a:alphaModFix/>
          </a:blip>
          <a:stretch>
            <a:fillRect/>
          </a:stretch>
        </p:blipFill>
        <p:spPr>
          <a:xfrm>
            <a:off x="9157252" y="1977971"/>
            <a:ext cx="1030951" cy="10309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30413ee246_0_48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Our Research Questions</a:t>
            </a:r>
            <a:endParaRPr/>
          </a:p>
        </p:txBody>
      </p:sp>
      <p:sp>
        <p:nvSpPr>
          <p:cNvPr id="152" name="Google Shape;152;g130413ee246_0_487"/>
          <p:cNvSpPr txBox="1"/>
          <p:nvPr>
            <p:ph idx="1" type="body"/>
          </p:nvPr>
        </p:nvSpPr>
        <p:spPr>
          <a:xfrm>
            <a:off x="838200" y="1929384"/>
            <a:ext cx="10515600" cy="42519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SzPts val="2800"/>
              <a:buChar char="•"/>
            </a:pPr>
            <a:r>
              <a:rPr lang="en-US"/>
              <a:t>Does access to food sources impact housing prices in California?</a:t>
            </a:r>
            <a:endParaRPr/>
          </a:p>
          <a:p>
            <a:pPr indent="-381000" lvl="1" marL="914400" rtl="0" algn="l">
              <a:spcBef>
                <a:spcPts val="0"/>
              </a:spcBef>
              <a:spcAft>
                <a:spcPts val="0"/>
              </a:spcAft>
              <a:buSzPts val="2400"/>
              <a:buChar char="•"/>
            </a:pPr>
            <a:r>
              <a:rPr lang="en-US"/>
              <a:t>Compared 2015 and 2019</a:t>
            </a:r>
            <a:endParaRPr/>
          </a:p>
          <a:p>
            <a:pPr indent="-406400" lvl="0" marL="457200" rtl="0" algn="l">
              <a:spcBef>
                <a:spcPts val="0"/>
              </a:spcBef>
              <a:spcAft>
                <a:spcPts val="0"/>
              </a:spcAft>
              <a:buSzPts val="2800"/>
              <a:buChar char="•"/>
            </a:pPr>
            <a:r>
              <a:rPr lang="en-US"/>
              <a:t>Which zip codes have the most organic grocery stores vs. fast food locations?</a:t>
            </a:r>
            <a:endParaRPr/>
          </a:p>
          <a:p>
            <a:pPr indent="0" lvl="0" marL="0" rtl="0" algn="l">
              <a:spcBef>
                <a:spcPts val="1000"/>
              </a:spcBef>
              <a:spcAft>
                <a:spcPts val="0"/>
              </a:spcAft>
              <a:buNone/>
            </a:pPr>
            <a:r>
              <a:t/>
            </a:r>
            <a:endParaRPr/>
          </a:p>
          <a:p>
            <a:pPr indent="0" lvl="0" marL="0" rtl="0" algn="ctr">
              <a:spcBef>
                <a:spcPts val="1000"/>
              </a:spcBef>
              <a:spcAft>
                <a:spcPts val="0"/>
              </a:spcAft>
              <a:buNone/>
            </a:pPr>
            <a:r>
              <a:rPr b="1" lang="en-US">
                <a:solidFill>
                  <a:srgbClr val="FF9900"/>
                </a:solidFill>
              </a:rPr>
              <a:t>How does our research inform our audience’s decision making?</a:t>
            </a:r>
            <a:endParaRPr b="1">
              <a:solidFill>
                <a:srgbClr val="FF99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6"/>
          <p:cNvSpPr/>
          <p:nvPr/>
        </p:nvSpPr>
        <p:spPr>
          <a:xfrm>
            <a:off x="0" y="0"/>
            <a:ext cx="12192000" cy="2347414"/>
          </a:xfrm>
          <a:custGeom>
            <a:rect b="b" l="l" r="r" t="t"/>
            <a:pathLst>
              <a:path extrusionOk="0" h="2347414" w="12192000">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B89D7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6"/>
          <p:cNvSpPr txBox="1"/>
          <p:nvPr>
            <p:ph type="title"/>
          </p:nvPr>
        </p:nvSpPr>
        <p:spPr>
          <a:xfrm>
            <a:off x="838200" y="401221"/>
            <a:ext cx="10515600" cy="134806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6800"/>
              <a:buFont typeface="Arial"/>
              <a:buNone/>
            </a:pPr>
            <a:r>
              <a:rPr lang="en-US" sz="6800">
                <a:solidFill>
                  <a:schemeClr val="lt1"/>
                </a:solidFill>
              </a:rPr>
              <a:t>Methods &amp; Materials </a:t>
            </a:r>
            <a:endParaRPr/>
          </a:p>
        </p:txBody>
      </p:sp>
      <p:sp>
        <p:nvSpPr>
          <p:cNvPr id="161" name="Google Shape;161;p6"/>
          <p:cNvSpPr txBox="1"/>
          <p:nvPr>
            <p:ph idx="1" type="body"/>
          </p:nvPr>
        </p:nvSpPr>
        <p:spPr>
          <a:xfrm>
            <a:off x="838200" y="2586800"/>
            <a:ext cx="5302500" cy="3590100"/>
          </a:xfrm>
          <a:prstGeom prst="rect">
            <a:avLst/>
          </a:prstGeom>
          <a:noFill/>
          <a:ln>
            <a:noFill/>
          </a:ln>
        </p:spPr>
        <p:txBody>
          <a:bodyPr anchorCtr="0" anchor="t" bIns="45700" lIns="91425" spcFirstLastPara="1" rIns="91425" wrap="square" tIns="45700">
            <a:normAutofit fontScale="70000" lnSpcReduction="20000"/>
          </a:bodyPr>
          <a:lstStyle/>
          <a:p>
            <a:pPr indent="-188595" lvl="0" marL="228600" rtl="0" algn="l">
              <a:lnSpc>
                <a:spcPct val="110000"/>
              </a:lnSpc>
              <a:spcBef>
                <a:spcPts val="0"/>
              </a:spcBef>
              <a:spcAft>
                <a:spcPts val="0"/>
              </a:spcAft>
              <a:buClr>
                <a:schemeClr val="dk1"/>
              </a:buClr>
              <a:buSzPct val="100000"/>
              <a:buChar char="•"/>
            </a:pPr>
            <a:r>
              <a:rPr lang="en-US"/>
              <a:t>Data Acquisition and Cleaning </a:t>
            </a:r>
            <a:endParaRPr/>
          </a:p>
          <a:p>
            <a:pPr indent="-194310" lvl="1" marL="685800" rtl="0" algn="l">
              <a:lnSpc>
                <a:spcPct val="110000"/>
              </a:lnSpc>
              <a:spcBef>
                <a:spcPts val="500"/>
              </a:spcBef>
              <a:spcAft>
                <a:spcPts val="0"/>
              </a:spcAft>
              <a:buClr>
                <a:schemeClr val="dk1"/>
              </a:buClr>
              <a:buSzPct val="100000"/>
              <a:buChar char="•"/>
            </a:pPr>
            <a:r>
              <a:rPr lang="en-US"/>
              <a:t>Google Searches/API</a:t>
            </a:r>
            <a:endParaRPr/>
          </a:p>
          <a:p>
            <a:pPr indent="-194310" lvl="1" marL="685800" rtl="0" algn="l">
              <a:lnSpc>
                <a:spcPct val="110000"/>
              </a:lnSpc>
              <a:spcBef>
                <a:spcPts val="500"/>
              </a:spcBef>
              <a:spcAft>
                <a:spcPts val="0"/>
              </a:spcAft>
              <a:buClr>
                <a:schemeClr val="dk1"/>
              </a:buClr>
              <a:buSzPct val="100000"/>
              <a:buChar char="•"/>
            </a:pPr>
            <a:r>
              <a:rPr lang="en-US"/>
              <a:t>Web Scraping</a:t>
            </a:r>
            <a:endParaRPr/>
          </a:p>
          <a:p>
            <a:pPr indent="-194310" lvl="1" marL="685800" rtl="0" algn="l">
              <a:lnSpc>
                <a:spcPct val="110000"/>
              </a:lnSpc>
              <a:spcBef>
                <a:spcPts val="500"/>
              </a:spcBef>
              <a:spcAft>
                <a:spcPts val="0"/>
              </a:spcAft>
              <a:buClr>
                <a:schemeClr val="dk1"/>
              </a:buClr>
              <a:buSzPct val="100000"/>
              <a:buChar char="•"/>
            </a:pPr>
            <a:r>
              <a:rPr lang="en-US"/>
              <a:t>Jupyter Notebook/Pandas</a:t>
            </a:r>
            <a:endParaRPr/>
          </a:p>
          <a:p>
            <a:pPr indent="-188595" lvl="0" marL="228600" rtl="0" algn="l">
              <a:lnSpc>
                <a:spcPct val="110000"/>
              </a:lnSpc>
              <a:spcBef>
                <a:spcPts val="1000"/>
              </a:spcBef>
              <a:spcAft>
                <a:spcPts val="0"/>
              </a:spcAft>
              <a:buClr>
                <a:schemeClr val="dk1"/>
              </a:buClr>
              <a:buSzPct val="100000"/>
              <a:buChar char="•"/>
            </a:pPr>
            <a:r>
              <a:rPr lang="en-US"/>
              <a:t>Data Management</a:t>
            </a:r>
            <a:endParaRPr/>
          </a:p>
          <a:p>
            <a:pPr indent="-194310" lvl="1" marL="685800" rtl="0" algn="l">
              <a:lnSpc>
                <a:spcPct val="110000"/>
              </a:lnSpc>
              <a:spcBef>
                <a:spcPts val="500"/>
              </a:spcBef>
              <a:spcAft>
                <a:spcPts val="0"/>
              </a:spcAft>
              <a:buClr>
                <a:schemeClr val="dk1"/>
              </a:buClr>
              <a:buSzPct val="100000"/>
              <a:buChar char="•"/>
            </a:pPr>
            <a:r>
              <a:rPr lang="en-US"/>
              <a:t>SQL/SQLite</a:t>
            </a:r>
            <a:endParaRPr/>
          </a:p>
          <a:p>
            <a:pPr indent="-188595" lvl="0" marL="228600" rtl="0" algn="l">
              <a:lnSpc>
                <a:spcPct val="110000"/>
              </a:lnSpc>
              <a:spcBef>
                <a:spcPts val="1000"/>
              </a:spcBef>
              <a:spcAft>
                <a:spcPts val="0"/>
              </a:spcAft>
              <a:buClr>
                <a:schemeClr val="dk1"/>
              </a:buClr>
              <a:buSzPct val="100000"/>
              <a:buChar char="•"/>
            </a:pPr>
            <a:r>
              <a:rPr lang="en-US"/>
              <a:t>Machine Learning</a:t>
            </a:r>
            <a:endParaRPr/>
          </a:p>
          <a:p>
            <a:pPr indent="-194310" lvl="1" marL="685800" rtl="0" algn="l">
              <a:lnSpc>
                <a:spcPct val="110000"/>
              </a:lnSpc>
              <a:spcBef>
                <a:spcPts val="500"/>
              </a:spcBef>
              <a:spcAft>
                <a:spcPts val="0"/>
              </a:spcAft>
              <a:buClr>
                <a:schemeClr val="dk1"/>
              </a:buClr>
              <a:buSzPct val="100000"/>
              <a:buChar char="•"/>
            </a:pPr>
            <a:r>
              <a:rPr lang="en-US"/>
              <a:t>Supervised Learning </a:t>
            </a:r>
            <a:endParaRPr/>
          </a:p>
          <a:p>
            <a:pPr indent="-175260" lvl="0" marL="228600" rtl="0" algn="l">
              <a:lnSpc>
                <a:spcPct val="110000"/>
              </a:lnSpc>
              <a:spcBef>
                <a:spcPts val="500"/>
              </a:spcBef>
              <a:spcAft>
                <a:spcPts val="0"/>
              </a:spcAft>
              <a:buSzPct val="100000"/>
              <a:buChar char="•"/>
            </a:pPr>
            <a:r>
              <a:rPr lang="en-US"/>
              <a:t>Data Visualization </a:t>
            </a:r>
            <a:endParaRPr/>
          </a:p>
          <a:p>
            <a:pPr indent="-182880" lvl="1" marL="685800" rtl="0" algn="l">
              <a:lnSpc>
                <a:spcPct val="110000"/>
              </a:lnSpc>
              <a:spcBef>
                <a:spcPts val="500"/>
              </a:spcBef>
              <a:spcAft>
                <a:spcPts val="0"/>
              </a:spcAft>
              <a:buSzPct val="100000"/>
              <a:buChar char="•"/>
            </a:pPr>
            <a:r>
              <a:rPr lang="en-US"/>
              <a:t>Tableau</a:t>
            </a:r>
            <a:endParaRPr/>
          </a:p>
          <a:p>
            <a:pPr indent="-182880" lvl="1" marL="685800" rtl="0" algn="l">
              <a:lnSpc>
                <a:spcPct val="110000"/>
              </a:lnSpc>
              <a:spcBef>
                <a:spcPts val="500"/>
              </a:spcBef>
              <a:spcAft>
                <a:spcPts val="0"/>
              </a:spcAft>
              <a:buSzPct val="100000"/>
              <a:buChar char="•"/>
            </a:pPr>
            <a:r>
              <a:rPr lang="en-US"/>
              <a:t>HTML</a:t>
            </a:r>
            <a:endParaRPr/>
          </a:p>
        </p:txBody>
      </p:sp>
      <p:pic>
        <p:nvPicPr>
          <p:cNvPr id="162" name="Google Shape;162;p6"/>
          <p:cNvPicPr preferRelativeResize="0"/>
          <p:nvPr/>
        </p:nvPicPr>
        <p:blipFill>
          <a:blip r:embed="rId3">
            <a:alphaModFix/>
          </a:blip>
          <a:stretch>
            <a:fillRect/>
          </a:stretch>
        </p:blipFill>
        <p:spPr>
          <a:xfrm>
            <a:off x="7369125" y="2941499"/>
            <a:ext cx="4067899" cy="2792475"/>
          </a:xfrm>
          <a:prstGeom prst="rect">
            <a:avLst/>
          </a:prstGeom>
          <a:noFill/>
          <a:ln>
            <a:noFill/>
          </a:ln>
        </p:spPr>
      </p:pic>
      <p:pic>
        <p:nvPicPr>
          <p:cNvPr id="163" name="Google Shape;163;p6"/>
          <p:cNvPicPr preferRelativeResize="0"/>
          <p:nvPr/>
        </p:nvPicPr>
        <p:blipFill>
          <a:blip r:embed="rId4">
            <a:alphaModFix/>
          </a:blip>
          <a:stretch>
            <a:fillRect/>
          </a:stretch>
        </p:blipFill>
        <p:spPr>
          <a:xfrm>
            <a:off x="8075575" y="3207425"/>
            <a:ext cx="681576" cy="778949"/>
          </a:xfrm>
          <a:prstGeom prst="rect">
            <a:avLst/>
          </a:prstGeom>
          <a:noFill/>
          <a:ln>
            <a:noFill/>
          </a:ln>
        </p:spPr>
      </p:pic>
      <p:pic>
        <p:nvPicPr>
          <p:cNvPr id="164" name="Google Shape;164;p6"/>
          <p:cNvPicPr preferRelativeResize="0"/>
          <p:nvPr/>
        </p:nvPicPr>
        <p:blipFill>
          <a:blip r:embed="rId5">
            <a:alphaModFix/>
          </a:blip>
          <a:stretch>
            <a:fillRect/>
          </a:stretch>
        </p:blipFill>
        <p:spPr>
          <a:xfrm>
            <a:off x="9775575" y="4325825"/>
            <a:ext cx="838825" cy="391450"/>
          </a:xfrm>
          <a:prstGeom prst="rect">
            <a:avLst/>
          </a:prstGeom>
          <a:noFill/>
          <a:ln>
            <a:noFill/>
          </a:ln>
        </p:spPr>
      </p:pic>
      <p:pic>
        <p:nvPicPr>
          <p:cNvPr id="165" name="Google Shape;165;p6"/>
          <p:cNvPicPr preferRelativeResize="0"/>
          <p:nvPr/>
        </p:nvPicPr>
        <p:blipFill>
          <a:blip r:embed="rId6">
            <a:alphaModFix/>
          </a:blip>
          <a:stretch>
            <a:fillRect/>
          </a:stretch>
        </p:blipFill>
        <p:spPr>
          <a:xfrm>
            <a:off x="9062288" y="3644261"/>
            <a:ext cx="681575" cy="681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30413ee246_0_45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kind of data did we use?</a:t>
            </a:r>
            <a:endParaRPr/>
          </a:p>
        </p:txBody>
      </p:sp>
      <p:graphicFrame>
        <p:nvGraphicFramePr>
          <p:cNvPr id="172" name="Google Shape;172;g130413ee246_0_457"/>
          <p:cNvGraphicFramePr/>
          <p:nvPr/>
        </p:nvGraphicFramePr>
        <p:xfrm>
          <a:off x="838200" y="2281925"/>
          <a:ext cx="3000000" cy="3000000"/>
        </p:xfrm>
        <a:graphic>
          <a:graphicData uri="http://schemas.openxmlformats.org/drawingml/2006/table">
            <a:tbl>
              <a:tblPr>
                <a:noFill/>
                <a:tableStyleId>{996B4A84-F0C7-40A1-8DE2-CE2DA32D0087}</a:tableStyleId>
              </a:tblPr>
              <a:tblGrid>
                <a:gridCol w="1747725"/>
                <a:gridCol w="2479200"/>
                <a:gridCol w="2544025"/>
              </a:tblGrid>
              <a:tr h="467100">
                <a:tc>
                  <a:txBody>
                    <a:bodyPr/>
                    <a:lstStyle/>
                    <a:p>
                      <a:pPr indent="0" lvl="0" marL="0" rtl="0" algn="ctr">
                        <a:spcBef>
                          <a:spcPts val="0"/>
                        </a:spcBef>
                        <a:spcAft>
                          <a:spcPts val="0"/>
                        </a:spcAft>
                        <a:buNone/>
                      </a:pPr>
                      <a:r>
                        <a:rPr b="1" lang="en-US" sz="1800">
                          <a:solidFill>
                            <a:schemeClr val="lt1"/>
                          </a:solidFill>
                        </a:rPr>
                        <a:t>Data </a:t>
                      </a:r>
                      <a:endParaRPr b="1" sz="1800">
                        <a:solidFill>
                          <a:schemeClr val="lt1"/>
                        </a:solidFill>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rgbClr val="B89D7C"/>
                    </a:solidFill>
                  </a:tcPr>
                </a:tc>
                <a:tc>
                  <a:txBody>
                    <a:bodyPr/>
                    <a:lstStyle/>
                    <a:p>
                      <a:pPr indent="0" lvl="0" marL="0" rtl="0" algn="ctr">
                        <a:spcBef>
                          <a:spcPts val="0"/>
                        </a:spcBef>
                        <a:spcAft>
                          <a:spcPts val="0"/>
                        </a:spcAft>
                        <a:buNone/>
                      </a:pPr>
                      <a:r>
                        <a:rPr b="1" lang="en-US" sz="1800">
                          <a:solidFill>
                            <a:schemeClr val="lt1"/>
                          </a:solidFill>
                        </a:rPr>
                        <a:t>Used For</a:t>
                      </a:r>
                      <a:endParaRPr b="1" sz="1800">
                        <a:solidFill>
                          <a:schemeClr val="lt1"/>
                        </a:solidFill>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rgbClr val="B89D7C"/>
                    </a:solidFill>
                  </a:tcPr>
                </a:tc>
                <a:tc>
                  <a:txBody>
                    <a:bodyPr/>
                    <a:lstStyle/>
                    <a:p>
                      <a:pPr indent="0" lvl="0" marL="0" rtl="0" algn="ctr">
                        <a:spcBef>
                          <a:spcPts val="0"/>
                        </a:spcBef>
                        <a:spcAft>
                          <a:spcPts val="0"/>
                        </a:spcAft>
                        <a:buNone/>
                      </a:pPr>
                      <a:r>
                        <a:rPr b="1" lang="en-US" sz="1800">
                          <a:solidFill>
                            <a:schemeClr val="lt1"/>
                          </a:solidFill>
                        </a:rPr>
                        <a:t>Origin</a:t>
                      </a:r>
                      <a:endParaRPr b="1" sz="1800">
                        <a:solidFill>
                          <a:schemeClr val="lt1"/>
                        </a:solidFill>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solidFill>
                      <a:srgbClr val="B89D7C"/>
                    </a:solidFill>
                  </a:tcPr>
                </a:tc>
              </a:tr>
              <a:tr h="568750">
                <a:tc>
                  <a:txBody>
                    <a:bodyPr/>
                    <a:lstStyle/>
                    <a:p>
                      <a:pPr indent="0" lvl="0" marL="0" rtl="0" algn="ctr">
                        <a:spcBef>
                          <a:spcPts val="0"/>
                        </a:spcBef>
                        <a:spcAft>
                          <a:spcPts val="0"/>
                        </a:spcAft>
                        <a:buNone/>
                      </a:pPr>
                      <a:r>
                        <a:rPr lang="en-US"/>
                        <a:t>Low Food Access</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US"/>
                        <a:t>Machine Learning</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US"/>
                        <a:t>US Census</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512275">
                <a:tc>
                  <a:txBody>
                    <a:bodyPr/>
                    <a:lstStyle/>
                    <a:p>
                      <a:pPr indent="0" lvl="0" marL="0" rtl="0" algn="ctr">
                        <a:spcBef>
                          <a:spcPts val="0"/>
                        </a:spcBef>
                        <a:spcAft>
                          <a:spcPts val="0"/>
                        </a:spcAft>
                        <a:buNone/>
                      </a:pPr>
                      <a:r>
                        <a:rPr lang="en-US"/>
                        <a:t>Housing Prices</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US"/>
                        <a:t>Machine Learning</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US"/>
                        <a:t>Zillow/ US Census</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652475">
                <a:tc>
                  <a:txBody>
                    <a:bodyPr/>
                    <a:lstStyle/>
                    <a:p>
                      <a:pPr indent="0" lvl="0" marL="0" rtl="0" algn="ctr">
                        <a:spcBef>
                          <a:spcPts val="0"/>
                        </a:spcBef>
                        <a:spcAft>
                          <a:spcPts val="0"/>
                        </a:spcAft>
                        <a:buNone/>
                      </a:pPr>
                      <a:r>
                        <a:rPr lang="en-US"/>
                        <a:t>Whole Foods Locations</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US"/>
                        <a:t>Data Visualizations</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US"/>
                        <a:t>Google API</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636525">
                <a:tc>
                  <a:txBody>
                    <a:bodyPr/>
                    <a:lstStyle/>
                    <a:p>
                      <a:pPr indent="0" lvl="0" marL="0" rtl="0" algn="ctr">
                        <a:spcBef>
                          <a:spcPts val="0"/>
                        </a:spcBef>
                        <a:spcAft>
                          <a:spcPts val="0"/>
                        </a:spcAft>
                        <a:buNone/>
                      </a:pPr>
                      <a:r>
                        <a:rPr lang="en-US"/>
                        <a:t>Trader Joe’s Locations</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US"/>
                        <a:t>Data Visualizations</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US"/>
                        <a:t>Google/Geopy</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r h="772025">
                <a:tc>
                  <a:txBody>
                    <a:bodyPr/>
                    <a:lstStyle/>
                    <a:p>
                      <a:pPr indent="0" lvl="0" marL="0" rtl="0" algn="ctr">
                        <a:spcBef>
                          <a:spcPts val="0"/>
                        </a:spcBef>
                        <a:spcAft>
                          <a:spcPts val="0"/>
                        </a:spcAft>
                        <a:buNone/>
                      </a:pPr>
                      <a:r>
                        <a:rPr lang="en-US"/>
                        <a:t>Burger King &amp; McDonald’s Locations</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US"/>
                        <a:t>Data Visualizations</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rPr>
                        <a:t>Google API</a:t>
                      </a:r>
                      <a:endParaRPr>
                        <a:solidFill>
                          <a:schemeClr val="dk1"/>
                        </a:solidFill>
                      </a:endParaRPr>
                    </a:p>
                    <a:p>
                      <a:pPr indent="0" lvl="0" marL="0" rtl="0" algn="ctr">
                        <a:spcBef>
                          <a:spcPts val="0"/>
                        </a:spcBef>
                        <a:spcAft>
                          <a:spcPts val="0"/>
                        </a:spcAft>
                        <a:buNone/>
                      </a:pPr>
                      <a:r>
                        <a:t/>
                      </a:r>
                      <a:endParaRPr/>
                    </a:p>
                  </a:txBody>
                  <a:tcPr marT="91425" marB="91425" marR="91425" marL="91425">
                    <a:lnL cap="flat" cmpd="sng" w="28575">
                      <a:solidFill>
                        <a:schemeClr val="accent1"/>
                      </a:solidFill>
                      <a:prstDash val="solid"/>
                      <a:round/>
                      <a:headEnd len="sm" w="sm" type="none"/>
                      <a:tailEnd len="sm" w="sm" type="none"/>
                    </a:lnL>
                    <a:lnR cap="flat" cmpd="sng" w="28575">
                      <a:solidFill>
                        <a:schemeClr val="accent1"/>
                      </a:solidFill>
                      <a:prstDash val="solid"/>
                      <a:round/>
                      <a:headEnd len="sm" w="sm" type="none"/>
                      <a:tailEnd len="sm" w="sm" type="none"/>
                    </a:lnR>
                    <a:lnT cap="flat" cmpd="sng" w="28575">
                      <a:solidFill>
                        <a:schemeClr val="accent1"/>
                      </a:solidFill>
                      <a:prstDash val="solid"/>
                      <a:round/>
                      <a:headEnd len="sm" w="sm" type="none"/>
                      <a:tailEnd len="sm" w="sm" type="none"/>
                    </a:lnT>
                    <a:lnB cap="flat" cmpd="sng" w="28575">
                      <a:solidFill>
                        <a:schemeClr val="accent1"/>
                      </a:solidFill>
                      <a:prstDash val="solid"/>
                      <a:round/>
                      <a:headEnd len="sm" w="sm" type="none"/>
                      <a:tailEnd len="sm" w="sm" type="none"/>
                    </a:lnB>
                  </a:tcPr>
                </a:tc>
              </a:tr>
            </a:tbl>
          </a:graphicData>
        </a:graphic>
      </p:graphicFrame>
      <p:pic>
        <p:nvPicPr>
          <p:cNvPr id="173" name="Google Shape;173;g130413ee246_0_457"/>
          <p:cNvPicPr preferRelativeResize="0"/>
          <p:nvPr/>
        </p:nvPicPr>
        <p:blipFill rotWithShape="1">
          <a:blip r:embed="rId3">
            <a:alphaModFix/>
          </a:blip>
          <a:srcRect b="0" l="15043" r="40476" t="13322"/>
          <a:stretch/>
        </p:blipFill>
        <p:spPr>
          <a:xfrm>
            <a:off x="8869400" y="3830050"/>
            <a:ext cx="1245000" cy="1270800"/>
          </a:xfrm>
          <a:prstGeom prst="flowChartConnector">
            <a:avLst/>
          </a:prstGeom>
          <a:noFill/>
          <a:ln>
            <a:noFill/>
          </a:ln>
        </p:spPr>
      </p:pic>
      <p:pic>
        <p:nvPicPr>
          <p:cNvPr id="174" name="Google Shape;174;g130413ee246_0_457"/>
          <p:cNvPicPr preferRelativeResize="0"/>
          <p:nvPr/>
        </p:nvPicPr>
        <p:blipFill rotWithShape="1">
          <a:blip r:embed="rId4">
            <a:alphaModFix/>
          </a:blip>
          <a:srcRect b="3691" l="13519" r="23277" t="15526"/>
          <a:stretch/>
        </p:blipFill>
        <p:spPr>
          <a:xfrm>
            <a:off x="10318188" y="4399650"/>
            <a:ext cx="1035600" cy="992400"/>
          </a:xfrm>
          <a:prstGeom prst="flowChartConnector">
            <a:avLst/>
          </a:prstGeom>
          <a:noFill/>
          <a:ln>
            <a:noFill/>
          </a:ln>
        </p:spPr>
      </p:pic>
      <p:pic>
        <p:nvPicPr>
          <p:cNvPr id="175" name="Google Shape;175;g130413ee246_0_457"/>
          <p:cNvPicPr preferRelativeResize="0"/>
          <p:nvPr/>
        </p:nvPicPr>
        <p:blipFill>
          <a:blip r:embed="rId5">
            <a:alphaModFix/>
          </a:blip>
          <a:stretch>
            <a:fillRect/>
          </a:stretch>
        </p:blipFill>
        <p:spPr>
          <a:xfrm>
            <a:off x="10151388" y="3025550"/>
            <a:ext cx="1369222" cy="1270801"/>
          </a:xfrm>
          <a:prstGeom prst="rect">
            <a:avLst/>
          </a:prstGeom>
          <a:noFill/>
          <a:ln>
            <a:noFill/>
          </a:ln>
        </p:spPr>
      </p:pic>
      <p:pic>
        <p:nvPicPr>
          <p:cNvPr id="176" name="Google Shape;176;g130413ee246_0_457"/>
          <p:cNvPicPr preferRelativeResize="0"/>
          <p:nvPr/>
        </p:nvPicPr>
        <p:blipFill rotWithShape="1">
          <a:blip r:embed="rId6">
            <a:alphaModFix/>
          </a:blip>
          <a:srcRect b="0" l="4620" r="-4619" t="0"/>
          <a:stretch/>
        </p:blipFill>
        <p:spPr>
          <a:xfrm>
            <a:off x="9394600" y="5016450"/>
            <a:ext cx="1369226" cy="1369226"/>
          </a:xfrm>
          <a:prstGeom prst="rect">
            <a:avLst/>
          </a:prstGeom>
          <a:noFill/>
          <a:ln>
            <a:noFill/>
          </a:ln>
        </p:spPr>
      </p:pic>
      <p:pic>
        <p:nvPicPr>
          <p:cNvPr id="177" name="Google Shape;177;g130413ee246_0_457"/>
          <p:cNvPicPr preferRelativeResize="0"/>
          <p:nvPr/>
        </p:nvPicPr>
        <p:blipFill>
          <a:blip r:embed="rId7">
            <a:alphaModFix/>
          </a:blip>
          <a:stretch>
            <a:fillRect/>
          </a:stretch>
        </p:blipFill>
        <p:spPr>
          <a:xfrm>
            <a:off x="8219050" y="2523400"/>
            <a:ext cx="1672324" cy="1270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30413ee246_0_476"/>
          <p:cNvSpPr txBox="1"/>
          <p:nvPr>
            <p:ph type="title"/>
          </p:nvPr>
        </p:nvSpPr>
        <p:spPr>
          <a:xfrm>
            <a:off x="838200" y="2949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Choosing a Machine Learning Model</a:t>
            </a:r>
            <a:endParaRPr/>
          </a:p>
        </p:txBody>
      </p:sp>
      <p:sp>
        <p:nvSpPr>
          <p:cNvPr id="184" name="Google Shape;184;g130413ee246_0_476"/>
          <p:cNvSpPr txBox="1"/>
          <p:nvPr>
            <p:ph idx="1" type="body"/>
          </p:nvPr>
        </p:nvSpPr>
        <p:spPr>
          <a:xfrm>
            <a:off x="838200" y="1940034"/>
            <a:ext cx="10515600" cy="42519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Tried several machine learning models</a:t>
            </a:r>
            <a:endParaRPr/>
          </a:p>
          <a:p>
            <a:pPr indent="-406400" lvl="0" marL="914400" rtl="0" algn="l">
              <a:spcBef>
                <a:spcPts val="1000"/>
              </a:spcBef>
              <a:spcAft>
                <a:spcPts val="0"/>
              </a:spcAft>
              <a:buSzPts val="2800"/>
              <a:buChar char="•"/>
            </a:pPr>
            <a:r>
              <a:rPr lang="en-US"/>
              <a:t>Linear Regression</a:t>
            </a:r>
            <a:endParaRPr/>
          </a:p>
          <a:p>
            <a:pPr indent="-406400" lvl="0" marL="914400" rtl="0" algn="l">
              <a:spcBef>
                <a:spcPts val="0"/>
              </a:spcBef>
              <a:spcAft>
                <a:spcPts val="0"/>
              </a:spcAft>
              <a:buSzPts val="2800"/>
              <a:buChar char="•"/>
            </a:pPr>
            <a:r>
              <a:rPr lang="en-US"/>
              <a:t>Polynomial Regression</a:t>
            </a:r>
            <a:endParaRPr/>
          </a:p>
          <a:p>
            <a:pPr indent="-406400" lvl="0" marL="914400" rtl="0" algn="l">
              <a:spcBef>
                <a:spcPts val="0"/>
              </a:spcBef>
              <a:spcAft>
                <a:spcPts val="0"/>
              </a:spcAft>
              <a:buSzPts val="2800"/>
              <a:buChar char="•"/>
            </a:pPr>
            <a:r>
              <a:rPr lang="en-US"/>
              <a:t>Decision Tree</a:t>
            </a:r>
            <a:endParaRPr/>
          </a:p>
          <a:p>
            <a:pPr indent="-406400" lvl="0" marL="914400" rtl="0" algn="l">
              <a:spcBef>
                <a:spcPts val="0"/>
              </a:spcBef>
              <a:spcAft>
                <a:spcPts val="0"/>
              </a:spcAft>
              <a:buSzPts val="2800"/>
              <a:buChar char="•"/>
            </a:pPr>
            <a:r>
              <a:rPr lang="en-US"/>
              <a:t>Random Forest</a:t>
            </a:r>
            <a:endParaRPr/>
          </a:p>
          <a:p>
            <a:pPr indent="-406400" lvl="0" marL="914400" rtl="0" algn="l">
              <a:spcBef>
                <a:spcPts val="0"/>
              </a:spcBef>
              <a:spcAft>
                <a:spcPts val="0"/>
              </a:spcAft>
              <a:buSzPts val="2800"/>
              <a:buChar char="•"/>
            </a:pPr>
            <a:r>
              <a:rPr lang="en-US"/>
              <a:t>Neural Networking Model</a:t>
            </a:r>
            <a:endParaRPr/>
          </a:p>
        </p:txBody>
      </p:sp>
      <p:sp>
        <p:nvSpPr>
          <p:cNvPr id="185" name="Google Shape;185;g130413ee246_0_476"/>
          <p:cNvSpPr/>
          <p:nvPr/>
        </p:nvSpPr>
        <p:spPr>
          <a:xfrm>
            <a:off x="1426975" y="3886900"/>
            <a:ext cx="3141600" cy="651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9"/>
          <p:cNvSpPr txBox="1"/>
          <p:nvPr>
            <p:ph type="title"/>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6600"/>
              <a:buFont typeface="Arial"/>
              <a:buNone/>
            </a:pPr>
            <a:r>
              <a:rPr lang="en-US" sz="6600"/>
              <a:t>Results</a:t>
            </a:r>
            <a:endParaRPr/>
          </a:p>
        </p:txBody>
      </p:sp>
      <p:sp>
        <p:nvSpPr>
          <p:cNvPr id="192" name="Google Shape;192;p9"/>
          <p:cNvSpPr/>
          <p:nvPr/>
        </p:nvSpPr>
        <p:spPr>
          <a:xfrm>
            <a:off x="765093" y="2563839"/>
            <a:ext cx="3931920" cy="27432"/>
          </a:xfrm>
          <a:custGeom>
            <a:rect b="b" l="l" r="r" t="t"/>
            <a:pathLst>
              <a:path extrusionOk="0" fill="none" h="27432" w="393192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extrusionOk="0" h="27432" w="393192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B89D7C"/>
          </a:solidFill>
          <a:ln cap="rnd" cmpd="sng" w="38100">
            <a:solidFill>
              <a:srgbClr val="B89D7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9"/>
          <p:cNvSpPr txBox="1"/>
          <p:nvPr>
            <p:ph idx="1" type="body"/>
          </p:nvPr>
        </p:nvSpPr>
        <p:spPr>
          <a:xfrm>
            <a:off x="640080" y="2872899"/>
            <a:ext cx="4243589" cy="3320668"/>
          </a:xfrm>
          <a:prstGeom prst="rect">
            <a:avLst/>
          </a:prstGeom>
          <a:noFill/>
          <a:ln>
            <a:noFill/>
          </a:ln>
        </p:spPr>
        <p:txBody>
          <a:bodyPr anchorCtr="0" anchor="ctr" bIns="45700" lIns="91425" spcFirstLastPara="1" rIns="91425" wrap="square" tIns="45700">
            <a:normAutofit/>
          </a:bodyPr>
          <a:lstStyle/>
          <a:p>
            <a:pPr indent="-50800" lvl="0" marL="228600" rtl="0" algn="ctr">
              <a:lnSpc>
                <a:spcPct val="110000"/>
              </a:lnSpc>
              <a:spcBef>
                <a:spcPts val="0"/>
              </a:spcBef>
              <a:spcAft>
                <a:spcPts val="0"/>
              </a:spcAft>
              <a:buClr>
                <a:schemeClr val="dk1"/>
              </a:buClr>
              <a:buSzPts val="2800"/>
              <a:buNone/>
            </a:pPr>
            <a:r>
              <a:rPr lang="en-US"/>
              <a:t>This is what we learned..</a:t>
            </a:r>
            <a:endParaRPr/>
          </a:p>
        </p:txBody>
      </p:sp>
      <p:pic>
        <p:nvPicPr>
          <p:cNvPr descr="A cutout of a house tied with a green ribbon" id="194" name="Google Shape;194;p9"/>
          <p:cNvPicPr preferRelativeResize="0"/>
          <p:nvPr/>
        </p:nvPicPr>
        <p:blipFill rotWithShape="1">
          <a:blip r:embed="rId3">
            <a:alphaModFix/>
          </a:blip>
          <a:srcRect b="0" l="16566" r="16566" t="0"/>
          <a:stretch/>
        </p:blipFill>
        <p:spPr>
          <a:xfrm>
            <a:off x="5311702" y="10"/>
            <a:ext cx="6878775" cy="685799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ketchyVTI">
  <a:themeElements>
    <a:clrScheme name="AnalogousFromLightSeed_2SEEDS">
      <a:dk1>
        <a:srgbClr val="000000"/>
      </a:dk1>
      <a:lt1>
        <a:srgbClr val="FFFFFF"/>
      </a:lt1>
      <a:dk2>
        <a:srgbClr val="3A3621"/>
      </a:dk2>
      <a:lt2>
        <a:srgbClr val="E2E5E8"/>
      </a:lt2>
      <a:accent1>
        <a:srgbClr val="B89D7C"/>
      </a:accent1>
      <a:accent2>
        <a:srgbClr val="C39791"/>
      </a:accent2>
      <a:accent3>
        <a:srgbClr val="A4A37C"/>
      </a:accent3>
      <a:accent4>
        <a:srgbClr val="77ABAE"/>
      </a:accent4>
      <a:accent5>
        <a:srgbClr val="88A4BF"/>
      </a:accent5>
      <a:accent6>
        <a:srgbClr val="7F85BA"/>
      </a:accent6>
      <a:hlink>
        <a:srgbClr val="6383AB"/>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2022-05-21T16:54:50Z</dcterms:created>
  <dc:creator>Haile, Liya T</dc:creator>
</cp:coreProperties>
</file>