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B1r8+3jgZ1qw33zOHGA8DOvU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72AC4A-70D6-4806-A233-78C3614F9412}">
  <a:tblStyle styleId="{8072AC4A-70D6-4806-A233-78C3614F9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0413ee24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0413ee246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https://public.tableau.com/app/profile/yahel.epel/viz/Final_project_1test/FinalProject</a:t>
            </a:r>
            <a:endParaRPr/>
          </a:p>
        </p:txBody>
      </p:sp>
      <p:sp>
        <p:nvSpPr>
          <p:cNvPr id="198" name="Google Shape;198;g130413ee246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413ee246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413ee246_0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30413ee246_0_4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0413ee246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0413ee246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30413ee246_0_4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7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9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0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2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3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4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ingwire.com/articles/49767-this-is-how-grocery-chains-affect-a-homes-valu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estate.usnews.com/real-estate/articles/does-the-new-whole-foods-in-your-neighborhood-increase-your-home-val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5212920" y="839781"/>
            <a:ext cx="659886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/>
              <a:t>Using Machine Learning to Understand Housing Prices in California with Low Food Access</a:t>
            </a:r>
            <a:endParaRPr sz="440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5297760" y="4711584"/>
            <a:ext cx="6251111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Yahel, Mhaire, Ryan, Aidan, and Liya 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412862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89D7C"/>
          </a:solidFill>
          <a:ln w="38100" cap="rnd" cmpd="sng">
            <a:solidFill>
              <a:srgbClr val="B89D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 descr="Close-up of rows of produce in boxes: Roma tomatoes, string beans, jalapeños, plums"/>
          <p:cNvPicPr preferRelativeResize="0"/>
          <p:nvPr/>
        </p:nvPicPr>
        <p:blipFill rotWithShape="1">
          <a:blip r:embed="rId3">
            <a:alphaModFix/>
          </a:blip>
          <a:srcRect l="29856" r="29855"/>
          <a:stretch/>
        </p:blipFill>
        <p:spPr>
          <a:xfrm>
            <a:off x="335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413ee246_0_4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Model Results</a:t>
            </a:r>
            <a:endParaRPr/>
          </a:p>
        </p:txBody>
      </p:sp>
      <p:pic>
        <p:nvPicPr>
          <p:cNvPr id="193" name="Google Shape;193;g130413ee246_0_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50" y="2854924"/>
            <a:ext cx="10808100" cy="2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30413ee246_0_447"/>
          <p:cNvSpPr/>
          <p:nvPr/>
        </p:nvSpPr>
        <p:spPr>
          <a:xfrm>
            <a:off x="838200" y="4874450"/>
            <a:ext cx="4057500" cy="285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0413ee246_0_4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201" name="Google Shape;201;g130413ee246_0_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850" y="1843225"/>
            <a:ext cx="641833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Conclusion &amp; Limitations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This is how grocery chains affect a home’s value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Does the New Whole Foods in Your Neighborhood Increase Your Home Value? </a:t>
            </a:r>
            <a:br>
              <a:rPr lang="en-US" u="sng">
                <a:solidFill>
                  <a:schemeClr val="hlink"/>
                </a:solidFill>
                <a:hlinkClick r:id="rId4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5600"/>
              <a:t>Agenda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6739128" y="2381825"/>
            <a:ext cx="4114800" cy="18288"/>
          </a:xfrm>
          <a:custGeom>
            <a:avLst/>
            <a:gdLst/>
            <a:ahLst/>
            <a:cxnLst/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89D7C"/>
          </a:solidFill>
          <a:ln w="38100" cap="rnd" cmpd="sng">
            <a:solidFill>
              <a:srgbClr val="B89D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6739128" y="2664886"/>
            <a:ext cx="4818888" cy="355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Background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Objective &amp; Questions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Methods and Materials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Conclusions &amp; Limitations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Recommendations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Sources</a:t>
            </a:r>
            <a:endParaRPr/>
          </a:p>
        </p:txBody>
      </p:sp>
      <p:pic>
        <p:nvPicPr>
          <p:cNvPr id="110" name="Google Shape;110;p2" descr="Check 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699516"/>
            <a:ext cx="5458968" cy="545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38200" y="2051933"/>
            <a:ext cx="5892538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What is a food desert?</a:t>
            </a:r>
            <a:endParaRPr sz="2500"/>
          </a:p>
          <a:p>
            <a:pPr marL="685800" lvl="1" indent="-2095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“</a:t>
            </a:r>
            <a:r>
              <a:rPr lang="en-US" sz="2100" b="1"/>
              <a:t>geo­graph­ic areas where res­i­dents have few to no con­ve­nient options for secur­ing afford­able and healthy foods </a:t>
            </a:r>
            <a:r>
              <a:rPr lang="en-US" sz="2100"/>
              <a:t>— espe­cial­ly fresh fruits and veg­eta­bles. </a:t>
            </a:r>
            <a:endParaRPr sz="2100"/>
          </a:p>
          <a:p>
            <a:pPr marL="685800" lvl="1" indent="-2095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Dis­pro­por­tion­ate­ly found in high-pover­ty areas, food deserts cre­ate extra, every­day hur­dles that can make it hard­er for kids, fam­i­lies and com­mu­ni­ties to grow healthy and strong.”</a:t>
            </a:r>
            <a:endParaRPr sz="2100"/>
          </a:p>
          <a:p>
            <a:pPr marL="228600" lvl="0" indent="-50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/>
          </a:p>
        </p:txBody>
      </p:sp>
      <p:sp>
        <p:nvSpPr>
          <p:cNvPr id="117" name="Google Shape;117;p3"/>
          <p:cNvSpPr txBox="1"/>
          <p:nvPr/>
        </p:nvSpPr>
        <p:spPr>
          <a:xfrm>
            <a:off x="6096000" y="2240915"/>
            <a:ext cx="5006419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463673" y="3638747"/>
            <a:ext cx="34503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approximately 65,000 census tracts in the United States are food deserts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75564" y="493776"/>
            <a:ext cx="11040872" cy="5722227"/>
          </a:xfrm>
          <a:custGeom>
            <a:avLst/>
            <a:gdLst/>
            <a:ahLst/>
            <a:cxnLst/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89D7C"/>
          </a:solidFill>
          <a:ln w="25400" cap="flat" cmpd="sng">
            <a:solidFill>
              <a:srgbClr val="B89D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lt1"/>
                </a:solidFill>
              </a:rPr>
              <a:t>Background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117092" y="2325880"/>
            <a:ext cx="9957816" cy="18288"/>
          </a:xfrm>
          <a:custGeom>
            <a:avLst/>
            <a:gdLst/>
            <a:ahLst/>
            <a:cxnLst/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151472" y="2607725"/>
            <a:ext cx="5332800" cy="3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8208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100">
                <a:solidFill>
                  <a:schemeClr val="lt1"/>
                </a:solidFill>
              </a:rPr>
              <a:t>What is the connection between housing prices and food access?</a:t>
            </a:r>
            <a:endParaRPr sz="1900"/>
          </a:p>
          <a:p>
            <a:pPr marL="685800" lvl="1" indent="-21716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ATTOM Data Solutions analyzed the average home 					values, 5-year home price appreciation from 					YTD 2019 vs 2014, etc of 1,859 zip codes nationwide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7327" y="3429000"/>
            <a:ext cx="4463206" cy="258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did we get here?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1449997" y="3075423"/>
            <a:ext cx="2446472" cy="2096208"/>
            <a:chOff x="1083025" y="2306625"/>
            <a:chExt cx="1834900" cy="1572195"/>
          </a:xfrm>
        </p:grpSpPr>
        <p:sp>
          <p:nvSpPr>
            <p:cNvPr id="137" name="Google Shape;137;p5"/>
            <p:cNvSpPr txBox="1"/>
            <p:nvPr/>
          </p:nvSpPr>
          <p:spPr>
            <a:xfrm>
              <a:off x="1235825" y="2695023"/>
              <a:ext cx="15051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Immigration on Housing Prices and Houselessness </a:t>
              </a:r>
              <a:endParaRPr sz="11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215574" y="3286020"/>
              <a:ext cx="15456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Wanted to understand how the immigration and migration impacted housing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66666"/>
                  </a:solidFill>
                </a:rPr>
                <a:t>  </a:t>
              </a:r>
              <a:endParaRPr sz="1900">
                <a:solidFill>
                  <a:srgbClr val="666666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3728596" y="3075423"/>
            <a:ext cx="2446472" cy="2109807"/>
            <a:chOff x="1083025" y="2306625"/>
            <a:chExt cx="1834900" cy="1582395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1235826" y="2695024"/>
              <a:ext cx="15051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Housing Prices on Houselessness in California</a:t>
              </a:r>
              <a:endParaRPr sz="11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1215707" y="3296220"/>
              <a:ext cx="15456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Wanted to know if housing prices impacted houselessness over the last 20 years 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66666"/>
                  </a:solidFill>
                </a:rPr>
                <a:t>  </a:t>
              </a:r>
              <a:endParaRPr sz="1900">
                <a:solidFill>
                  <a:srgbClr val="666666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46" name="Google Shape;146;p5"/>
          <p:cNvGrpSpPr/>
          <p:nvPr/>
        </p:nvGrpSpPr>
        <p:grpSpPr>
          <a:xfrm>
            <a:off x="8295408" y="3074460"/>
            <a:ext cx="2446472" cy="2110093"/>
            <a:chOff x="1083025" y="2306625"/>
            <a:chExt cx="1834900" cy="1582609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1235817" y="2695033"/>
              <a:ext cx="1505100" cy="6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274E13"/>
                  </a:solidFill>
                  <a:latin typeface="Roboto"/>
                  <a:ea typeface="Roboto"/>
                  <a:cs typeface="Roboto"/>
                  <a:sym typeface="Roboto"/>
                </a:rPr>
                <a:t>Understanding Relationship between Low food access areas and Housing Prices</a:t>
              </a:r>
              <a:endParaRPr sz="1100" b="1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1215697" y="3302734"/>
              <a:ext cx="1545600" cy="58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Decided to study census data collected on low food access and housing prices using publically available data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5"/>
          <p:cNvGrpSpPr/>
          <p:nvPr/>
        </p:nvGrpSpPr>
        <p:grpSpPr>
          <a:xfrm>
            <a:off x="6011056" y="3074475"/>
            <a:ext cx="2446472" cy="2110205"/>
            <a:chOff x="1083025" y="2306625"/>
            <a:chExt cx="1834900" cy="1582693"/>
          </a:xfrm>
        </p:grpSpPr>
        <p:sp>
          <p:nvSpPr>
            <p:cNvPr id="152" name="Google Shape;152;p5"/>
            <p:cNvSpPr txBox="1"/>
            <p:nvPr/>
          </p:nvSpPr>
          <p:spPr>
            <a:xfrm>
              <a:off x="1235818" y="2724217"/>
              <a:ext cx="15051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Impact of Organic Food vs Fast Food business on Housing Prices in California</a:t>
              </a:r>
              <a:endParaRPr sz="11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215698" y="3295618"/>
              <a:ext cx="1545600" cy="5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Areas of with whole foods and trader joes vs areas with only fast food locations impact housing market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" name="Google Shape;15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252" y="1977971"/>
            <a:ext cx="1030951" cy="10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1420-39E5-A687-A18D-C3EEF38A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our study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C8CC-6CCA-3AB9-CCB8-1A523024B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being in a low food access area</a:t>
            </a:r>
          </a:p>
        </p:txBody>
      </p:sp>
    </p:spTree>
    <p:extLst>
      <p:ext uri="{BB962C8B-B14F-4D97-AF65-F5344CB8AC3E}">
        <p14:creationId xmlns:p14="http://schemas.microsoft.com/office/powerpoint/2010/main" val="15584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0" y="0"/>
            <a:ext cx="12192000" cy="2347414"/>
          </a:xfrm>
          <a:custGeom>
            <a:avLst/>
            <a:gdLst/>
            <a:ahLst/>
            <a:cxnLst/>
            <a:rect l="l" t="t" r="r" b="b"/>
            <a:pathLst>
              <a:path w="12192000" h="2347414" extrusionOk="0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89D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en-US" sz="6800">
                <a:solidFill>
                  <a:schemeClr val="lt1"/>
                </a:solidFill>
              </a:rPr>
              <a:t>Methods &amp; Materials 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38200" y="2586789"/>
            <a:ext cx="10515600" cy="35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Acquisition and Cleaning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Google Searches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 Scraping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Jupyter Notebook/Pandas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Management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SQL/SQLite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Learning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Linear Regression </a:t>
            </a:r>
            <a:endParaRPr/>
          </a:p>
          <a:p>
            <a:pPr marL="685800" lvl="1" indent="-8763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0413ee246_0_4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kind of data did we use?</a:t>
            </a:r>
            <a:endParaRPr/>
          </a:p>
        </p:txBody>
      </p:sp>
      <p:graphicFrame>
        <p:nvGraphicFramePr>
          <p:cNvPr id="172" name="Google Shape;172;g130413ee246_0_457"/>
          <p:cNvGraphicFramePr/>
          <p:nvPr>
            <p:extLst>
              <p:ext uri="{D42A27DB-BD31-4B8C-83A1-F6EECF244321}">
                <p14:modId xmlns:p14="http://schemas.microsoft.com/office/powerpoint/2010/main" val="1827650846"/>
              </p:ext>
            </p:extLst>
          </p:nvPr>
        </p:nvGraphicFramePr>
        <p:xfrm>
          <a:off x="838200" y="2281925"/>
          <a:ext cx="7034048" cy="3700875"/>
        </p:xfrm>
        <a:graphic>
          <a:graphicData uri="http://schemas.openxmlformats.org/drawingml/2006/table">
            <a:tbl>
              <a:tblPr>
                <a:noFill/>
                <a:tableStyleId>{8072AC4A-70D6-4806-A233-78C3614F9412}</a:tableStyleId>
              </a:tblPr>
              <a:tblGrid>
                <a:gridCol w="150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745">
                  <a:extLst>
                    <a:ext uri="{9D8B030D-6E8A-4147-A177-3AD203B41FA5}">
                      <a16:colId xmlns:a16="http://schemas.microsoft.com/office/drawing/2014/main" val="2460817307"/>
                    </a:ext>
                  </a:extLst>
                </a:gridCol>
                <a:gridCol w="214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Data 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9D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Details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9D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Used For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9D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Origin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9D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 Food Access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Machine Learning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 Census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Housing Prices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Machine Learning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Zillow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Whole Foods Locations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Visualizations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Web-scraping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Trader Joe’s Locations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Visualizations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Google/Web-scraping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Burger King &amp; McDonald’s Locations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Visualizations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Web-scraping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3" name="Google Shape;173;g130413ee246_0_457"/>
          <p:cNvPicPr preferRelativeResize="0"/>
          <p:nvPr/>
        </p:nvPicPr>
        <p:blipFill rotWithShape="1">
          <a:blip r:embed="rId3">
            <a:alphaModFix/>
          </a:blip>
          <a:srcRect l="15043" t="13322" r="40476"/>
          <a:stretch/>
        </p:blipFill>
        <p:spPr>
          <a:xfrm>
            <a:off x="8869400" y="3830050"/>
            <a:ext cx="1245000" cy="12708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74" name="Google Shape;174;g130413ee246_0_457"/>
          <p:cNvPicPr preferRelativeResize="0"/>
          <p:nvPr/>
        </p:nvPicPr>
        <p:blipFill rotWithShape="1">
          <a:blip r:embed="rId4">
            <a:alphaModFix/>
          </a:blip>
          <a:srcRect l="13519" t="15526" r="23277" b="3691"/>
          <a:stretch/>
        </p:blipFill>
        <p:spPr>
          <a:xfrm>
            <a:off x="10318188" y="4399650"/>
            <a:ext cx="1035600" cy="992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75" name="Google Shape;175;g130413ee246_0_4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1388" y="3025550"/>
            <a:ext cx="1369222" cy="127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30413ee246_0_457"/>
          <p:cNvPicPr preferRelativeResize="0"/>
          <p:nvPr/>
        </p:nvPicPr>
        <p:blipFill rotWithShape="1">
          <a:blip r:embed="rId6">
            <a:alphaModFix/>
          </a:blip>
          <a:srcRect l="4620" r="-4619"/>
          <a:stretch/>
        </p:blipFill>
        <p:spPr>
          <a:xfrm>
            <a:off x="9394600" y="5016450"/>
            <a:ext cx="1369226" cy="136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30413ee246_0_4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9050" y="2523400"/>
            <a:ext cx="1672324" cy="12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/>
              <a:t>Results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765093" y="2563839"/>
            <a:ext cx="3931920" cy="27432"/>
          </a:xfrm>
          <a:custGeom>
            <a:avLst/>
            <a:gdLst/>
            <a:ahLst/>
            <a:cxnLst/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89D7C"/>
          </a:solidFill>
          <a:ln w="38100" cap="rnd" cmpd="sng">
            <a:solidFill>
              <a:srgbClr val="B89D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50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did we learn?</a:t>
            </a:r>
            <a:endParaRPr/>
          </a:p>
        </p:txBody>
      </p:sp>
      <p:pic>
        <p:nvPicPr>
          <p:cNvPr id="186" name="Google Shape;186;p9" descr="A cutout of a house tied with a green ribbon"/>
          <p:cNvPicPr preferRelativeResize="0"/>
          <p:nvPr/>
        </p:nvPicPr>
        <p:blipFill rotWithShape="1">
          <a:blip r:embed="rId3">
            <a:alphaModFix/>
          </a:blip>
          <a:srcRect l="16566" r="165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B89D7C"/>
      </a:accent1>
      <a:accent2>
        <a:srgbClr val="C39791"/>
      </a:accent2>
      <a:accent3>
        <a:srgbClr val="A4A37C"/>
      </a:accent3>
      <a:accent4>
        <a:srgbClr val="77ABAE"/>
      </a:accent4>
      <a:accent5>
        <a:srgbClr val="88A4BF"/>
      </a:accent5>
      <a:accent6>
        <a:srgbClr val="7F85BA"/>
      </a:accent6>
      <a:hlink>
        <a:srgbClr val="6383A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473</Words>
  <Application>Microsoft Macintosh PowerPoint</Application>
  <PresentationFormat>Widescreen</PresentationFormat>
  <Paragraphs>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Calibri</vt:lpstr>
      <vt:lpstr>Arial</vt:lpstr>
      <vt:lpstr>SketchyVTI</vt:lpstr>
      <vt:lpstr>Using Machine Learning to Understand Housing Prices in California with Low Food Access</vt:lpstr>
      <vt:lpstr>Agenda</vt:lpstr>
      <vt:lpstr>Background</vt:lpstr>
      <vt:lpstr>Background</vt:lpstr>
      <vt:lpstr>How did we get here?</vt:lpstr>
      <vt:lpstr>What were our study questions?</vt:lpstr>
      <vt:lpstr>Methods &amp; Materials </vt:lpstr>
      <vt:lpstr>What kind of data did we use?</vt:lpstr>
      <vt:lpstr>Results</vt:lpstr>
      <vt:lpstr>Machine Model Results</vt:lpstr>
      <vt:lpstr>Data Visualization</vt:lpstr>
      <vt:lpstr>Conclusion &amp; Limitations</vt:lpstr>
      <vt:lpstr>Recommendations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Understand Housing Prices in California with Low Food Access</dc:title>
  <dc:creator>Haile, Liya T</dc:creator>
  <cp:lastModifiedBy>Haile, Liya T</cp:lastModifiedBy>
  <cp:revision>2</cp:revision>
  <dcterms:created xsi:type="dcterms:W3CDTF">2022-05-21T16:54:50Z</dcterms:created>
  <dcterms:modified xsi:type="dcterms:W3CDTF">2022-06-02T01:26:21Z</dcterms:modified>
</cp:coreProperties>
</file>