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89" r:id="rId15"/>
    <p:sldId id="276" r:id="rId16"/>
    <p:sldId id="270" r:id="rId17"/>
    <p:sldId id="271" r:id="rId18"/>
    <p:sldId id="277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7" r:id="rId28"/>
    <p:sldId id="282" r:id="rId29"/>
    <p:sldId id="283" r:id="rId30"/>
    <p:sldId id="285" r:id="rId31"/>
    <p:sldId id="284" r:id="rId3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4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39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55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6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3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3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845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03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62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73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1357-3D26-475D-8A29-9FACBFECC06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B35C-BC8C-4B43-B06B-A591E412D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7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steampowere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13781" y="1328468"/>
            <a:ext cx="9144000" cy="1212521"/>
          </a:xfrm>
        </p:spPr>
        <p:txBody>
          <a:bodyPr/>
          <a:lstStyle/>
          <a:p>
            <a:r>
              <a:rPr lang="he-IL" dirty="0" smtClean="0"/>
              <a:t>פרויקט מדעי הנתונים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מגישים:</a:t>
            </a:r>
          </a:p>
          <a:p>
            <a:r>
              <a:rPr lang="he-IL" dirty="0" smtClean="0"/>
              <a:t>יהל שדה </a:t>
            </a:r>
            <a:r>
              <a:rPr lang="he-IL" dirty="0" smtClean="0"/>
              <a:t>(ת.ז. 204447676)</a:t>
            </a:r>
            <a:endParaRPr lang="he-IL" dirty="0" smtClean="0"/>
          </a:p>
          <a:p>
            <a:r>
              <a:rPr lang="he-IL" dirty="0" smtClean="0"/>
              <a:t>יונתן עטייא (ת.ז 316013093)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17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83411" y="90982"/>
            <a:ext cx="10515600" cy="1849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sz="2600" dirty="0" smtClean="0"/>
              <a:t>בנוסף, </a:t>
            </a:r>
            <a:r>
              <a:rPr lang="he-IL" sz="2600" dirty="0"/>
              <a:t>עשינו ע"י ספריית </a:t>
            </a:r>
            <a:r>
              <a:rPr lang="en-US" sz="2600" dirty="0" smtClean="0"/>
              <a:t> re</a:t>
            </a:r>
            <a:r>
              <a:rPr lang="he-IL" sz="2600" dirty="0" smtClean="0"/>
              <a:t>ניתוח טקסט על אחת העמודות </a:t>
            </a:r>
            <a:r>
              <a:rPr lang="he-IL" sz="2600" dirty="0" err="1" smtClean="0"/>
              <a:t>שהרכשנו</a:t>
            </a:r>
            <a:r>
              <a:rPr lang="he-IL" sz="2600" dirty="0" smtClean="0"/>
              <a:t> מהאתר.</a:t>
            </a:r>
          </a:p>
          <a:p>
            <a:pPr marL="0" indent="0">
              <a:buNone/>
            </a:pPr>
            <a:r>
              <a:rPr lang="he-IL" sz="2600" dirty="0" smtClean="0"/>
              <a:t>תוכן העמודה הינו </a:t>
            </a:r>
            <a:r>
              <a:rPr lang="he-IL" sz="2600" dirty="0" smtClean="0"/>
              <a:t>טקסט </a:t>
            </a:r>
            <a:r>
              <a:rPr lang="he-IL" sz="2600" dirty="0" smtClean="0"/>
              <a:t>(שהינו אזהרה </a:t>
            </a:r>
            <a:r>
              <a:rPr lang="he-IL" sz="2600" dirty="0" err="1" smtClean="0"/>
              <a:t>בדר"כ</a:t>
            </a:r>
            <a:r>
              <a:rPr lang="he-IL" sz="2600" dirty="0" smtClean="0"/>
              <a:t>) שכתב היצרן.</a:t>
            </a:r>
          </a:p>
          <a:p>
            <a:pPr marL="0" indent="0">
              <a:buNone/>
            </a:pPr>
            <a:r>
              <a:rPr lang="he-IL" sz="2600" dirty="0" smtClean="0"/>
              <a:t>כתבנו את מספר </a:t>
            </a:r>
            <a:r>
              <a:rPr lang="he-IL" sz="2600" dirty="0" err="1" smtClean="0"/>
              <a:t>ה'פוגענויות</a:t>
            </a:r>
            <a:r>
              <a:rPr lang="he-IL" sz="2600" dirty="0" smtClean="0"/>
              <a:t>' שיש בכל משחק – כל מילה פוגענית שהיצרן מזהיר עליה – העלתה את רמת </a:t>
            </a:r>
            <a:r>
              <a:rPr lang="he-IL" sz="2600" dirty="0" err="1" smtClean="0"/>
              <a:t>הפוגענות</a:t>
            </a:r>
            <a:r>
              <a:rPr lang="he-IL" sz="2600" dirty="0" smtClean="0"/>
              <a:t> של המשחק (מילה שחזרה כמה פעמים נחשבת כפעם אחת), מילים כגון: אלימות, דם, מיניות וכד'.</a:t>
            </a:r>
            <a:endParaRPr lang="he-IL" sz="2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7" y="1940209"/>
            <a:ext cx="10836574" cy="47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33091" y="290123"/>
            <a:ext cx="10515600" cy="177159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בהמשך, חישבנו את מספר הימים שקיים המשחק (עפ"י תאריך ההוצאה), חישבנו גם כן את מספר התגובות הממוצע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(מספר מוחלט אינו תמיד נכון, ישנו הבדל בין משחק שקיים חודשיים למשחק שקיים 10 שנים – מספר התגובות לא יעיד על הצלחתו).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693434" y="1975449"/>
            <a:ext cx="563304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כך נראית </a:t>
            </a:r>
            <a:r>
              <a:rPr lang="he-IL" sz="2000" dirty="0" err="1" smtClean="0"/>
              <a:t>היסטוגרמה</a:t>
            </a:r>
            <a:r>
              <a:rPr lang="he-IL" sz="2000" dirty="0" smtClean="0"/>
              <a:t> של מספר התגובות הממוצע ביום:</a:t>
            </a:r>
            <a:endParaRPr lang="he-IL" sz="20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77" y="2375559"/>
            <a:ext cx="5520907" cy="4066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2097" y="3045125"/>
            <a:ext cx="345056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ניתן לראות כי מספר ישנו מספר גבוה מאוד של משחקים עם מעט תגובות, וככל שהמשחק 'נהיה' מוצלח יותר – כך רמת השכיחות יורדת..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(הגרף אינו מתפלג נורמלית)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45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1717" y="255625"/>
            <a:ext cx="10515600" cy="20648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e-IL" dirty="0" smtClean="0"/>
              <a:t>לאחר שראינו את ההתפלגות הבסיסית (שנראית פחות או יותר דומה עבור שאר נתוני ה'תגובות) – ניגע בטיפול בחריגות.</a:t>
            </a:r>
          </a:p>
          <a:p>
            <a:pPr marL="0" indent="0">
              <a:buNone/>
            </a:pPr>
            <a:r>
              <a:rPr lang="he-IL" dirty="0" smtClean="0"/>
              <a:t>כיוון שישנם משחקים שיש להם </a:t>
            </a:r>
            <a:r>
              <a:rPr lang="he-IL" b="1" dirty="0" smtClean="0"/>
              <a:t>הרבה יותר</a:t>
            </a:r>
            <a:r>
              <a:rPr lang="he-IL" dirty="0" smtClean="0"/>
              <a:t> תגובות משאר המשחקים, ויש הרבה משחקים שמתקבצים בחלק הימני של הגרף (מעט תגובות) – </a:t>
            </a:r>
          </a:p>
          <a:p>
            <a:pPr marL="0" indent="0">
              <a:buNone/>
            </a:pPr>
            <a:r>
              <a:rPr lang="he-IL" dirty="0" smtClean="0"/>
              <a:t>טיפלנו בחריגות באופן כזה שכל משחק חריג עפ"י מדד ה-</a:t>
            </a:r>
            <a:r>
              <a:rPr lang="en-US" dirty="0" smtClean="0"/>
              <a:t>IQR</a:t>
            </a:r>
            <a:r>
              <a:rPr lang="he-IL" dirty="0" smtClean="0"/>
              <a:t> – ערכו יהיה שווה לאחוזון 75 (אם הוא חריג כלפי מעלה) או לאחוזון 25 (אם הוא חריג כלפי מטה).</a:t>
            </a:r>
          </a:p>
          <a:p>
            <a:pPr marL="0" indent="0">
              <a:buNone/>
            </a:pPr>
            <a:r>
              <a:rPr lang="he-IL" dirty="0" smtClean="0"/>
              <a:t>אולם, זה לא היה טיפול מוצלח, כיוון שקיבלנו </a:t>
            </a:r>
            <a:r>
              <a:rPr lang="he-IL" dirty="0" err="1" smtClean="0"/>
              <a:t>היסטוגרמה</a:t>
            </a:r>
            <a:r>
              <a:rPr lang="he-IL" dirty="0" smtClean="0"/>
              <a:t> כזאת: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78" y="2229739"/>
            <a:ext cx="5786618" cy="442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2212" y="2932989"/>
            <a:ext cx="255341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הקו המזדקר בצורה לא פרופורציונלית סביב ה-</a:t>
            </a:r>
            <a:r>
              <a:rPr lang="en-US" dirty="0" smtClean="0"/>
              <a:t>12K</a:t>
            </a:r>
            <a:r>
              <a:rPr lang="he-IL" dirty="0" smtClean="0"/>
              <a:t> בערך – זה האחוזון ה-75.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87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06105" y="393640"/>
            <a:ext cx="10301377" cy="2030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 smtClean="0"/>
              <a:t>לכן, בחרנו להסיר את השורות שהן מעל ערך כלשהו של מספר תגובות ממוצע ליום (בחרנו בנתון הזה ולא במספר תגובות מוחלט), וגם מתחת לערך </a:t>
            </a:r>
            <a:r>
              <a:rPr lang="he-IL" dirty="0"/>
              <a:t>כלשהו של מספר תגובות ממוצע ליום </a:t>
            </a:r>
            <a:r>
              <a:rPr lang="he-IL" dirty="0" smtClean="0"/>
              <a:t>(על מנת שהגרף יקבל פרופורציות יותר ברורות, בהנחה שאין קושי לדעת שמשחק שכמות התגובות שלו קרובה יחסית ל-0 הינו משחק לא מוצלח).</a:t>
            </a:r>
          </a:p>
          <a:p>
            <a:pPr marL="0" indent="0">
              <a:buNone/>
            </a:pPr>
            <a:r>
              <a:rPr lang="he-IL" dirty="0" smtClean="0"/>
              <a:t>לאחר הטיפול בחריגות באופן הזה, זאת </a:t>
            </a:r>
            <a:r>
              <a:rPr lang="he-IL" dirty="0" err="1" smtClean="0"/>
              <a:t>ההיסטוגרמה</a:t>
            </a:r>
            <a:r>
              <a:rPr lang="he-IL" dirty="0" smtClean="0"/>
              <a:t> שקיבלנו:</a:t>
            </a:r>
          </a:p>
          <a:p>
            <a:pPr marL="0" indent="0">
              <a:buNone/>
            </a:pPr>
            <a:endParaRPr lang="he-I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62710" y="2665563"/>
            <a:ext cx="27432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אותה התפלגות, אך ללא 'קווים מוזרים'.</a:t>
            </a:r>
          </a:p>
          <a:p>
            <a:endParaRPr lang="he-IL" dirty="0" smtClean="0"/>
          </a:p>
          <a:p>
            <a:r>
              <a:rPr lang="he-IL" dirty="0" smtClean="0"/>
              <a:t>במקרה הזה הסרנו שורות שמספר התגובות הממוצע שלהן מעל </a:t>
            </a:r>
            <a:r>
              <a:rPr lang="en-US" dirty="0" smtClean="0"/>
              <a:t>2K</a:t>
            </a:r>
            <a:r>
              <a:rPr lang="he-IL" dirty="0" smtClean="0"/>
              <a:t> ומתחת ל-30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3" y="2424022"/>
            <a:ext cx="5010928" cy="39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61" y="1911889"/>
            <a:ext cx="5529048" cy="4429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381" y="198408"/>
            <a:ext cx="793630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ניתן לראות כאן </a:t>
            </a:r>
            <a:r>
              <a:rPr lang="en-US" sz="2000" dirty="0" smtClean="0"/>
              <a:t>Box Plot</a:t>
            </a:r>
            <a:r>
              <a:rPr lang="he-IL" sz="2000" dirty="0" smtClean="0"/>
              <a:t> לפני ואחרי הטיפול בחריגות.</a:t>
            </a:r>
          </a:p>
          <a:p>
            <a:r>
              <a:rPr lang="he-IL" sz="2000" dirty="0" smtClean="0"/>
              <a:t>אמנם ניתן לראות שיש חריגות שחורגות מעלה מעבר לתחום ה-</a:t>
            </a:r>
            <a:r>
              <a:rPr lang="en-US" sz="2000" dirty="0" smtClean="0"/>
              <a:t>IQR</a:t>
            </a:r>
            <a:r>
              <a:rPr lang="he-IL" sz="2000" dirty="0" smtClean="0"/>
              <a:t>.</a:t>
            </a:r>
          </a:p>
          <a:p>
            <a:r>
              <a:rPr lang="he-IL" sz="2000" dirty="0" smtClean="0"/>
              <a:t>אולם, כיוון </a:t>
            </a:r>
            <a:r>
              <a:rPr lang="he-IL" sz="2000" dirty="0" err="1" smtClean="0"/>
              <a:t>שהדאטה</a:t>
            </a:r>
            <a:r>
              <a:rPr lang="he-IL" sz="2000" dirty="0" smtClean="0"/>
              <a:t> אינה מתפלגת נורמלית, אנו מתייחסים לזה כאל נתון נכון ורוצים להשאיר נתונים אלה כחלק </a:t>
            </a:r>
            <a:r>
              <a:rPr lang="he-IL" sz="2000" dirty="0" err="1" smtClean="0"/>
              <a:t>מהדאטה</a:t>
            </a:r>
            <a:r>
              <a:rPr lang="he-IL" sz="2000" dirty="0" smtClean="0"/>
              <a:t> שלנו (ולא להסיר אותם).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3" y="1911889"/>
            <a:ext cx="5643428" cy="43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35015" y="316003"/>
            <a:ext cx="10515600" cy="1219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 smtClean="0"/>
              <a:t>כחלק מה-</a:t>
            </a:r>
            <a:r>
              <a:rPr lang="en-US" dirty="0" smtClean="0"/>
              <a:t>EDA</a:t>
            </a:r>
            <a:r>
              <a:rPr lang="he-IL" dirty="0" smtClean="0"/>
              <a:t> עשינו טבלת </a:t>
            </a:r>
            <a:r>
              <a:rPr lang="he-IL" dirty="0" err="1" smtClean="0"/>
              <a:t>קורולציות</a:t>
            </a:r>
            <a:r>
              <a:rPr lang="he-IL" dirty="0" smtClean="0"/>
              <a:t>, סימנו כאן </a:t>
            </a:r>
            <a:r>
              <a:rPr lang="he-IL" dirty="0" err="1" smtClean="0"/>
              <a:t>קורולציות</a:t>
            </a:r>
            <a:r>
              <a:rPr lang="he-IL" dirty="0" smtClean="0"/>
              <a:t> בין נתונים שבידי היצרן להשפיע עליהם, לבין נתונים שקשורים לאיכות וכמות הדירוגים של המשחקים (שזה מה שהיצרן בא לבחון).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12" y="1816580"/>
            <a:ext cx="3848100" cy="428625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4158" r="2091"/>
          <a:stretch/>
        </p:blipFill>
        <p:spPr>
          <a:xfrm>
            <a:off x="1713599" y="2078968"/>
            <a:ext cx="1986413" cy="398935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989" y="1833833"/>
            <a:ext cx="3949819" cy="42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5888" y="183165"/>
            <a:ext cx="11414185" cy="11418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e-IL" dirty="0" smtClean="0"/>
              <a:t>במטריצה של </a:t>
            </a:r>
            <a:r>
              <a:rPr lang="en-US" dirty="0" smtClean="0"/>
              <a:t>Scatter Plots</a:t>
            </a:r>
            <a:r>
              <a:rPr lang="he-IL" dirty="0" smtClean="0"/>
              <a:t> ניתן לראות שאין קשר ליניארי בין המשתנים</a:t>
            </a:r>
          </a:p>
          <a:p>
            <a:pPr marL="0" indent="0">
              <a:buNone/>
            </a:pPr>
            <a:r>
              <a:rPr lang="he-IL" dirty="0" smtClean="0"/>
              <a:t>(בתמונות מוצגות השורות הרלוונטיות בלבד במטריצה - בין שאר המשתנים לנתון </a:t>
            </a:r>
            <a:r>
              <a:rPr lang="he-IL" dirty="0" err="1" smtClean="0"/>
              <a:t>מסויים</a:t>
            </a:r>
            <a:r>
              <a:rPr lang="he-IL" dirty="0" smtClean="0"/>
              <a:t>):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8" y="1406105"/>
            <a:ext cx="9348809" cy="2263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888" y="1568262"/>
            <a:ext cx="19405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ביחס למספר תגובות חיוביות למשחק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48" y="3831569"/>
            <a:ext cx="9253380" cy="2284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888" y="3669412"/>
            <a:ext cx="19405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ביחס לאחוז תגובות חיוביות למשחק</a:t>
            </a:r>
          </a:p>
        </p:txBody>
      </p:sp>
    </p:spTree>
    <p:extLst>
      <p:ext uri="{BB962C8B-B14F-4D97-AF65-F5344CB8AC3E}">
        <p14:creationId xmlns:p14="http://schemas.microsoft.com/office/powerpoint/2010/main" val="17648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7532" y="94964"/>
            <a:ext cx="10922479" cy="1668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dirty="0" smtClean="0"/>
              <a:t>במהלך הלמידה חשבנו על רעיון להגדיר מהו משחק מוצלח באופן קטגוריאלי -</a:t>
            </a:r>
          </a:p>
          <a:p>
            <a:pPr marL="0" indent="0">
              <a:buNone/>
            </a:pPr>
            <a:r>
              <a:rPr lang="he-IL" dirty="0" smtClean="0"/>
              <a:t>משחק שאחוז התגובות החיוביות שלו הוא מעל אחוז </a:t>
            </a:r>
            <a:r>
              <a:rPr lang="he-IL" dirty="0" err="1" smtClean="0"/>
              <a:t>מסויים</a:t>
            </a:r>
            <a:r>
              <a:rPr lang="he-IL" dirty="0" smtClean="0"/>
              <a:t> וגם מספר מוחלט </a:t>
            </a:r>
            <a:r>
              <a:rPr lang="he-IL" dirty="0" err="1" smtClean="0"/>
              <a:t>מסויים</a:t>
            </a:r>
            <a:r>
              <a:rPr lang="he-IL" dirty="0" smtClean="0"/>
              <a:t> של תגובות חיוביות בממוצע ביום. 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לצורך ההגדרה יצרנו עמודה חדשה שנקראת </a:t>
            </a:r>
            <a:r>
              <a:rPr lang="en-US" dirty="0" err="1" smtClean="0"/>
              <a:t>successful_game</a:t>
            </a:r>
            <a:r>
              <a:rPr lang="he-IL" dirty="0" smtClean="0"/>
              <a:t> – עבור משחקים מוצלחים יהיה בה 1, ועבור משחקים לא מוצלחים יהיה 0</a:t>
            </a:r>
            <a:r>
              <a:rPr lang="he-IL" i="1" dirty="0" smtClean="0"/>
              <a:t>.</a:t>
            </a:r>
          </a:p>
          <a:p>
            <a:pPr marL="0" indent="0">
              <a:buNone/>
            </a:pPr>
            <a:endParaRPr lang="he-IL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74764" y="1777599"/>
            <a:ext cx="530524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בגרפים להלן הגדרת משחק מוצלח היא מעל 80% תגובות חיוביות ו-400 תגובות חיוביות ביום.</a:t>
            </a:r>
            <a:endParaRPr lang="he-IL" sz="2000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34" y="1961442"/>
            <a:ext cx="5386330" cy="44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27608" y="557542"/>
            <a:ext cx="6747294" cy="105559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גרף נוסף המציג את התפלגות הנתונים בין משחקים מוצלחים ללא מוצלחים: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2" y="1676222"/>
            <a:ext cx="6877461" cy="51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1540" y="160728"/>
            <a:ext cx="11776494" cy="24789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 smtClean="0"/>
              <a:t>לצורך התבוננות </a:t>
            </a:r>
            <a:r>
              <a:rPr lang="he-IL" dirty="0" smtClean="0"/>
              <a:t>נוספת </a:t>
            </a:r>
            <a:r>
              <a:rPr lang="he-IL" dirty="0" smtClean="0"/>
              <a:t>האם יש נתון שמשפיע על התפלגות הנתונים - עשינו </a:t>
            </a:r>
            <a:r>
              <a:rPr lang="he-IL" dirty="0" err="1" smtClean="0"/>
              <a:t>היסטוגרמות</a:t>
            </a:r>
            <a:r>
              <a:rPr lang="he-IL" dirty="0" smtClean="0"/>
              <a:t> עבור משחקים מוצלחים ולא מוצלחים (בצבעים שונים).</a:t>
            </a:r>
          </a:p>
          <a:p>
            <a:pPr marL="0" indent="0">
              <a:buNone/>
            </a:pPr>
            <a:r>
              <a:rPr lang="he-IL" dirty="0" smtClean="0"/>
              <a:t>ציפינו לראות התפלגות ברורה בין משחקים מוצלחים ושאינם מוצלחים – ביחס לנתון כלשהו אם הוא משפיע משמעותית. אם הנתון אינו משפיע משמעותית – לא יהיה הבדל משמעותי בין </a:t>
            </a:r>
            <a:r>
              <a:rPr lang="he-IL" dirty="0" err="1" smtClean="0"/>
              <a:t>ההיסטוגרמות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ניתן לראות את הנוכחות היחסית הנמוכה של משחקים מוצלחים, וכן את העובדה שאין הבדל משמעותי בהתפלגות הלא מוצלחים (באדום) ביחס להתפלגות של המוצלחים (בכחול).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63" y="2700068"/>
            <a:ext cx="5348377" cy="4248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5824" y="2863971"/>
            <a:ext cx="489117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ניתן לראות את הנוכחות היחסית הנמוכה של משחקים מוצלחים, וכן את העובדה שאין הבדל משמעותי בהתפלגות הלא מוצלחים (באדום) ביחס להתפלגות של המוצלחים (</a:t>
            </a:r>
            <a:r>
              <a:rPr lang="he-IL" sz="2000" dirty="0" smtClean="0"/>
              <a:t>בכחול).</a:t>
            </a:r>
          </a:p>
          <a:p>
            <a:endParaRPr lang="he-IL" sz="2000" dirty="0"/>
          </a:p>
          <a:p>
            <a:r>
              <a:rPr lang="he-IL" sz="2000" dirty="0" smtClean="0"/>
              <a:t>הדבר מסתדר עם העניין שישנה </a:t>
            </a:r>
            <a:r>
              <a:rPr lang="he-IL" sz="2000" dirty="0" err="1" smtClean="0"/>
              <a:t>קורולציה</a:t>
            </a:r>
            <a:r>
              <a:rPr lang="he-IL" sz="2000" dirty="0" smtClean="0"/>
              <a:t> נמוכה בין הנתונים שמשפיע עליהם יצרן המשחק, לבין הנתונים שקובעים את הצלחת המשחק (אחוז וכמות תגובות חיוביות)</a:t>
            </a:r>
            <a:endParaRPr lang="he-I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29131" y="6150634"/>
            <a:ext cx="3700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הנתון בגרף: מספר התגובות הכולל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11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0971" y="235729"/>
            <a:ext cx="3802811" cy="1325563"/>
          </a:xfrm>
        </p:spPr>
        <p:txBody>
          <a:bodyPr/>
          <a:lstStyle/>
          <a:p>
            <a:pPr algn="ctr"/>
            <a:r>
              <a:rPr lang="he-IL" dirty="0" smtClean="0"/>
              <a:t>שאלת מחקר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במהלך הפרויקט אספנו נתונים על משחקי מחשב מאתר האינטרנט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https://store.steampowered.com/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lnSpc>
                <a:spcPct val="150000"/>
              </a:lnSpc>
              <a:buNone/>
            </a:pPr>
            <a:r>
              <a:rPr lang="he-IL" dirty="0" smtClean="0"/>
              <a:t>שאלת המחקר (שאושרה ע"י המתרגל) היא: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 smtClean="0"/>
              <a:t>מה צפי מספר התגובות החיוביות של משחק מחשב בהינתן נתונים על המשחק?</a:t>
            </a:r>
            <a:r>
              <a:rPr lang="he-IL" dirty="0" smtClean="0"/>
              <a:t> (ולפי כך לאמוד את הצלחתו)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62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50676" y="229738"/>
            <a:ext cx="10515600" cy="650156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וכן כנגד נתונים אחרים: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20" y="1707688"/>
            <a:ext cx="5481518" cy="419749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4" y="1615874"/>
            <a:ext cx="5478646" cy="4289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6528" y="6018362"/>
            <a:ext cx="23636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 הז'אנרים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297513" y="6018362"/>
            <a:ext cx="3700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אחוז התגובות החיוביות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27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4489" y="5705737"/>
            <a:ext cx="20099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 השפות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954656" y="5705737"/>
            <a:ext cx="3700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ממוצע ציוני 'רכיבי המשחק'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67" y="1090926"/>
            <a:ext cx="5652186" cy="444723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9" y="1090926"/>
            <a:ext cx="5489697" cy="42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0287" y="281497"/>
            <a:ext cx="7816969" cy="12971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200" dirty="0" smtClean="0"/>
              <a:t>נתונים נוספים שחקרנו בשלב ה-</a:t>
            </a:r>
            <a:r>
              <a:rPr lang="en-US" sz="3200" dirty="0" smtClean="0"/>
              <a:t>EDA</a:t>
            </a:r>
            <a:r>
              <a:rPr lang="he-IL" sz="3200" dirty="0" smtClean="0"/>
              <a:t> </a:t>
            </a:r>
          </a:p>
          <a:p>
            <a:pPr marL="0" indent="0" algn="ctr">
              <a:buNone/>
            </a:pPr>
            <a:r>
              <a:rPr lang="he-IL" sz="3200" dirty="0" smtClean="0"/>
              <a:t>(הגם שאינם קשורים ישירות לשאלת המחקר)</a:t>
            </a:r>
            <a:endParaRPr lang="he-IL" sz="32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53" y="1578634"/>
            <a:ext cx="7781027" cy="5100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181" y="2714445"/>
            <a:ext cx="24453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התפלגות השפות של המשחקים</a:t>
            </a:r>
          </a:p>
          <a:p>
            <a:r>
              <a:rPr lang="he-IL" dirty="0" smtClean="0"/>
              <a:t>(למשחק אחד יכול להיות יותר משפה אחת)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9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85402" y="617926"/>
            <a:ext cx="5341189" cy="736421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תצוגה נוספת של החלוקה לשפות: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9" y="1181818"/>
            <a:ext cx="8114235" cy="53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246188" y="574794"/>
            <a:ext cx="4487174" cy="155593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גרף עוגה המציג את התפלגות המשחקים הפוגעניים – לפי רמת </a:t>
            </a:r>
            <a:r>
              <a:rPr lang="he-IL" dirty="0" err="1" smtClean="0"/>
              <a:t>פוגענות</a:t>
            </a:r>
            <a:r>
              <a:rPr lang="he-IL" dirty="0" smtClean="0"/>
              <a:t> מ1 עד 6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92" y="574794"/>
            <a:ext cx="5892201" cy="58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9879" y="307375"/>
            <a:ext cx="10515600" cy="147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 smtClean="0"/>
              <a:t>עניין אותנו לראות את הקשר בין אחוז התגובות החיוביות של המשחק לבין כמות התגובות הכללית – האם משחק שרוב הדירוגים שלו חיוביים (אחוז תגובות חיוביות גבוה) – משחקים בו הרבה גם כן (מספר מוחלט גבוה של תגובות).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29" y="1656271"/>
            <a:ext cx="6362750" cy="4911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884" y="1785667"/>
            <a:ext cx="4606506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מהגרף ניתן לראות שלא בהכרח – רוב המשחקים שיש להם אחוז דירוג גבוה – אין להם מספר מוחלט גבוה של תגובות (ניתן לראות זאת עפ"י התקבצות הנקודות בצד שמאל למעלה</a:t>
            </a:r>
            <a:r>
              <a:rPr lang="he-IL" sz="2200" dirty="0" smtClean="0"/>
              <a:t>).</a:t>
            </a:r>
            <a:endParaRPr lang="he-I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80846" y="4431100"/>
            <a:ext cx="483654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 smtClean="0"/>
              <a:t>הסבר על הנקודות האדומות – בעמוד הבא</a:t>
            </a:r>
          </a:p>
          <a:p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4839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9879" y="255618"/>
            <a:ext cx="10515600" cy="12712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 smtClean="0"/>
              <a:t>הנקודות האדומות מייצגות משחקים פוגעניים.</a:t>
            </a:r>
          </a:p>
          <a:p>
            <a:pPr marL="0" indent="0">
              <a:buNone/>
            </a:pPr>
            <a:r>
              <a:rPr lang="he-IL" dirty="0" smtClean="0"/>
              <a:t>ככל שהנקודה האדומה גדולה יותר – כך המשחק פוגעני יותר </a:t>
            </a:r>
          </a:p>
          <a:p>
            <a:pPr marL="0" indent="0">
              <a:buNone/>
            </a:pPr>
            <a:r>
              <a:rPr lang="he-IL" dirty="0" smtClean="0"/>
              <a:t>(כלומר, יש מספר מאפיינים אלימים רבים יותר שדווחו ע"י היצרן).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29" y="1656271"/>
            <a:ext cx="6362750" cy="4911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125" y="1940942"/>
            <a:ext cx="4606506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 smtClean="0"/>
              <a:t>לצערנו, ניתן לראות כי משחקים אלימים רבים יחסית זוכים לדירוגים גבוהים.</a:t>
            </a:r>
          </a:p>
          <a:p>
            <a:endParaRPr lang="he-IL" sz="2200" dirty="0"/>
          </a:p>
          <a:p>
            <a:r>
              <a:rPr lang="he-IL" sz="2200" dirty="0" smtClean="0"/>
              <a:t>לעומת זאת, לשמחתנו ניתן לראות כי לרוב המשחקים האלימים יש מספר מוחלט נמוך של תגובות (ישנו 'פס אדום' קרוב ל-0).</a:t>
            </a:r>
          </a:p>
          <a:p>
            <a:r>
              <a:rPr lang="he-IL" sz="2200" dirty="0" smtClean="0"/>
              <a:t>וכן מתוך המשחקים שרחוקים יותר מהאפס יחסית מעט </a:t>
            </a:r>
            <a:r>
              <a:rPr lang="he-IL" sz="2200" dirty="0"/>
              <a:t>משחקים </a:t>
            </a:r>
            <a:r>
              <a:rPr lang="he-IL" sz="2200" dirty="0" smtClean="0"/>
              <a:t>הם אלימים.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9104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81665" y="1532327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השתמשנו בהתחלה בלמידת מכונה מסוג רגרסיה ליניארית - על מנת לחזות את מספר התגובות החיוביות עבור משחק (כתשובה לשאלת המחקר).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1" y="2986212"/>
            <a:ext cx="7106728" cy="434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2636" y="3813708"/>
            <a:ext cx="483654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 smtClean="0"/>
              <a:t>זאת התוצאה שקיבלנו, תוצאה נמוכה למדי.</a:t>
            </a:r>
          </a:p>
          <a:p>
            <a:endParaRPr lang="he-I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019911" y="179975"/>
            <a:ext cx="410617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 smtClean="0"/>
              <a:t>למידת מכונה</a:t>
            </a:r>
          </a:p>
        </p:txBody>
      </p:sp>
    </p:spTree>
    <p:extLst>
      <p:ext uri="{BB962C8B-B14F-4D97-AF65-F5344CB8AC3E}">
        <p14:creationId xmlns:p14="http://schemas.microsoft.com/office/powerpoint/2010/main" val="2515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17762" y="678312"/>
            <a:ext cx="10515600" cy="116774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כפי שציינו, במהלך הלמידה יצרנו עמודה קטגוריאלית שמציינת האם המשחק הוא מוצלח או לא</a:t>
            </a:r>
            <a:r>
              <a:rPr lang="he-IL" dirty="0" smtClean="0"/>
              <a:t>. על </a:t>
            </a:r>
            <a:r>
              <a:rPr lang="he-IL" dirty="0"/>
              <a:t>עמודה זו עשינו למידת מכונה מסוג רגרסיה לוגיסטית.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2" y="2110506"/>
            <a:ext cx="7149861" cy="5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17763" y="307376"/>
            <a:ext cx="10515600" cy="1348896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בהמשך, לאחר שלא הצלחנו להגיע לתוצאות מספקות מבחינת אחוז הדיוק של המודל ועוד מדדים, עשינו גם כן מודל למידת מכונה מסוג </a:t>
            </a:r>
            <a:r>
              <a:rPr lang="en-US" dirty="0" smtClean="0"/>
              <a:t>Random Forest </a:t>
            </a:r>
            <a:r>
              <a:rPr lang="he-IL" dirty="0" smtClean="0"/>
              <a:t> וגם </a:t>
            </a:r>
            <a:r>
              <a:rPr lang="en-US" dirty="0" smtClean="0"/>
              <a:t>Guardian Boosting</a:t>
            </a:r>
            <a:r>
              <a:rPr lang="he-IL" dirty="0" smtClean="0"/>
              <a:t>.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22" y="2889457"/>
            <a:ext cx="6099020" cy="594742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2" y="3666960"/>
            <a:ext cx="4363977" cy="570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3113" y="1789592"/>
            <a:ext cx="60902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במודלים האלה בדקנו את העמודה </a:t>
            </a:r>
            <a:r>
              <a:rPr lang="en-US" sz="2000" dirty="0" err="1" smtClean="0"/>
              <a:t>successful_game</a:t>
            </a:r>
            <a:r>
              <a:rPr lang="he-IL" sz="2000" dirty="0" smtClean="0"/>
              <a:t>:</a:t>
            </a:r>
            <a:endParaRPr lang="he-IL" sz="2000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78" y="5040623"/>
            <a:ext cx="6402164" cy="445865"/>
          </a:xfrm>
          <a:prstGeom prst="rect">
            <a:avLst/>
          </a:prstGeom>
        </p:spPr>
      </p:pic>
      <p:sp>
        <p:nvSpPr>
          <p:cNvPr id="13" name="סוגר מסולסל ימני 12"/>
          <p:cNvSpPr/>
          <p:nvPr/>
        </p:nvSpPr>
        <p:spPr>
          <a:xfrm>
            <a:off x="7779848" y="2952779"/>
            <a:ext cx="516454" cy="1062840"/>
          </a:xfrm>
          <a:prstGeom prst="rightBrace">
            <a:avLst>
              <a:gd name="adj1" fmla="val 8333"/>
              <a:gd name="adj2" fmla="val 490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ln w="3810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סוגר מסולסל ימני 13"/>
          <p:cNvSpPr/>
          <p:nvPr/>
        </p:nvSpPr>
        <p:spPr>
          <a:xfrm>
            <a:off x="7933686" y="5041498"/>
            <a:ext cx="208778" cy="447611"/>
          </a:xfrm>
          <a:prstGeom prst="rightBrace">
            <a:avLst>
              <a:gd name="adj1" fmla="val 8333"/>
              <a:gd name="adj2" fmla="val 490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ln w="3810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3210" y="2952779"/>
            <a:ext cx="175978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למידה על נתון לוגיסטי – עמודת </a:t>
            </a:r>
            <a:r>
              <a:rPr lang="en-US" dirty="0" err="1" smtClean="0"/>
              <a:t>successful_game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12354" y="4801891"/>
            <a:ext cx="260064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למידה על נתון מספרי – עמודת </a:t>
            </a:r>
            <a:r>
              <a:rPr lang="en-US" dirty="0" err="1" smtClean="0"/>
              <a:t>positive_reviews</a:t>
            </a:r>
            <a:endParaRPr lang="he-IL" dirty="0"/>
          </a:p>
          <a:p>
            <a:r>
              <a:rPr lang="he-IL" dirty="0" smtClean="0"/>
              <a:t>(מספר מוחלט)</a:t>
            </a:r>
          </a:p>
        </p:txBody>
      </p:sp>
    </p:spTree>
    <p:extLst>
      <p:ext uri="{BB962C8B-B14F-4D97-AF65-F5344CB8AC3E}">
        <p14:creationId xmlns:p14="http://schemas.microsoft.com/office/powerpoint/2010/main" val="21216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199" y="189781"/>
            <a:ext cx="11031747" cy="5987182"/>
          </a:xfrm>
        </p:spPr>
        <p:txBody>
          <a:bodyPr/>
          <a:lstStyle/>
          <a:p>
            <a:pPr marL="0" indent="0">
              <a:buNone/>
            </a:pPr>
            <a:r>
              <a:rPr lang="he-IL" b="1" dirty="0" smtClean="0"/>
              <a:t>הסבר כללי על הפרויקט:</a:t>
            </a:r>
          </a:p>
          <a:p>
            <a:pPr marL="0" indent="0">
              <a:buNone/>
            </a:pPr>
            <a:r>
              <a:rPr lang="he-IL" dirty="0" smtClean="0"/>
              <a:t>הפרויקט שלנו מתרכז במאפיינים השונים של משחקי מחשב.</a:t>
            </a:r>
          </a:p>
          <a:p>
            <a:pPr marL="0" indent="0">
              <a:buNone/>
            </a:pPr>
            <a:r>
              <a:rPr lang="he-IL" dirty="0" smtClean="0"/>
              <a:t>אנו ננתח נתונים של אלפי משחקים שונים, במטרה לחזות את צפי הדירוג של</a:t>
            </a:r>
          </a:p>
          <a:p>
            <a:pPr marL="0" indent="0">
              <a:buNone/>
            </a:pPr>
            <a:r>
              <a:rPr lang="he-IL" dirty="0" smtClean="0"/>
              <a:t>המשחק על בסיס הנתונים שלו ועל בסיס מספר חוות הדעת החיוביות</a:t>
            </a:r>
          </a:p>
          <a:p>
            <a:pPr marL="0" indent="0">
              <a:buNone/>
            </a:pPr>
            <a:r>
              <a:rPr lang="he-IL" dirty="0" smtClean="0"/>
              <a:t>והשליליות.</a:t>
            </a:r>
          </a:p>
          <a:p>
            <a:pPr marL="0" indent="0">
              <a:buNone/>
            </a:pPr>
            <a:r>
              <a:rPr lang="he-IL" dirty="0" smtClean="0"/>
              <a:t>התוכנית שלנו תשלב מספר מצומצם של משתנים איכותיים המשפיעים על איכות</a:t>
            </a:r>
          </a:p>
          <a:p>
            <a:pPr marL="0" indent="0">
              <a:buNone/>
            </a:pPr>
            <a:r>
              <a:rPr lang="he-IL" dirty="0" smtClean="0"/>
              <a:t>המשחק, וכך נוכל לחזות את מספר ההמלצות גם על משחקים חדשים.</a:t>
            </a:r>
          </a:p>
          <a:p>
            <a:pPr marL="0" indent="0">
              <a:buNone/>
            </a:pPr>
            <a:r>
              <a:rPr lang="he-IL" dirty="0" smtClean="0"/>
              <a:t>ע"י כך חברה שמוציאה משחק חדש תדע לצפות את רמת ההצלחה שלו.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29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6222" y="652432"/>
            <a:ext cx="10515600" cy="5239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ברגרסיה הליניארית קיבלנו תוצאה נמוכה מאוד - 0.012 – ככל הנראה עקב </a:t>
            </a:r>
            <a:r>
              <a:rPr lang="he-IL" dirty="0" err="1" smtClean="0"/>
              <a:t>קורולציה</a:t>
            </a:r>
            <a:r>
              <a:rPr lang="he-IL" dirty="0" smtClean="0"/>
              <a:t> נמוכה בין הנתונים.</a:t>
            </a:r>
          </a:p>
          <a:p>
            <a:pPr marL="0" indent="0">
              <a:buNone/>
            </a:pPr>
            <a:r>
              <a:rPr lang="he-IL" dirty="0" smtClean="0"/>
              <a:t>עם זאת, ברגרסיה הלוגיסטית קיבלנו תוצאה גבוהה – 0.86.</a:t>
            </a:r>
          </a:p>
          <a:p>
            <a:pPr marL="0" indent="0">
              <a:buNone/>
            </a:pPr>
            <a:r>
              <a:rPr lang="he-IL" dirty="0" smtClean="0"/>
              <a:t>עבור ערכים לוגיסטיים קיבלנו ב-</a:t>
            </a:r>
            <a:r>
              <a:rPr lang="en-US" dirty="0" smtClean="0"/>
              <a:t>Guardian Boosting</a:t>
            </a:r>
            <a:r>
              <a:rPr lang="he-IL" dirty="0" smtClean="0"/>
              <a:t> ו-</a:t>
            </a:r>
            <a:r>
              <a:rPr lang="en-US" dirty="0" smtClean="0"/>
              <a:t>Random Forest</a:t>
            </a:r>
            <a:r>
              <a:rPr lang="he-IL" dirty="0" smtClean="0"/>
              <a:t> ערכים גבוהים גם כן – 0.9 – 0.84.</a:t>
            </a:r>
          </a:p>
          <a:p>
            <a:pPr marL="0" indent="0">
              <a:buNone/>
            </a:pPr>
            <a:r>
              <a:rPr lang="he-IL" dirty="0" smtClean="0"/>
              <a:t>עבור נתון ליניארי ב-</a:t>
            </a:r>
            <a:r>
              <a:rPr lang="en-US" dirty="0" smtClean="0"/>
              <a:t>Guardian </a:t>
            </a:r>
            <a:r>
              <a:rPr lang="en-US" dirty="0"/>
              <a:t>Boosting</a:t>
            </a:r>
            <a:r>
              <a:rPr lang="he-IL" dirty="0"/>
              <a:t> </a:t>
            </a:r>
            <a:r>
              <a:rPr lang="he-IL" dirty="0" smtClean="0"/>
              <a:t>קיבלנו 0.44, שהוא נתון סביר, אך אינו מספיק.</a:t>
            </a:r>
          </a:p>
          <a:p>
            <a:pPr marL="0" indent="0">
              <a:buNone/>
            </a:pPr>
            <a:r>
              <a:rPr lang="he-IL" dirty="0" smtClean="0"/>
              <a:t>בין הנתונים ניתן לראות הפרש קיצוני.</a:t>
            </a:r>
          </a:p>
          <a:p>
            <a:pPr marL="0" indent="0">
              <a:buNone/>
            </a:pPr>
            <a:r>
              <a:rPr lang="he-IL" dirty="0" smtClean="0"/>
              <a:t>דבר זה, בנוסף לחוסר ההתאמה בין הנתונים בטבלת </a:t>
            </a:r>
            <a:r>
              <a:rPr lang="he-IL" dirty="0" err="1" smtClean="0"/>
              <a:t>הקורולוציות</a:t>
            </a:r>
            <a:r>
              <a:rPr lang="he-IL" dirty="0" smtClean="0"/>
              <a:t> ובגרפים, מוביל אותנו למסקנה שהמודל לא הצליח לחזות על סמך הנתונים שבידו.</a:t>
            </a:r>
          </a:p>
          <a:p>
            <a:pPr marL="0" indent="0">
              <a:buNone/>
            </a:pPr>
            <a:r>
              <a:rPr lang="he-IL" dirty="0" smtClean="0"/>
              <a:t>כלומר, המודל נמצא ב- </a:t>
            </a:r>
            <a:r>
              <a:rPr lang="en-US" dirty="0" smtClean="0"/>
              <a:t>Under Fitting</a:t>
            </a:r>
            <a:r>
              <a:rPr lang="he-IL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52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7596" y="741871"/>
            <a:ext cx="10515600" cy="588366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מסקנתנו </a:t>
            </a:r>
            <a:r>
              <a:rPr lang="he-IL" dirty="0"/>
              <a:t>היא שמהנתונים שיש באתר אין יכולת לחזות האם המשחק יהיה מוצלח או לא</a:t>
            </a:r>
            <a:r>
              <a:rPr lang="he-IL" dirty="0" smtClean="0"/>
              <a:t>. </a:t>
            </a:r>
          </a:p>
          <a:p>
            <a:pPr marL="0" indent="0">
              <a:buNone/>
            </a:pPr>
            <a:r>
              <a:rPr lang="he-IL" dirty="0" smtClean="0"/>
              <a:t>אמנם יש קשר קטן בין מספר השפות ומספר הז'אנרים של משחק לבין מידת ההצלחה שלו, כפי שניתן לראות בגרפים ובטבלת </a:t>
            </a:r>
            <a:r>
              <a:rPr lang="he-IL" dirty="0" err="1" smtClean="0"/>
              <a:t>הקורולציות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את ה-</a:t>
            </a:r>
            <a:r>
              <a:rPr lang="en-US" dirty="0" smtClean="0"/>
              <a:t>R2_Score</a:t>
            </a:r>
            <a:r>
              <a:rPr lang="he-IL" dirty="0" smtClean="0"/>
              <a:t> בערך 0.44 אנו מייחסים לקשר בין משתנים אלה.</a:t>
            </a:r>
          </a:p>
          <a:p>
            <a:pPr marL="0" indent="0">
              <a:buNone/>
            </a:pPr>
            <a:r>
              <a:rPr lang="he-IL" dirty="0" smtClean="0"/>
              <a:t>אולם, עדיין שאר המודלים נתנו תוצאות לא צפויות ולא אחידות.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אנו </a:t>
            </a:r>
            <a:r>
              <a:rPr lang="he-IL" dirty="0"/>
              <a:t>משערים שחיזוי </a:t>
            </a:r>
            <a:r>
              <a:rPr lang="he-IL" dirty="0" smtClean="0"/>
              <a:t>מוצלח </a:t>
            </a:r>
            <a:r>
              <a:rPr lang="he-IL" dirty="0" err="1" smtClean="0"/>
              <a:t>ומדוייק</a:t>
            </a:r>
            <a:r>
              <a:rPr lang="he-IL" dirty="0" smtClean="0"/>
              <a:t> יותר בקשר </a:t>
            </a:r>
            <a:r>
              <a:rPr lang="he-IL" dirty="0"/>
              <a:t>למוצלחות המשחק תלוי </a:t>
            </a:r>
            <a:r>
              <a:rPr lang="he-IL" dirty="0" smtClean="0"/>
              <a:t>בנתונים כמו תקציב </a:t>
            </a:r>
            <a:r>
              <a:rPr lang="he-IL" dirty="0" err="1"/>
              <a:t>פירסום</a:t>
            </a:r>
            <a:r>
              <a:rPr lang="he-IL" dirty="0"/>
              <a:t>, איכות גרפית, תקציב ייצור </a:t>
            </a:r>
            <a:r>
              <a:rPr lang="he-IL" dirty="0" smtClean="0"/>
              <a:t>המשחק (שמשפיע על עוצמת 'משיכת' משתמשים) וכד'.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80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3" y="0"/>
            <a:ext cx="113768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11205" y="-5810"/>
            <a:ext cx="3969589" cy="885705"/>
          </a:xfrm>
        </p:spPr>
        <p:txBody>
          <a:bodyPr/>
          <a:lstStyle/>
          <a:p>
            <a:r>
              <a:rPr lang="en-US" b="1" dirty="0" smtClean="0"/>
              <a:t>Data acquisition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10884"/>
            <a:ext cx="10515600" cy="1613139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את הנתונים אספנו ע"י ספריית </a:t>
            </a:r>
            <a:r>
              <a:rPr lang="en-US" dirty="0" smtClean="0"/>
              <a:t>Beautiful Soup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נתונים לפני ניקוי: </a:t>
            </a:r>
            <a:r>
              <a:rPr lang="en-US" dirty="0" smtClean="0"/>
              <a:t>11K</a:t>
            </a:r>
            <a:r>
              <a:rPr lang="he-IL" dirty="0" smtClean="0"/>
              <a:t> </a:t>
            </a:r>
            <a:r>
              <a:rPr lang="he-IL" dirty="0" smtClean="0"/>
              <a:t>שורות כפול 12 עמודות.</a:t>
            </a:r>
          </a:p>
          <a:p>
            <a:pPr marL="0" indent="0">
              <a:buNone/>
            </a:pPr>
            <a:r>
              <a:rPr lang="he-IL" dirty="0" smtClean="0"/>
              <a:t>סה"כ: </a:t>
            </a:r>
            <a:r>
              <a:rPr lang="he-IL" dirty="0" smtClean="0"/>
              <a:t>כ-</a:t>
            </a:r>
            <a:r>
              <a:rPr lang="en-US" dirty="0" smtClean="0"/>
              <a:t>130K</a:t>
            </a:r>
            <a:r>
              <a:rPr lang="he-IL" dirty="0" smtClean="0"/>
              <a:t> </a:t>
            </a:r>
            <a:r>
              <a:rPr lang="he-IL" dirty="0" smtClean="0"/>
              <a:t>נתונים.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5353" y="2424023"/>
            <a:ext cx="571212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 smtClean="0"/>
              <a:t>נתונים </a:t>
            </a:r>
            <a:r>
              <a:rPr lang="he-IL" sz="2000" b="1" dirty="0" err="1" smtClean="0"/>
              <a:t>שהרכשנו</a:t>
            </a:r>
            <a:r>
              <a:rPr lang="he-IL" sz="2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שם המשחק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ז'אנרים של המשחק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יצרן המשחק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שפות של המשחק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'תגים' של המשחק (מאפיינים שהוגדרו ע"י משתמשים)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תאריך יציאת המשחק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אזהרות של היצרן (משחק אלים וכד')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174" y="2576423"/>
            <a:ext cx="5712125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מספר תגובות כולל של משתמשים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מספר תגובות חיוביות (</a:t>
            </a:r>
            <a:r>
              <a:rPr lang="he-IL" sz="2000" b="1" dirty="0" smtClean="0"/>
              <a:t>עמודה לחיזוי עפ"י שאלת המחקר)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מספר תגובות שליליות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'רכיבים' של המשחק - מעין מאפיינים שונים של המשחק, כל משחק לפי עניינו (תמונה בעמוד הבא)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 smtClean="0"/>
              <a:t>ציון ממוצע של 'רכיבי המשחק'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77" y="5226985"/>
            <a:ext cx="3668755" cy="12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945525"/>
            <a:ext cx="10925175" cy="465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8708" y="1086928"/>
            <a:ext cx="57098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תמונות לדוגמא של 'רכיבי המשחק' (</a:t>
            </a:r>
            <a:r>
              <a:rPr lang="en-US" sz="2000" dirty="0" smtClean="0"/>
              <a:t>Achievements</a:t>
            </a:r>
            <a:r>
              <a:rPr lang="he-IL" sz="2000" dirty="0" smtClean="0"/>
              <a:t>):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070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51230" y="183966"/>
            <a:ext cx="4219755" cy="1006479"/>
          </a:xfrm>
        </p:spPr>
        <p:txBody>
          <a:bodyPr/>
          <a:lstStyle/>
          <a:p>
            <a:pPr algn="ctr"/>
            <a:r>
              <a:rPr lang="he-IL" b="1" dirty="0" smtClean="0">
                <a:cs typeface="+mn-cs"/>
              </a:rPr>
              <a:t>טיפול בנתונים</a:t>
            </a:r>
            <a:endParaRPr lang="he-IL" b="1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8484" y="1572088"/>
            <a:ext cx="23377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טיפול בכפילויות: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98" y="2415396"/>
            <a:ext cx="8322604" cy="41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885011" y="194515"/>
            <a:ext cx="23377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טיפול ב-</a:t>
            </a:r>
            <a:r>
              <a:rPr lang="en-US" sz="2400" dirty="0" smtClean="0"/>
              <a:t>Nan</a:t>
            </a:r>
            <a:r>
              <a:rPr lang="he-IL" sz="2400" dirty="0" smtClean="0"/>
              <a:t>:</a:t>
            </a: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13" y="724206"/>
            <a:ext cx="8458357" cy="479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6008" y="5934399"/>
            <a:ext cx="71167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(על </a:t>
            </a:r>
            <a:r>
              <a:rPr lang="he-IL" sz="2400" dirty="0" smtClean="0"/>
              <a:t>טיפול בחריגות יוסבר במהלך פרק </a:t>
            </a:r>
            <a:r>
              <a:rPr lang="he-IL" sz="2400" dirty="0" smtClean="0"/>
              <a:t>ה-</a:t>
            </a:r>
            <a:r>
              <a:rPr lang="en-US" sz="2400" dirty="0" smtClean="0"/>
              <a:t>(EDA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18081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16170" y="169353"/>
            <a:ext cx="10515600" cy="161631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כחלק מעיבוד הנתונים בטבלה יצרנו עמודה עבור כל שפה – אם המשחק מכיל שפה זו – בעמודה יהיה כתוב 1, אם לא – יהיה כתוב 0.</a:t>
            </a:r>
          </a:p>
          <a:p>
            <a:pPr marL="0" indent="0">
              <a:buNone/>
            </a:pPr>
            <a:r>
              <a:rPr lang="he-IL" dirty="0" smtClean="0"/>
              <a:t>(אותו דבר עם ז'אנרים של המשחק)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4" y="1597683"/>
            <a:ext cx="11315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1494</Words>
  <Application>Microsoft Office PowerPoint</Application>
  <PresentationFormat>מסך רחב</PresentationFormat>
  <Paragraphs>120</Paragraphs>
  <Slides>31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ערכת נושא Office</vt:lpstr>
      <vt:lpstr>פרויקט מדעי הנתונים</vt:lpstr>
      <vt:lpstr>שאלת מחקר</vt:lpstr>
      <vt:lpstr>מצגת של PowerPoint</vt:lpstr>
      <vt:lpstr>מצגת של PowerPoint</vt:lpstr>
      <vt:lpstr>Data acquisition</vt:lpstr>
      <vt:lpstr>מצגת של PowerPoint</vt:lpstr>
      <vt:lpstr>טיפול בנתונים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מדעי הנתונים</dc:title>
  <dc:creator>‏‏משתמש Windows</dc:creator>
  <cp:lastModifiedBy>‏‏משתמש Windows</cp:lastModifiedBy>
  <cp:revision>44</cp:revision>
  <dcterms:created xsi:type="dcterms:W3CDTF">2023-06-28T13:23:35Z</dcterms:created>
  <dcterms:modified xsi:type="dcterms:W3CDTF">2023-06-30T00:01:03Z</dcterms:modified>
</cp:coreProperties>
</file>