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9" r:id="rId3"/>
    <p:sldId id="328" r:id="rId4"/>
    <p:sldId id="330" r:id="rId5"/>
    <p:sldId id="331" r:id="rId6"/>
    <p:sldId id="332" r:id="rId7"/>
    <p:sldId id="340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1" r:id="rId1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429D7-A5EF-5FBD-5FA2-28BCBC54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165F9-6B7F-4346-955B-2456D2918A91}" type="datetimeFigureOut">
              <a:rPr lang="en-GB"/>
              <a:pPr>
                <a:defRPr/>
              </a:pPr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41A3B-ABEB-6278-4D35-834A3E45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F1EEB-0680-251A-66E7-197FFA83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A7CF2-464B-4010-A0E5-569C661772C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56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C63E4-BB3D-0100-A5F5-E62F048A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52621-27D9-4783-A0EF-BD7668E4D39C}" type="datetimeFigureOut">
              <a:rPr lang="en-GB"/>
              <a:pPr>
                <a:defRPr/>
              </a:pPr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F7EFF-129C-6D16-BB73-D143CCF0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B876E-12F9-E778-0F45-50FD494B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3ABEE-23C9-4D46-B3DA-A97619B1ED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EF8F7-99E0-319A-1C03-0025373C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292A9-AB78-4CEE-98CB-0E2D8C1444B1}" type="datetimeFigureOut">
              <a:rPr lang="en-GB"/>
              <a:pPr>
                <a:defRPr/>
              </a:pPr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80781-3635-2B7B-F7DE-34C62CD6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FAAB8-8BB7-4EF8-64C5-8AECCF84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B807E-DD5A-4493-924F-83E58003718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57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B4253-4CD0-CD00-81FC-E1D1F68D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1E50F-6C05-4BC4-BB64-03329D99B225}" type="datetimeFigureOut">
              <a:rPr lang="en-GB"/>
              <a:pPr>
                <a:defRPr/>
              </a:pPr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B42C1-A3B1-1B36-D231-99DB0B823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8CE40-D87C-D4A4-C3CD-F5C51783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9EE3F-E633-48CA-A760-91725DF4350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91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5DF08-5658-82A2-9722-BC48B4E4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F44B9-021B-40A7-BC7E-44B339867BFD}" type="datetimeFigureOut">
              <a:rPr lang="en-GB"/>
              <a:pPr>
                <a:defRPr/>
              </a:pPr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E5BB2-62B5-7466-4996-5F68CEB1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059B8-D550-54E0-0BA5-47CBF9DC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87398-E713-41B7-AA1D-EB860F1B32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15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031E2E4-1E3E-C08C-05E0-26BF2B822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A619E-D1EB-401F-B37B-C74FB8943DCA}" type="datetimeFigureOut">
              <a:rPr lang="en-GB"/>
              <a:pPr>
                <a:defRPr/>
              </a:pPr>
              <a:t>18/11/2022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BE238D2-9FAA-4494-4B34-94B2F6FF3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A65EA97-8DF7-7672-981A-CE7F07F5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59AB6-629D-411D-A372-80040A4C8F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98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FD87A66-28C2-740B-36AE-D8B1B56B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3623D-B93C-4704-9B94-EDFE58D8DDF7}" type="datetimeFigureOut">
              <a:rPr lang="en-GB"/>
              <a:pPr>
                <a:defRPr/>
              </a:pPr>
              <a:t>18/11/2022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6D4C66A-78EF-F32F-F21E-92BE41AC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3ABF9EF-3344-0283-593E-EFA2C71E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8BD61-AEF2-466F-B40A-AA18DDEE4E1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0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DB60C29-91E1-927D-822C-FF7B2560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8FC9B-CE87-4D87-8D33-4E8C7BD7158E}" type="datetimeFigureOut">
              <a:rPr lang="en-GB"/>
              <a:pPr>
                <a:defRPr/>
              </a:pPr>
              <a:t>18/11/2022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5824403-9431-CCBD-F994-0D4B086E3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D1257C-BF86-28F7-522F-32024778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D668C-BD43-4C1F-9511-915C6AE92D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93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3C1A982-CF50-786F-551C-35E34F3B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3D489-5C2E-49D6-885E-891BAE7A9162}" type="datetimeFigureOut">
              <a:rPr lang="en-GB"/>
              <a:pPr>
                <a:defRPr/>
              </a:pPr>
              <a:t>18/11/2022</a:t>
            </a:fld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A6B5894-8774-155F-6A83-040F287C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8A9F60C-A3DD-382C-C5AB-79378C0D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A0D80-C1CE-4FA8-9B10-4D7E5B5F42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01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1A6FAE-E30B-4B14-EDF6-07C3FC03F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04B6D-2D41-4666-A3A8-C55B6611A6AA}" type="datetimeFigureOut">
              <a:rPr lang="en-GB"/>
              <a:pPr>
                <a:defRPr/>
              </a:pPr>
              <a:t>18/11/2022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A07EB05-A534-0522-D74A-39AAEC7E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DA0F5D-9BFB-841F-C6E5-7A489EA5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5995C-BA6B-47A6-9A5D-B335933EAAF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9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D573082-6D09-0A3B-5D2A-D8C1DE39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D3BDA-6AE0-4EB8-A7B5-8D230C48B8D7}" type="datetimeFigureOut">
              <a:rPr lang="en-GB"/>
              <a:pPr>
                <a:defRPr/>
              </a:pPr>
              <a:t>18/11/2022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6C3FA18-7263-AEBC-FCDB-A6EFC041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88A11E3-01A8-E542-0A38-57CA6D86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FBB84-14BD-48CE-9732-FF4BD7F8EE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00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7FB11C-2A13-B674-B4F4-75CFD66EEA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A555246-A1BE-C1C6-F7DF-1FBB6FD57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3CCC-A0D2-2398-9987-E8F28C3E4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286E993-83BD-497C-A6B1-21E9D7E60793}" type="datetimeFigureOut">
              <a:rPr lang="en-GB"/>
              <a:pPr>
                <a:defRPr/>
              </a:pPr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F1536-7F85-B7C7-60A8-2C4FD4C4D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B453D-E20E-15CD-A8A4-928B0FE3C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FB8D886-E48B-448D-8D2E-69277A7252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Yahia-Derbala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linkedin.com/in/yahia-emad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yahderbala@gmail.com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B407-0DD3-0C6E-5637-D9503DA7E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9650"/>
            <a:ext cx="9144000" cy="2827338"/>
          </a:xfrm>
        </p:spPr>
        <p:txBody>
          <a:bodyPr rtlCol="0">
            <a:normAutofit fontScale="90000"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EGYP</a:t>
            </a:r>
            <a:r>
              <a:rPr lang="en-US" b="1" dirty="0">
                <a:solidFill>
                  <a:srgbClr val="70AD4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FWD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Initiative</a:t>
            </a:r>
            <a:b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b="1" spc="75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Advanced Embedded Systems Nanodegree,</a:t>
            </a:r>
            <a:br>
              <a:rPr lang="en-GB" sz="1800" b="1" spc="75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b="1" spc="75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Embedded Software Design Masterclass by </a:t>
            </a:r>
            <a:r>
              <a:rPr lang="en-US" sz="1800" b="1" spc="75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SPRINTS Egypt</a:t>
            </a:r>
            <a:r>
              <a:rPr lang="en-US" sz="1800" b="1" spc="75" dirty="0">
                <a:solidFill>
                  <a:srgbClr val="5A5A5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br>
              <a:rPr lang="en-GB" sz="1800" b="1" spc="75" dirty="0">
                <a:solidFill>
                  <a:srgbClr val="5A5A5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5132D-32F1-3F5F-3251-ED23145FD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46400"/>
            <a:ext cx="12192000" cy="4826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Automotive Door Control System </a:t>
            </a:r>
            <a:r>
              <a:rPr lang="en-GB" sz="3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</p:txBody>
      </p:sp>
      <p:pic>
        <p:nvPicPr>
          <p:cNvPr id="2052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20B71EC0-6C18-432F-E825-540E01769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17463"/>
            <a:ext cx="2014538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1" descr="Egypt FWD">
            <a:extLst>
              <a:ext uri="{FF2B5EF4-FFF2-40B4-BE49-F238E27FC236}">
                <a16:creationId xmlns:a16="http://schemas.microsoft.com/office/drawing/2014/main" id="{3F94F9F7-3025-0136-C78E-0B6A91B3D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-6350"/>
            <a:ext cx="2765425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3">
            <a:extLst>
              <a:ext uri="{FF2B5EF4-FFF2-40B4-BE49-F238E27FC236}">
                <a16:creationId xmlns:a16="http://schemas.microsoft.com/office/drawing/2014/main" id="{04AA334B-648C-8561-1619-DC5E69EBA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5" name="Picture 5" descr="See the source image">
            <a:extLst>
              <a:ext uri="{FF2B5EF4-FFF2-40B4-BE49-F238E27FC236}">
                <a16:creationId xmlns:a16="http://schemas.microsoft.com/office/drawing/2014/main" id="{342D0D33-7234-0BB2-B327-4039E67C1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7" t="19301" r="20239" b="18085"/>
          <a:stretch>
            <a:fillRect/>
          </a:stretch>
        </p:blipFill>
        <p:spPr bwMode="auto">
          <a:xfrm>
            <a:off x="2441575" y="177800"/>
            <a:ext cx="693738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6" descr="iOS Bootcamp in Cairo, Egypt | WUZZUF">
            <a:extLst>
              <a:ext uri="{FF2B5EF4-FFF2-40B4-BE49-F238E27FC236}">
                <a16:creationId xmlns:a16="http://schemas.microsoft.com/office/drawing/2014/main" id="{A73BE686-EDEE-AD2F-24C4-37B835CF6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63" y="73025"/>
            <a:ext cx="179546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E79AC6-90FE-9F51-B2B4-B19EA452BED2}"/>
              </a:ext>
            </a:extLst>
          </p:cNvPr>
          <p:cNvSpPr txBox="1"/>
          <p:nvPr/>
        </p:nvSpPr>
        <p:spPr>
          <a:xfrm>
            <a:off x="3048000" y="3619500"/>
            <a:ext cx="6096000" cy="785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Graduation Project submitted in partial Fulfillment of</a:t>
            </a:r>
            <a:endParaRPr lang="en-GB" sz="16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Embedded Software Design Masterclass.</a:t>
            </a:r>
            <a:endParaRPr lang="en-GB" sz="16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58" name="TextBox 12">
            <a:extLst>
              <a:ext uri="{FF2B5EF4-FFF2-40B4-BE49-F238E27FC236}">
                <a16:creationId xmlns:a16="http://schemas.microsoft.com/office/drawing/2014/main" id="{C885690B-0CE4-DC23-EEB2-B898136E5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395788"/>
            <a:ext cx="6096000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Prepared by</a:t>
            </a:r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115000"/>
              </a:lnSpc>
              <a:spcAft>
                <a:spcPts val="850"/>
              </a:spcAft>
            </a:pP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Yahia Emad Ahmed </a:t>
            </a:r>
            <a:r>
              <a:rPr lang="en-US" altLang="en-US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Derbala</a:t>
            </a:r>
            <a:endParaRPr lang="en-GB" altLang="en-US" sz="11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59" name="TextBox 14">
            <a:extLst>
              <a:ext uri="{FF2B5EF4-FFF2-40B4-BE49-F238E27FC236}">
                <a16:creationId xmlns:a16="http://schemas.microsoft.com/office/drawing/2014/main" id="{A3242DB1-D104-D207-B99A-545749DD0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233988"/>
            <a:ext cx="60960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232150" algn="ctr"/>
                <a:tab pos="4237038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3232150" algn="ctr"/>
                <a:tab pos="4237038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3232150" algn="ctr"/>
                <a:tab pos="4237038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3232150" algn="ctr"/>
                <a:tab pos="4237038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3232150" algn="ctr"/>
                <a:tab pos="4237038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3232150" algn="ctr"/>
                <a:tab pos="4237038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3232150" algn="ctr"/>
                <a:tab pos="4237038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3232150" algn="ctr"/>
                <a:tab pos="4237038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3232150" algn="ctr"/>
                <a:tab pos="4237038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7000"/>
              </a:lnSpc>
              <a:spcAft>
                <a:spcPts val="900"/>
              </a:spcAft>
            </a:pPr>
            <a:r>
              <a:rPr lang="en-US" altLang="en-US" u="sng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6"/>
              </a:rPr>
              <a:t>yahderbala@gmail.com</a:t>
            </a:r>
            <a:endParaRPr lang="en-US" altLang="en-US" u="sng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107000"/>
              </a:lnSpc>
              <a:spcAft>
                <a:spcPts val="900"/>
              </a:spcAft>
            </a:pPr>
            <a:r>
              <a:rPr lang="en-US" altLang="en-US" u="sng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7"/>
              </a:rPr>
              <a:t>LinkedIn</a:t>
            </a:r>
            <a:r>
              <a:rPr lang="en-GB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algn="ctr" eaLnBrk="1" hangingPunct="1">
              <a:lnSpc>
                <a:spcPct val="107000"/>
              </a:lnSpc>
              <a:spcAft>
                <a:spcPts val="900"/>
              </a:spcAft>
            </a:pPr>
            <a:r>
              <a:rPr lang="en-US" altLang="en-US" u="sng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8"/>
              </a:rPr>
              <a:t>Github</a:t>
            </a:r>
            <a:endParaRPr lang="en-GB" altLang="en-US" sz="16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: Actuator Modules State Diagrams</a:t>
            </a:r>
            <a:endParaRPr lang="en-GB" altLang="en-US" b="1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589B053-B912-13C5-1C3F-1783DDB40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097" y="1400176"/>
            <a:ext cx="7471806" cy="530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33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MCAL : DIO State Diagram</a:t>
            </a:r>
            <a:endParaRPr lang="en-GB" altLang="en-US" b="1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A507F15-DF25-8920-557C-F9FF11550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5916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58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MCAL : COM Drivers State Diagram</a:t>
            </a:r>
            <a:endParaRPr lang="en-GB" altLang="en-US" b="1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F55E225-7AE6-FBD8-994F-BD3002193C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44"/>
          <a:stretch/>
        </p:blipFill>
        <p:spPr>
          <a:xfrm>
            <a:off x="112167" y="1974786"/>
            <a:ext cx="11967666" cy="354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66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: State Diagram</a:t>
            </a:r>
            <a:endParaRPr lang="en-GB" altLang="en-US" b="1" dirty="0"/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1DDE6FA-2243-98AD-2CB9-83C694A11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63" y="1307790"/>
            <a:ext cx="10788073" cy="531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76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1430" y="-346075"/>
            <a:ext cx="10515600" cy="1325563"/>
          </a:xfrm>
        </p:spPr>
        <p:txBody>
          <a:bodyPr/>
          <a:lstStyle/>
          <a:p>
            <a:r>
              <a:rPr lang="en-US" altLang="en-US" b="1" dirty="0"/>
              <a:t>ECU 1 : Sequence Diagram</a:t>
            </a:r>
            <a:endParaRPr lang="en-GB" altLang="en-US" b="1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87CF72C-6792-F24C-84B4-C3025AEBA2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94"/>
          <a:stretch/>
        </p:blipFill>
        <p:spPr>
          <a:xfrm>
            <a:off x="2175798" y="579869"/>
            <a:ext cx="7840404" cy="634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14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254774"/>
            <a:ext cx="10515600" cy="1325563"/>
          </a:xfrm>
        </p:spPr>
        <p:txBody>
          <a:bodyPr/>
          <a:lstStyle/>
          <a:p>
            <a:r>
              <a:rPr lang="en-US" altLang="en-US" b="1" dirty="0"/>
              <a:t>ECU 2 : CPU LOAD</a:t>
            </a:r>
            <a:endParaRPr lang="en-GB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508F5A-0E23-8B90-9D8C-B5C6D1220753}"/>
                  </a:ext>
                </a:extLst>
              </p:cNvPr>
              <p:cNvSpPr txBox="1"/>
              <p:nvPr/>
            </p:nvSpPr>
            <p:spPr>
              <a:xfrm>
                <a:off x="708889" y="1164700"/>
                <a:ext cx="11956473" cy="5277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sz="1800" b="1" u="sng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Calculation of </a:t>
                </a:r>
                <a:r>
                  <a:rPr lang="en-US" sz="1800" b="1" u="sng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HyperPeriod</a:t>
                </a:r>
                <a:endParaRPr lang="en-US" b="1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R="0" lv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Assumptions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6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Tick time 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 1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ms</a:t>
                </a:r>
                <a:r>
                  <a:rPr 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; </a:t>
                </a:r>
                <a:r>
                  <a:rPr lang="en-US" sz="16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Task periodicities </a:t>
                </a:r>
                <a:r>
                  <a:rPr 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5 , 10 </a:t>
                </a:r>
                <a:r>
                  <a:rPr lang="en-US" sz="16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ms</a:t>
                </a:r>
                <a:r>
                  <a:rPr 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;</a:t>
                </a:r>
                <a:r>
                  <a:rPr lang="en-US" sz="16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Execution times 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 </a:t>
                </a:r>
                <a:r>
                  <a:rPr 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2 , 3 </a:t>
                </a:r>
                <a:r>
                  <a:rPr lang="en-US" sz="16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ms</a:t>
                </a:r>
                <a:endParaRPr lang="en-GB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𝑯𝒚𝒑𝒆𝒓𝑷𝒆𝒓𝒊𝒐𝒅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US" sz="1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𝑳𝑪𝑴</m:t>
                      </m:r>
                      <m:d>
                        <m:dPr>
                          <m:ctrlPr>
                            <a:rPr lang="en-GB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𝑃𝑒𝑟𝑖𝑜𝑑𝑖𝑐𝑖𝑡𝑖𝑒𝑠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US" sz="1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𝑳𝑪𝑴</m:t>
                      </m:r>
                      <m:r>
                        <a:rPr lang="en-US" sz="1800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5,10</m:t>
                      </m:r>
                      <m:r>
                        <a:rPr lang="en-US" sz="1800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𝑯𝒚𝒑𝒆𝒓𝑷𝒆𝒓𝒊𝒐𝒅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10</m:t>
                      </m:r>
                    </m:oMath>
                  </m:oMathPara>
                </a14:m>
                <a:endParaRPr lang="en-GB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sz="1800" b="1" u="sng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CPU Load Calculations</a:t>
                </a:r>
                <a:endParaRPr lang="en-GB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𝐂𝐏𝐔</m:t>
                      </m:r>
                      <m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en-US" sz="1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𝐋𝐎𝐀𝐃</m:t>
                      </m:r>
                      <m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= </m:t>
                      </m:r>
                      <m:f>
                        <m:fPr>
                          <m:ctrlPr>
                            <a:rPr lang="en-GB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Total</m:t>
                          </m:r>
                          <m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Time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HyperPeriod</m:t>
                          </m:r>
                        </m:den>
                      </m:f>
                      <m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en-US" sz="1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</m:t>
                      </m:r>
                      <m:r>
                        <a:rPr lang="en-US" sz="1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𝟏𝟎𝟎</m:t>
                      </m:r>
                    </m:oMath>
                  </m:oMathPara>
                </a14:m>
                <a:endParaRPr lang="en-GB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𝑻𝒐𝒕𝒂𝒍</m:t>
                      </m:r>
                      <m:r>
                        <a:rPr lang="en-US" sz="1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en-US" sz="1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𝑻𝒊𝒎𝒆</m:t>
                      </m:r>
                      <m:r>
                        <a:rPr lang="en-US" sz="1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18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sz="18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8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8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𝟔</m:t>
                          </m:r>
                        </m:sup>
                        <m:e>
                          <m:sSub>
                            <m:sSubPr>
                              <m:ctrlPr>
                                <a:rPr lang="en-GB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𝑬𝒙𝒆𝒄𝒖𝒕𝒊𝒐𝒏𝑻𝒊𝒎𝒆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𝑵𝒖𝒎</m:t>
                              </m:r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𝒐𝒇</m:t>
                              </m:r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𝑪𝒂𝒍𝒍𝒔</m:t>
                              </m:r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𝑰𝒏</m:t>
                              </m:r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𝑯𝒚𝒑𝒆𝒓𝑷𝒆𝒓𝒊𝒐𝒅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𝑻𝒐𝒕𝒂𝒍</m:t>
                      </m:r>
                      <m:r>
                        <a:rPr lang="en-US" sz="16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en-US" sz="16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𝑻𝒊𝒎𝒆</m:t>
                      </m:r>
                      <m:r>
                        <a:rPr lang="en-US" sz="16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𝟐</m:t>
                      </m:r>
                      <m:r>
                        <a:rPr lang="en-US" sz="1600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</m:t>
                      </m:r>
                      <m:r>
                        <a:rPr lang="en-US" sz="1600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𝟐</m:t>
                      </m:r>
                      <m:r>
                        <a:rPr lang="en-US" sz="1600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r>
                        <a:rPr lang="en-US" sz="1600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𝟑</m:t>
                      </m:r>
                      <m:r>
                        <a:rPr lang="en-US" sz="1600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</m:t>
                      </m:r>
                      <m:r>
                        <a:rPr lang="en-US" sz="1600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𝟕</m:t>
                      </m:r>
                      <m:r>
                        <a:rPr lang="en-US" sz="1400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𝒎𝒔</m:t>
                      </m:r>
                    </m:oMath>
                  </m:oMathPara>
                </a14:m>
                <a:endParaRPr lang="en-GB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𝑼</m:t>
                      </m:r>
                      <m:r>
                        <a:rPr lang="en-US" sz="1800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𝒕𝒊𝒍𝒊𝒛𝒂𝒕𝒊𝒐𝒏</m:t>
                      </m:r>
                      <m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US" sz="1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𝐂𝐏𝐔</m:t>
                      </m:r>
                      <m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en-US" sz="1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𝐋𝐎𝐀𝐃</m:t>
                      </m:r>
                      <m:r>
                        <a:rPr lang="en-US" sz="16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6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𝟏𝟎</m:t>
                          </m:r>
                        </m:den>
                      </m:f>
                      <m:r>
                        <a:rPr lang="en-US" sz="16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</m:t>
                      </m:r>
                      <m:r>
                        <a:rPr lang="en-US" sz="16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𝟏𝟎𝟎</m:t>
                      </m:r>
                      <m:r>
                        <a:rPr lang="en-US" sz="16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𝟕𝟎</m:t>
                      </m:r>
                      <m:r>
                        <a:rPr lang="en-US" sz="16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%</m:t>
                      </m:r>
                    </m:oMath>
                  </m:oMathPara>
                </a14:m>
                <a:endParaRPr lang="en-GB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508F5A-0E23-8B90-9D8C-B5C6D1220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89" y="1164700"/>
                <a:ext cx="11956473" cy="5277663"/>
              </a:xfrm>
              <a:prstGeom prst="rect">
                <a:avLst/>
              </a:prstGeom>
              <a:blipFill>
                <a:blip r:embed="rId2"/>
                <a:stretch>
                  <a:fillRect l="-4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46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: Manager Modules State Diagrams</a:t>
            </a:r>
            <a:endParaRPr lang="en-GB" altLang="en-US" b="1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9A69803-9886-9F22-457F-AA7774F42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5916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9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: Sensor Modules State Diagrams</a:t>
            </a:r>
            <a:endParaRPr lang="en-GB" altLang="en-US" b="1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87D1AA0-2391-3AF4-C673-D087DBA45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5916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4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MCAL : DIO State Diagram</a:t>
            </a:r>
            <a:endParaRPr lang="en-GB" altLang="en-US" b="1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A507F15-DF25-8920-557C-F9FF11550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5916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7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MCAL : COM Drivers State Diagram</a:t>
            </a:r>
            <a:endParaRPr lang="en-GB" altLang="en-US" b="1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C2DE92D-0F2D-E859-6994-CFC7488B1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8418"/>
            <a:ext cx="8850745" cy="527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7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: State Diagram</a:t>
            </a:r>
            <a:endParaRPr lang="en-GB" altLang="en-US" b="1" dirty="0"/>
          </a:p>
        </p:txBody>
      </p:sp>
      <p:pic>
        <p:nvPicPr>
          <p:cNvPr id="7" name="Picture 6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DCB7EE4C-AA75-D69E-E99D-B9A70C0BC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6412"/>
            <a:ext cx="10946226" cy="427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5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254774"/>
            <a:ext cx="10515600" cy="1325563"/>
          </a:xfrm>
        </p:spPr>
        <p:txBody>
          <a:bodyPr/>
          <a:lstStyle/>
          <a:p>
            <a:r>
              <a:rPr lang="en-US" altLang="en-US" b="1" dirty="0"/>
              <a:t>ECU 1 : CPU LOAD</a:t>
            </a:r>
            <a:endParaRPr lang="en-GB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508F5A-0E23-8B90-9D8C-B5C6D1220753}"/>
                  </a:ext>
                </a:extLst>
              </p:cNvPr>
              <p:cNvSpPr txBox="1"/>
              <p:nvPr/>
            </p:nvSpPr>
            <p:spPr>
              <a:xfrm>
                <a:off x="708889" y="1164700"/>
                <a:ext cx="11956473" cy="5277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sz="1800" b="1" u="sng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Calculation of </a:t>
                </a:r>
                <a:r>
                  <a:rPr lang="en-US" sz="1800" b="1" u="sng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HyperPeriod</a:t>
                </a:r>
                <a:endParaRPr lang="en-US" b="1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R="0" lv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Assumptions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6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Tick time 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 1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ms</a:t>
                </a:r>
                <a:r>
                  <a:rPr 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; </a:t>
                </a:r>
                <a:r>
                  <a:rPr lang="en-US" sz="16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Task periodicities </a:t>
                </a:r>
                <a:r>
                  <a:rPr 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5, 10 , 20 </a:t>
                </a:r>
                <a:r>
                  <a:rPr lang="en-US" sz="16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ms</a:t>
                </a:r>
                <a:r>
                  <a:rPr 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;</a:t>
                </a:r>
                <a:r>
                  <a:rPr lang="en-US" sz="16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Execution times 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 </a:t>
                </a:r>
                <a:r>
                  <a:rPr 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1,2,4 </a:t>
                </a:r>
                <a:r>
                  <a:rPr lang="en-US" sz="16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ms</a:t>
                </a:r>
                <a:endParaRPr lang="en-GB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𝑯𝒚𝒑𝒆𝒓𝑷𝒆𝒓𝒊𝒐𝒅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US" sz="1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𝑳𝑪𝑴</m:t>
                      </m:r>
                      <m:d>
                        <m:dPr>
                          <m:ctrlPr>
                            <a:rPr lang="en-GB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𝑃𝑒𝑟𝑖𝑜𝑑𝑖𝑐𝑖𝑡𝑖𝑒𝑠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US" sz="1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𝑳𝑪𝑴</m:t>
                      </m:r>
                      <m:r>
                        <a:rPr lang="en-US" sz="1800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5,10,20</m:t>
                      </m:r>
                      <m:r>
                        <a:rPr lang="en-US" sz="1800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𝑯𝒚𝒑𝒆𝒓𝑷𝒆𝒓𝒊𝒐𝒅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2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GB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sz="1800" b="1" u="sng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CPU Load Calculations</a:t>
                </a:r>
                <a:endParaRPr lang="en-GB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𝐂𝐏𝐔</m:t>
                      </m:r>
                      <m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en-US" sz="1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𝐋𝐎𝐀𝐃</m:t>
                      </m:r>
                      <m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= </m:t>
                      </m:r>
                      <m:f>
                        <m:fPr>
                          <m:ctrlPr>
                            <a:rPr lang="en-GB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Total</m:t>
                          </m:r>
                          <m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Time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HyperPeriod</m:t>
                          </m:r>
                        </m:den>
                      </m:f>
                      <m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en-US" sz="1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</m:t>
                      </m:r>
                      <m:r>
                        <a:rPr lang="en-US" sz="1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𝟏𝟎𝟎</m:t>
                      </m:r>
                    </m:oMath>
                  </m:oMathPara>
                </a14:m>
                <a:endParaRPr lang="en-GB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𝑻𝒐𝒕𝒂𝒍</m:t>
                      </m:r>
                      <m:r>
                        <a:rPr lang="en-US" sz="1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en-US" sz="1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𝑻𝒊𝒎𝒆</m:t>
                      </m:r>
                      <m:r>
                        <a:rPr lang="en-US" sz="1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18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sz="18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8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8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𝟔</m:t>
                          </m:r>
                        </m:sup>
                        <m:e>
                          <m:sSub>
                            <m:sSubPr>
                              <m:ctrlPr>
                                <a:rPr lang="en-GB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𝑬𝒙𝒆𝒄𝒖𝒕𝒊𝒐𝒏𝑻𝒊𝒎𝒆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𝑵𝒖𝒎</m:t>
                              </m:r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𝒐𝒇</m:t>
                              </m:r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𝑪𝒂𝒍𝒍𝒔</m:t>
                              </m:r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𝑰𝒏</m:t>
                              </m:r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𝑯𝒚𝒑𝒆𝒓𝑷𝒆𝒓𝒊𝒐𝒅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𝑻𝒐𝒕𝒂𝒍</m:t>
                      </m:r>
                      <m:r>
                        <a:rPr lang="en-US" sz="16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en-US" sz="16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𝑻𝒊𝒎𝒆</m:t>
                      </m:r>
                      <m:r>
                        <a:rPr lang="en-US" sz="16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𝟏</m:t>
                      </m:r>
                      <m:r>
                        <a:rPr lang="en-US" sz="1600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</m:t>
                      </m:r>
                      <m:r>
                        <a:rPr lang="en-US" sz="1400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𝟓</m:t>
                      </m:r>
                      <m:r>
                        <a:rPr lang="en-US" sz="14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𝟐</m:t>
                      </m:r>
                      <m:r>
                        <a:rPr lang="en-US" sz="14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</m:t>
                      </m:r>
                      <m:r>
                        <a:rPr lang="en-US" sz="1400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𝟐</m:t>
                      </m:r>
                      <m:r>
                        <a:rPr lang="en-US" sz="14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𝟒</m:t>
                      </m:r>
                      <m:r>
                        <a:rPr lang="en-US" sz="1400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</m:t>
                      </m:r>
                      <m:r>
                        <a:rPr lang="en-US" sz="1400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𝟏𝟑</m:t>
                      </m:r>
                      <m:r>
                        <a:rPr lang="en-US" sz="1400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𝒎𝒔</m:t>
                      </m:r>
                    </m:oMath>
                  </m:oMathPara>
                </a14:m>
                <a:endParaRPr lang="en-GB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𝑼</m:t>
                      </m:r>
                      <m:r>
                        <a:rPr lang="en-US" sz="1800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𝒕𝒊𝒍𝒊𝒛𝒂𝒕𝒊𝒐𝒏</m:t>
                      </m:r>
                      <m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US" sz="1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𝐂𝐏𝐔</m:t>
                      </m:r>
                      <m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en-US" sz="1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𝐋𝐎𝐀𝐃</m:t>
                      </m:r>
                      <m:r>
                        <a:rPr lang="en-US" sz="16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6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𝟏𝟑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𝟐𝟎</m:t>
                          </m:r>
                        </m:den>
                      </m:f>
                      <m:r>
                        <a:rPr lang="en-US" sz="16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</m:t>
                      </m:r>
                      <m:r>
                        <a:rPr lang="en-US" sz="16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𝟏𝟎𝟎</m:t>
                      </m:r>
                      <m:r>
                        <a:rPr lang="en-US" sz="16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𝟔𝟓</m:t>
                      </m:r>
                      <m:r>
                        <a:rPr lang="en-US" sz="16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%</m:t>
                      </m:r>
                    </m:oMath>
                  </m:oMathPara>
                </a14:m>
                <a:endParaRPr lang="en-GB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508F5A-0E23-8B90-9D8C-B5C6D1220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89" y="1164700"/>
                <a:ext cx="11956473" cy="5277663"/>
              </a:xfrm>
              <a:prstGeom prst="rect">
                <a:avLst/>
              </a:prstGeom>
              <a:blipFill>
                <a:blip r:embed="rId2"/>
                <a:stretch>
                  <a:fillRect l="-4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47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1430" y="-346075"/>
            <a:ext cx="10515600" cy="1325563"/>
          </a:xfrm>
        </p:spPr>
        <p:txBody>
          <a:bodyPr/>
          <a:lstStyle/>
          <a:p>
            <a:r>
              <a:rPr lang="en-US" altLang="en-US" b="1" dirty="0"/>
              <a:t>ECU 1 : Sequence Diagram</a:t>
            </a:r>
            <a:endParaRPr lang="en-GB" altLang="en-US" b="1" dirty="0"/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1460AF47-6EE4-5BA0-73B2-3F9E0CB08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05" y="579119"/>
            <a:ext cx="11271790" cy="613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0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: Manager Modules State Diagrams</a:t>
            </a:r>
            <a:endParaRPr lang="en-GB" altLang="en-US" b="1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E2E0A8C-E755-5C77-0A6E-552DCC8D2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395590"/>
            <a:ext cx="10934700" cy="521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40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290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EGYPFWD Initiative Advanced Embedded Systems Nanodegree, Embedded Software Design Masterclass by SPRINTS Egypt. </vt:lpstr>
      <vt:lpstr>ECU 1 : Manager Modules State Diagrams</vt:lpstr>
      <vt:lpstr>ECU 1 : Sensor Modules State Diagrams</vt:lpstr>
      <vt:lpstr>ECU 1 MCAL : DIO State Diagram</vt:lpstr>
      <vt:lpstr>ECU 1 MCAL : COM Drivers State Diagram</vt:lpstr>
      <vt:lpstr>ECU 1 : State Diagram</vt:lpstr>
      <vt:lpstr>ECU 1 : CPU LOAD</vt:lpstr>
      <vt:lpstr>ECU 1 : Sequence Diagram</vt:lpstr>
      <vt:lpstr>ECU 2 : Manager Modules State Diagrams</vt:lpstr>
      <vt:lpstr>ECU 2 : Actuator Modules State Diagrams</vt:lpstr>
      <vt:lpstr>ECU 2 MCAL : DIO State Diagram</vt:lpstr>
      <vt:lpstr>ECU 2 MCAL : COM Drivers State Diagram</vt:lpstr>
      <vt:lpstr>ECU 2 : State Diagram</vt:lpstr>
      <vt:lpstr>ECU 1 : Sequence Diagram</vt:lpstr>
      <vt:lpstr>ECU 2 : CPU LOAD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Yahia Emad</dc:creator>
  <cp:lastModifiedBy>Yahia Emad</cp:lastModifiedBy>
  <cp:revision>27</cp:revision>
  <dcterms:created xsi:type="dcterms:W3CDTF">2022-11-13T14:48:54Z</dcterms:created>
  <dcterms:modified xsi:type="dcterms:W3CDTF">2022-11-18T15:00:27Z</dcterms:modified>
</cp:coreProperties>
</file>