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68" r:id="rId7"/>
    <p:sldId id="260" r:id="rId8"/>
    <p:sldId id="263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5" r:id="rId37"/>
    <p:sldId id="292" r:id="rId38"/>
    <p:sldId id="294" r:id="rId39"/>
    <p:sldId id="258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29" r:id="rId57"/>
    <p:sldId id="330" r:id="rId58"/>
    <p:sldId id="331" r:id="rId59"/>
    <p:sldId id="322" r:id="rId60"/>
    <p:sldId id="323" r:id="rId61"/>
    <p:sldId id="324" r:id="rId62"/>
    <p:sldId id="325" r:id="rId63"/>
    <p:sldId id="326" r:id="rId64"/>
    <p:sldId id="327" r:id="rId65"/>
    <p:sldId id="328" r:id="rId6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29D7-A5EF-5FBD-5FA2-28BCBC54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165F9-6B7F-4346-955B-2456D2918A91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1A3B-ABEB-6278-4D35-834A3E45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1EEB-0680-251A-66E7-197FFA83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7CF2-464B-4010-A0E5-569C661772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5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3E4-BB3D-0100-A5F5-E62F048A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52621-27D9-4783-A0EF-BD7668E4D39C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7EFF-129C-6D16-BB73-D143CCF0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876E-12F9-E778-0F45-50FD494B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3ABEE-23C9-4D46-B3DA-A97619B1ED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F8F7-99E0-319A-1C03-0025373C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292A9-AB78-4CEE-98CB-0E2D8C1444B1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0781-3635-2B7B-F7DE-34C62CD6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AAB8-8BB7-4EF8-64C5-8AECCF84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B807E-DD5A-4493-924F-83E5800371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7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4253-4CD0-CD00-81FC-E1D1F68D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1E50F-6C05-4BC4-BB64-03329D99B225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42C1-A3B1-1B36-D231-99DB0B82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CE40-D87C-D4A4-C3CD-F5C51783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EE3F-E633-48CA-A760-91725DF435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DF08-5658-82A2-9722-BC48B4E4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F44B9-021B-40A7-BC7E-44B339867BFD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5BB2-62B5-7466-4996-5F68CEB1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59B8-D550-54E0-0BA5-47CBF9DC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7398-E713-41B7-AA1D-EB860F1B32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5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31E2E4-1E3E-C08C-05E0-26BF2B82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A619E-D1EB-401F-B37B-C74FB8943DCA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E238D2-9FAA-4494-4B34-94B2F6FF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65EA97-8DF7-7672-981A-CE7F07F5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59AB6-629D-411D-A372-80040A4C8F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D87A66-28C2-740B-36AE-D8B1B56B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3623D-B93C-4704-9B94-EDFE58D8DDF7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D4C66A-78EF-F32F-F21E-92BE41AC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ABF9EF-3344-0283-593E-EFA2C71E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BD61-AEF2-466F-B40A-AA18DDEE4E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B60C29-91E1-927D-822C-FF7B2560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8FC9B-CE87-4D87-8D33-4E8C7BD7158E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824403-9431-CCBD-F994-0D4B086E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D1257C-BF86-28F7-522F-32024778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668C-BD43-4C1F-9511-915C6AE92D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9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3C1A982-CF50-786F-551C-35E34F3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3D489-5C2E-49D6-885E-891BAE7A9162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6B5894-8774-155F-6A83-040F287C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A9F60C-A3DD-382C-C5AB-79378C0D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A0D80-C1CE-4FA8-9B10-4D7E5B5F42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1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1A6FAE-E30B-4B14-EDF6-07C3FC03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04B6D-2D41-4666-A3A8-C55B6611A6AA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07EB05-A534-0522-D74A-39AAEC7E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DA0F5D-9BFB-841F-C6E5-7A489EA5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5995C-BA6B-47A6-9A5D-B335933EAA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573082-6D09-0A3B-5D2A-D8C1DE39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D3BDA-6AE0-4EB8-A7B5-8D230C48B8D7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C3FA18-7263-AEBC-FCDB-A6EFC041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8A11E3-01A8-E542-0A38-57CA6D86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BB84-14BD-48CE-9732-FF4BD7F8EE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0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7FB11C-2A13-B674-B4F4-75CFD66EE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A555246-A1BE-C1C6-F7DF-1FBB6FD57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CCC-A0D2-2398-9987-E8F28C3E4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6E993-83BD-497C-A6B1-21E9D7E60793}" type="datetimeFigureOut">
              <a:rPr lang="en-GB"/>
              <a:pPr>
                <a:defRPr/>
              </a:pPr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1536-7F85-B7C7-60A8-2C4FD4C4D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453D-E20E-15CD-A8A4-928B0FE3C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B8D886-E48B-448D-8D2E-69277A7252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ahia-Derbal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yahia-em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ahderbala@gmail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B407-0DD3-0C6E-5637-D9503DA7E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9650"/>
            <a:ext cx="9144000" cy="2827338"/>
          </a:xfrm>
        </p:spPr>
        <p:txBody>
          <a:bodyPr rtlCol="0">
            <a:normAutofit fontScale="9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EGYP</a:t>
            </a:r>
            <a:r>
              <a:rPr lang="en-US" b="1" dirty="0">
                <a:solidFill>
                  <a:srgbClr val="70AD4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FWD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Initiative</a:t>
            </a:r>
            <a:b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Advanced Embedded Systems Nanodegree,</a:t>
            </a:r>
            <a:br>
              <a:rPr lang="en-GB" sz="18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Embedded Software Design Masterclass by </a:t>
            </a:r>
            <a:r>
              <a:rPr lang="en-US" sz="1800" b="1" spc="75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SPRINTS Egypt</a:t>
            </a:r>
            <a:r>
              <a:rPr lang="en-US" sz="1800" b="1" spc="75" dirty="0">
                <a:solidFill>
                  <a:srgbClr val="5A5A5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GB" sz="1800" b="1" spc="75" dirty="0">
                <a:solidFill>
                  <a:srgbClr val="5A5A5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5132D-32F1-3F5F-3251-ED23145FD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46400"/>
            <a:ext cx="12192000" cy="4826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Door Control System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2052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0B71EC0-6C18-432F-E825-540E0176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7463"/>
            <a:ext cx="201453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" descr="Egypt FWD">
            <a:extLst>
              <a:ext uri="{FF2B5EF4-FFF2-40B4-BE49-F238E27FC236}">
                <a16:creationId xmlns:a16="http://schemas.microsoft.com/office/drawing/2014/main" id="{3F94F9F7-3025-0136-C78E-0B6A91B3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-6350"/>
            <a:ext cx="2765425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>
            <a:extLst>
              <a:ext uri="{FF2B5EF4-FFF2-40B4-BE49-F238E27FC236}">
                <a16:creationId xmlns:a16="http://schemas.microsoft.com/office/drawing/2014/main" id="{04AA334B-648C-8561-1619-DC5E69EB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5" name="Picture 5" descr="See the source image">
            <a:extLst>
              <a:ext uri="{FF2B5EF4-FFF2-40B4-BE49-F238E27FC236}">
                <a16:creationId xmlns:a16="http://schemas.microsoft.com/office/drawing/2014/main" id="{342D0D33-7234-0BB2-B327-4039E67C1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7" t="19301" r="20239" b="18085"/>
          <a:stretch>
            <a:fillRect/>
          </a:stretch>
        </p:blipFill>
        <p:spPr bwMode="auto">
          <a:xfrm>
            <a:off x="2441575" y="177800"/>
            <a:ext cx="6937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6" descr="iOS Bootcamp in Cairo, Egypt | WUZZUF">
            <a:extLst>
              <a:ext uri="{FF2B5EF4-FFF2-40B4-BE49-F238E27FC236}">
                <a16:creationId xmlns:a16="http://schemas.microsoft.com/office/drawing/2014/main" id="{A73BE686-EDEE-AD2F-24C4-37B835CF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73025"/>
            <a:ext cx="179546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E79AC6-90FE-9F51-B2B4-B19EA452BED2}"/>
              </a:ext>
            </a:extLst>
          </p:cNvPr>
          <p:cNvSpPr txBox="1"/>
          <p:nvPr/>
        </p:nvSpPr>
        <p:spPr>
          <a:xfrm>
            <a:off x="3048000" y="3619500"/>
            <a:ext cx="6096000" cy="785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Graduation Project submitted in partial Fulfillment of</a:t>
            </a:r>
            <a:endParaRPr lang="en-GB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Embedded Software Design Masterclass.</a:t>
            </a:r>
            <a:endParaRPr lang="en-GB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8" name="TextBox 12">
            <a:extLst>
              <a:ext uri="{FF2B5EF4-FFF2-40B4-BE49-F238E27FC236}">
                <a16:creationId xmlns:a16="http://schemas.microsoft.com/office/drawing/2014/main" id="{C885690B-0CE4-DC23-EEB2-B898136E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95788"/>
            <a:ext cx="6096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Prepared by</a:t>
            </a:r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15000"/>
              </a:lnSpc>
              <a:spcAft>
                <a:spcPts val="85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Yahia Emad Ahmed 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Derbala</a:t>
            </a:r>
            <a:endParaRPr lang="en-GB" altLang="en-US" sz="11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9" name="TextBox 14">
            <a:extLst>
              <a:ext uri="{FF2B5EF4-FFF2-40B4-BE49-F238E27FC236}">
                <a16:creationId xmlns:a16="http://schemas.microsoft.com/office/drawing/2014/main" id="{A3242DB1-D104-D207-B99A-545749DD0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33988"/>
            <a:ext cx="6096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7000"/>
              </a:lnSpc>
              <a:spcAft>
                <a:spcPts val="900"/>
              </a:spcAft>
            </a:pPr>
            <a:r>
              <a:rPr lang="en-US" altLang="en-US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yahderbala@gmail.com</a:t>
            </a:r>
            <a:endParaRPr lang="en-US" altLang="en-US" u="sng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7000"/>
              </a:lnSpc>
              <a:spcAft>
                <a:spcPts val="900"/>
              </a:spcAft>
            </a:pPr>
            <a:r>
              <a:rPr lang="en-US" altLang="en-US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LinkedIn</a:t>
            </a: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 eaLnBrk="1" hangingPunct="1">
              <a:lnSpc>
                <a:spcPct val="107000"/>
              </a:lnSpc>
              <a:spcAft>
                <a:spcPts val="900"/>
              </a:spcAft>
            </a:pPr>
            <a:r>
              <a:rPr lang="en-US" altLang="en-US" u="sng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Github</a:t>
            </a:r>
            <a:endParaRPr lang="en-GB" alt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76091"/>
              </p:ext>
            </p:extLst>
          </p:nvPr>
        </p:nvGraphicFramePr>
        <p:xfrm>
          <a:off x="838201" y="1690687"/>
          <a:ext cx="10515598" cy="29644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PinCfg_t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Pin_Number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Pin_Direction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61586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61586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Pin_Special_Function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3F657A-8849-92E0-A852-5996CB4AF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47585"/>
              </p:ext>
            </p:extLst>
          </p:nvPr>
        </p:nvGraphicFramePr>
        <p:xfrm>
          <a:off x="838200" y="4777509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Enum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Pin_Status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reading value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66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7467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peripheral with provided configs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[“Number of pins”]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33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97952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vDio_Set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DIO pin high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36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2760"/>
              </p:ext>
            </p:extLst>
          </p:nvPr>
        </p:nvGraphicFramePr>
        <p:xfrm>
          <a:off x="838201" y="1690688"/>
          <a:ext cx="10515599" cy="4423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vDio_Clear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Un-set DIO pin to low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Reentrancy</a:t>
                      </a:r>
                      <a:endParaRPr lang="en-GB" sz="1800" b="1" dirty="0"/>
                    </a:p>
                    <a:p>
                      <a:pPr algn="l"/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Non-Reentrant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78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22778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vDio_Get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DIO pin 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90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UART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92437"/>
              </p:ext>
            </p:extLst>
          </p:nvPr>
        </p:nvGraphicFramePr>
        <p:xfrm>
          <a:off x="838200" y="1690688"/>
          <a:ext cx="10515599" cy="260508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0755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UartCfg_t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075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UART_Mode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075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Baudrate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54121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RX_Pin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54121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TX_Pin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43CFB3-FC1A-CC8E-687B-75C24B5EC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00315"/>
              </p:ext>
            </p:extLst>
          </p:nvPr>
        </p:nvGraphicFramePr>
        <p:xfrm>
          <a:off x="838199" y="4295776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02398041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1558670457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Char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dirty="0" err="1"/>
                        <a:t>UART_Msg</a:t>
                      </a:r>
                      <a:r>
                        <a:rPr lang="en-US" sz="1800" b="1" dirty="0"/>
                        <a:t>[]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90032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string to be used for sending and receiving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56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4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UART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2048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vUart_Init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UART peripheral with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UartCfg_t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88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UART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8297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vUart_Send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from UART peripheral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UartCfg_t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87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UART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1212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xUart_Receive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from UART peripheral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UartCfg_t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UART_Msg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33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1975"/>
              </p:ext>
            </p:extLst>
          </p:nvPr>
        </p:nvGraphicFramePr>
        <p:xfrm>
          <a:off x="838200" y="1690688"/>
          <a:ext cx="10515599" cy="173831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CAN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CAN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Baudrate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A09C193-164A-90AB-0C51-A1753815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68699"/>
              </p:ext>
            </p:extLst>
          </p:nvPr>
        </p:nvGraphicFramePr>
        <p:xfrm>
          <a:off x="838200" y="3461721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Char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dirty="0" err="1"/>
                        <a:t>CAN_Msg</a:t>
                      </a:r>
                      <a:r>
                        <a:rPr lang="en-US" sz="1800" b="1" dirty="0"/>
                        <a:t>[]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string to be used for sending and receiving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>
            <a:extLst>
              <a:ext uri="{FF2B5EF4-FFF2-40B4-BE49-F238E27FC236}">
                <a16:creationId xmlns:a16="http://schemas.microsoft.com/office/drawing/2014/main" id="{C32C08AC-C5D2-4060-359F-8D0531DA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63713"/>
            <a:ext cx="115443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AF7E91B8-B8D7-62D9-2263-B522602E2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System Schematic Diagram</a:t>
            </a:r>
            <a:endParaRPr lang="en-GB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49571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vCAN_Init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altLang="en-US" b="0" dirty="0"/>
                        <a:t>CAN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peripheral with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CANCfg_t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0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347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vCAN_Send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data over CANBUS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CANCfg_t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1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06874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CAN</a:t>
                      </a:r>
                      <a:r>
                        <a:rPr lang="en-US" sz="1800" dirty="0" err="1"/>
                        <a:t>_</a:t>
                      </a:r>
                      <a:r>
                        <a:rPr 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data over CANBUS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CAN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Output Parameters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CAN_Msg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9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Speed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44160"/>
              </p:ext>
            </p:extLst>
          </p:nvPr>
        </p:nvGraphicFramePr>
        <p:xfrm>
          <a:off x="838200" y="1690688"/>
          <a:ext cx="10515599" cy="231789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947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Speed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947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Sensor_Type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947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TX_Pin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57947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RX_Pin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517932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6D6E3C9-4211-E49E-3258-6ACD88AAF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86183"/>
              </p:ext>
            </p:extLst>
          </p:nvPr>
        </p:nvGraphicFramePr>
        <p:xfrm>
          <a:off x="838199" y="4030252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Char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dirty="0" err="1"/>
                        <a:t>Speed_Msg</a:t>
                      </a:r>
                      <a:r>
                        <a:rPr lang="en-US" sz="1800" b="1" dirty="0"/>
                        <a:t>[]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string to be used for sending and receiving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39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Speed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6300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sz="1800" b="1" dirty="0" err="1"/>
                        <a:t>Speed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speed sensor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SpeedCfg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09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Speed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11847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sz="1800" b="1" dirty="0" err="1"/>
                        <a:t>Speed</a:t>
                      </a:r>
                      <a:r>
                        <a:rPr lang="en-US" sz="1800" dirty="0" err="1"/>
                        <a:t>_GetReading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speed reading from sensor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SpeedCfg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Speed_Msg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58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Light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32815"/>
              </p:ext>
            </p:extLst>
          </p:nvPr>
        </p:nvGraphicFramePr>
        <p:xfrm>
          <a:off x="838200" y="1690687"/>
          <a:ext cx="10515599" cy="21331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Light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Sensor_Type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1F8C73-A38F-9016-C3F7-812EE6097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8118"/>
              </p:ext>
            </p:extLst>
          </p:nvPr>
        </p:nvGraphicFramePr>
        <p:xfrm>
          <a:off x="838200" y="3955473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Enum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Light_Status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 sensor reading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6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Light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59364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sz="1800" b="1" dirty="0" err="1"/>
                        <a:t>Light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light sensor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LightCfg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Light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39881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sz="1800" b="1" dirty="0" err="1"/>
                        <a:t>Light</a:t>
                      </a:r>
                      <a:r>
                        <a:rPr lang="en-US" sz="1800" dirty="0" err="1"/>
                        <a:t>_Read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light sensor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LightCfg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Light_Status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9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Door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90259"/>
              </p:ext>
            </p:extLst>
          </p:nvPr>
        </p:nvGraphicFramePr>
        <p:xfrm>
          <a:off x="838200" y="1690687"/>
          <a:ext cx="10515599" cy="21331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Door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Sensor_Type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1F8C73-A38F-9016-C3F7-812EE6097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83773"/>
              </p:ext>
            </p:extLst>
          </p:nvPr>
        </p:nvGraphicFramePr>
        <p:xfrm>
          <a:off x="838200" y="3955473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Enum </a:t>
                      </a:r>
                      <a:r>
                        <a:rPr lang="en-US" altLang="en-US" b="1" dirty="0" err="1"/>
                        <a:t>Door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_Status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/>
                        <a:t>Door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sensor reading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86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484034F-889F-2E18-B6ED-4527B8687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ECU 1 Flowchart</a:t>
            </a:r>
            <a:endParaRPr lang="en-GB" altLang="en-US" b="1"/>
          </a:p>
        </p:txBody>
      </p:sp>
      <p:pic>
        <p:nvPicPr>
          <p:cNvPr id="4099" name="Picture 2" descr="Diagram&#10;&#10;Description automatically generated">
            <a:extLst>
              <a:ext uri="{FF2B5EF4-FFF2-40B4-BE49-F238E27FC236}">
                <a16:creationId xmlns:a16="http://schemas.microsoft.com/office/drawing/2014/main" id="{2F19B396-51AB-8F32-2F68-8589B7047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1311275"/>
            <a:ext cx="7011988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Door</a:t>
            </a:r>
            <a:r>
              <a:rPr lang="en-US" sz="4400" b="1" dirty="0"/>
              <a:t>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0610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Door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Door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sensor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Door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1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Door</a:t>
            </a:r>
            <a:r>
              <a:rPr lang="en-US" sz="4400" b="1" dirty="0"/>
              <a:t>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3819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Door</a:t>
                      </a:r>
                      <a:r>
                        <a:rPr lang="en-US" sz="1800" dirty="0" err="1"/>
                        <a:t>_Read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Door</a:t>
                      </a:r>
                      <a:r>
                        <a:rPr lang="en-US" altLang="en-US" b="1" dirty="0"/>
                        <a:t>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Door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Door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42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52706"/>
              </p:ext>
            </p:extLst>
          </p:nvPr>
        </p:nvGraphicFramePr>
        <p:xfrm>
          <a:off x="838200" y="1690687"/>
          <a:ext cx="10515599" cy="36664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COM_Device</a:t>
                      </a:r>
                      <a:r>
                        <a:rPr lang="en-US" sz="1800" b="1" dirty="0" err="1"/>
                        <a:t>_t</a:t>
                      </a:r>
                      <a:r>
                        <a:rPr lang="en-US" sz="1800" b="1" dirty="0"/>
                        <a:t>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COM_Protocol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b="1" dirty="0"/>
                        <a:t>char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COM_Msg</a:t>
                      </a:r>
                      <a:r>
                        <a:rPr lang="en-US" altLang="en-US" b="0" dirty="0"/>
                        <a:t>[]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178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65717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256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20542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message using 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885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05787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message using 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316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23780"/>
              </p:ext>
            </p:extLst>
          </p:nvPr>
        </p:nvGraphicFramePr>
        <p:xfrm>
          <a:off x="838200" y="1690687"/>
          <a:ext cx="10515599" cy="36664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Device</a:t>
                      </a:r>
                      <a:r>
                        <a:rPr lang="en-US" sz="1800" b="1" dirty="0" err="1"/>
                        <a:t>_t</a:t>
                      </a:r>
                      <a:r>
                        <a:rPr lang="en-US" sz="1800" b="1" dirty="0"/>
                        <a:t>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Device_ID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b="1" dirty="0"/>
                        <a:t>char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Device_Msg</a:t>
                      </a:r>
                      <a:r>
                        <a:rPr lang="en-US" altLang="en-US" b="0" dirty="0"/>
                        <a:t>[]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910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20560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Device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altLang="en-US" b="0" dirty="0"/>
                        <a:t>device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15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2058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Device</a:t>
                      </a:r>
                      <a:r>
                        <a:rPr lang="en-US" sz="1800" dirty="0" err="1"/>
                        <a:t>_Receive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device reading using device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077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DDF0EA6-3C08-AA3C-5712-D98E8073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11275"/>
            <a:ext cx="10782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C8A36895-FBD2-57E1-76E4-434BFCEF4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Static Design of ECU 2</a:t>
            </a:r>
            <a:endParaRPr lang="en-GB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B9907AD-D1E6-B4AF-DB87-15807419D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ECU 2 Flowchart</a:t>
            </a:r>
            <a:endParaRPr lang="en-GB" altLang="en-US" b="1"/>
          </a:p>
        </p:txBody>
      </p:sp>
      <p:pic>
        <p:nvPicPr>
          <p:cNvPr id="5123" name="Picture 3" descr="Diagram&#10;&#10;Description automatically generated">
            <a:extLst>
              <a:ext uri="{FF2B5EF4-FFF2-40B4-BE49-F238E27FC236}">
                <a16:creationId xmlns:a16="http://schemas.microsoft.com/office/drawing/2014/main" id="{20734310-1D19-8F58-EE36-59E3D74E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877888"/>
            <a:ext cx="62357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9417922" cy="4423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7512923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TimerCfg_t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Timer_Number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Prescaler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Preload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85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timer peripheral with provided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34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vTimer_Start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timer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8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vTimer_Stop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Stop timer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2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7"/>
          <a:ext cx="10515598" cy="29644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PinCfg_t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Pin_Number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Pin_Direction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61586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61586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Pin_Special_Function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3F657A-8849-92E0-A852-5996CB4AFBC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777509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Enum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Pin_Status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reading value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0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peripheral with provided configs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[“Number of pins”]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361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vDio_Set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DIO pin high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65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4423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vDio_Clear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Un-set DIO pin to low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Reentrancy</a:t>
                      </a:r>
                      <a:endParaRPr lang="en-GB" sz="1800" b="1" dirty="0"/>
                    </a:p>
                    <a:p>
                      <a:pPr algn="l"/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Non-Reentrant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05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vDio_Get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DIO pin 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560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599" cy="173831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CAN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CAN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Baudrate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A09C193-164A-90AB-0C51-A1753815D1D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461721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Char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dirty="0" err="1"/>
                        <a:t>CAN_Msg</a:t>
                      </a:r>
                      <a:r>
                        <a:rPr lang="en-US" sz="1800" b="1" dirty="0"/>
                        <a:t>[]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string to be used for sending and receiving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94D26F0-E0BA-172B-2E7A-0F9AE93E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11275"/>
            <a:ext cx="108013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E41E527E-59ED-9EEA-5DC6-4CD3F07D9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Static Design of ECU 1</a:t>
            </a:r>
            <a:endParaRPr lang="en-GB" altLang="en-US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</a:t>
            </a:r>
            <a:r>
              <a:rPr lang="en-US" sz="4400" b="1" dirty="0"/>
              <a:t>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vCAN_Init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altLang="en-US" b="0" dirty="0"/>
                        <a:t>CAN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peripheral with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CANCfg_t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598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</a:t>
            </a:r>
            <a:r>
              <a:rPr lang="en-US" sz="4400" b="1" dirty="0"/>
              <a:t>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vCAN_Send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data over CANBUS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CANCfg_t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80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CAN</a:t>
                      </a:r>
                      <a:r>
                        <a:rPr lang="en-US" sz="1800" dirty="0" err="1"/>
                        <a:t>_</a:t>
                      </a:r>
                      <a:r>
                        <a:rPr 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data over CANBUS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CAN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Output Parameters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CAN_Msg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48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Light Actuator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06938"/>
              </p:ext>
            </p:extLst>
          </p:nvPr>
        </p:nvGraphicFramePr>
        <p:xfrm>
          <a:off x="838200" y="1690688"/>
          <a:ext cx="10515599" cy="384189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Light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Actuator_Type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147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Light</a:t>
            </a:r>
            <a:r>
              <a:rPr lang="en-US" sz="4400" b="1" dirty="0"/>
              <a:t>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923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Light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Light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actuator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Light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32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</a:t>
            </a:r>
            <a:r>
              <a:rPr lang="en-US" sz="4400" b="1" dirty="0"/>
              <a:t>Light Actuator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56199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Light</a:t>
                      </a:r>
                      <a:r>
                        <a:rPr lang="en-US" sz="1800" dirty="0" err="1"/>
                        <a:t>_SetAction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actuator action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Light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40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Buzzer Actuator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2336"/>
              </p:ext>
            </p:extLst>
          </p:nvPr>
        </p:nvGraphicFramePr>
        <p:xfrm>
          <a:off x="838200" y="1690688"/>
          <a:ext cx="10515599" cy="384189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Buzzer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Actuator_Type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87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Buzzer</a:t>
            </a:r>
            <a:r>
              <a:rPr lang="en-US" sz="4400" b="1" dirty="0"/>
              <a:t>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50539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Buzzer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Buzzer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actuator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Buzzer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91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Buzzer</a:t>
            </a:r>
            <a:r>
              <a:rPr lang="en-US" sz="4400" b="1" dirty="0"/>
              <a:t> Actuator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35672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Buzzer</a:t>
                      </a:r>
                      <a:r>
                        <a:rPr lang="en-US" sz="1800" dirty="0" err="1"/>
                        <a:t>_SetAction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actuator action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Buzzer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244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599" cy="36664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COM_Device</a:t>
                      </a:r>
                      <a:r>
                        <a:rPr lang="en-US" sz="1800" b="1" dirty="0" err="1"/>
                        <a:t>_t</a:t>
                      </a:r>
                      <a:r>
                        <a:rPr lang="en-US" sz="1800" b="1" dirty="0"/>
                        <a:t>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COM_Protocol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b="1" dirty="0"/>
                        <a:t>char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COM_Msg</a:t>
                      </a:r>
                      <a:r>
                        <a:rPr lang="en-US" altLang="en-US" b="0" dirty="0"/>
                        <a:t>[]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35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9566"/>
              </p:ext>
            </p:extLst>
          </p:nvPr>
        </p:nvGraphicFramePr>
        <p:xfrm>
          <a:off x="838201" y="1690688"/>
          <a:ext cx="9417922" cy="4423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7512923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TimerCfg_t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Timer_Number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Prescaler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Preload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751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929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message using 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81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message using 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98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55369"/>
              </p:ext>
            </p:extLst>
          </p:nvPr>
        </p:nvGraphicFramePr>
        <p:xfrm>
          <a:off x="838200" y="1690687"/>
          <a:ext cx="10515599" cy="36664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Device</a:t>
                      </a:r>
                      <a:r>
                        <a:rPr lang="en-US" sz="1800" b="1" dirty="0" err="1"/>
                        <a:t>_t</a:t>
                      </a:r>
                      <a:r>
                        <a:rPr lang="en-US" sz="1800" b="1" dirty="0"/>
                        <a:t>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Device_ID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b="1" dirty="0"/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Device_Action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011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Device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altLang="en-US" b="0" dirty="0"/>
                        <a:t>device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14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43691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v</a:t>
                      </a:r>
                      <a:r>
                        <a:rPr lang="en-US" sz="1800" b="1"/>
                        <a:t>Device</a:t>
                      </a:r>
                      <a:r>
                        <a:rPr lang="en-US" sz="1800"/>
                        <a:t>_</a:t>
                      </a:r>
                      <a:r>
                        <a:rPr lang="en-US" sz="1800" dirty="0" err="1"/>
                        <a:t>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Send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device action using device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84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8331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timer peripheral with provided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00020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vTimer_Start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timer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37558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vTimer_Stop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Stop timer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1647</Words>
  <Application>Microsoft Office PowerPoint</Application>
  <PresentationFormat>Widescreen</PresentationFormat>
  <Paragraphs>579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EGYPFWD Initiative Advanced Embedded Systems Nanodegree, Embedded Software Design Masterclass by SPRINTS Egypt. </vt:lpstr>
      <vt:lpstr>System Schematic Diagram</vt:lpstr>
      <vt:lpstr>ECU 1 Flowchart</vt:lpstr>
      <vt:lpstr>ECU 2 Flowchart</vt:lpstr>
      <vt:lpstr>Static Design of ECU 1</vt:lpstr>
      <vt:lpstr>ECU 1 APIs : DIO</vt:lpstr>
      <vt:lpstr>ECU 1 APIs : Timer</vt:lpstr>
      <vt:lpstr>ECU 1 APIs : Timer</vt:lpstr>
      <vt:lpstr>ECU 1 APIs : Timer</vt:lpstr>
      <vt:lpstr>ECU 1 APIs : DIO</vt:lpstr>
      <vt:lpstr>ECU 1 APIs : DIO</vt:lpstr>
      <vt:lpstr>ECU 1 APIs : DIO</vt:lpstr>
      <vt:lpstr>ECU 1 APIs : DIO</vt:lpstr>
      <vt:lpstr>ECU 1 APIs : DIO</vt:lpstr>
      <vt:lpstr>ECU 1 APIs : UART</vt:lpstr>
      <vt:lpstr>ECU 1 APIs : UART</vt:lpstr>
      <vt:lpstr>ECU 1 APIs : UART</vt:lpstr>
      <vt:lpstr>ECU 1 APIs : UART</vt:lpstr>
      <vt:lpstr>ECU 1 APIs : CAN</vt:lpstr>
      <vt:lpstr>ECU 1 APIs : CAN</vt:lpstr>
      <vt:lpstr>ECU 1 APIs : CAN</vt:lpstr>
      <vt:lpstr>ECU 1 APIs : CAN</vt:lpstr>
      <vt:lpstr>ECU 1 APIs : Speed Sensor</vt:lpstr>
      <vt:lpstr>ECU 1 APIs : Speed Sensor</vt:lpstr>
      <vt:lpstr>ECU 1 APIs : Speed Sensor</vt:lpstr>
      <vt:lpstr>ECU 1 APIs : Light Sensor</vt:lpstr>
      <vt:lpstr>ECU 1 APIs : Light Sensor</vt:lpstr>
      <vt:lpstr>ECU 1 APIs : Light Sensor</vt:lpstr>
      <vt:lpstr>ECU 1 APIs : Door Sensor</vt:lpstr>
      <vt:lpstr>ECU 1 APIs : Door Sensor</vt:lpstr>
      <vt:lpstr>ECU 1 APIs : Door Sensor</vt:lpstr>
      <vt:lpstr>ECU 1 APIs : COM Manager</vt:lpstr>
      <vt:lpstr>ECU 1 APIs : COM Manager</vt:lpstr>
      <vt:lpstr>ECU 1 APIs : COM Manager</vt:lpstr>
      <vt:lpstr>ECU 1 APIs : COM Manager</vt:lpstr>
      <vt:lpstr>ECU 1 APIs : Device Manager</vt:lpstr>
      <vt:lpstr>ECU 1 APIs : Device Manager</vt:lpstr>
      <vt:lpstr>ECU 1 APIs : Device Manager</vt:lpstr>
      <vt:lpstr>Static Design of ECU 2</vt:lpstr>
      <vt:lpstr>ECU 2 APIs : DIO</vt:lpstr>
      <vt:lpstr>ECU 2 APIs : Timer</vt:lpstr>
      <vt:lpstr>ECU 2 APIs : Timer</vt:lpstr>
      <vt:lpstr>ECU 2 APIs : Timer</vt:lpstr>
      <vt:lpstr>ECU 2 APIs : DIO</vt:lpstr>
      <vt:lpstr>ECU 2 APIs : DIO</vt:lpstr>
      <vt:lpstr>ECU 2 APIs : DIO</vt:lpstr>
      <vt:lpstr>ECU 2 APIs : DIO</vt:lpstr>
      <vt:lpstr>ECU 2 APIs : DIO</vt:lpstr>
      <vt:lpstr>ECU 2 APIs : CAN</vt:lpstr>
      <vt:lpstr>ECU 2 APIs : CAN</vt:lpstr>
      <vt:lpstr>ECU 2 APIs : CAN</vt:lpstr>
      <vt:lpstr>ECU 2 APIs : CAN</vt:lpstr>
      <vt:lpstr>ECU 2 APIs : Light Actuator</vt:lpstr>
      <vt:lpstr>ECU 2 APIs : Light Sensor</vt:lpstr>
      <vt:lpstr>ECU 2 APIs : Light Actuator</vt:lpstr>
      <vt:lpstr>ECU 2 APIs : Buzzer Actuator</vt:lpstr>
      <vt:lpstr>ECU 2 APIs : Buzzer Sensor</vt:lpstr>
      <vt:lpstr>ECU 2 APIs : Buzzer Actuator</vt:lpstr>
      <vt:lpstr>ECU 2 APIs : COM Manager</vt:lpstr>
      <vt:lpstr>ECU 2 APIs : COM Manager</vt:lpstr>
      <vt:lpstr>ECU 2 APIs : COM Manager</vt:lpstr>
      <vt:lpstr>ECU 2 APIs : COM Manager</vt:lpstr>
      <vt:lpstr>ECU 2 APIs : Device Manager</vt:lpstr>
      <vt:lpstr>ECU 2 APIs : Device Manager</vt:lpstr>
      <vt:lpstr>ECU 2 APIs : Device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Yahia Emad</dc:creator>
  <cp:lastModifiedBy>Yahia Emad</cp:lastModifiedBy>
  <cp:revision>24</cp:revision>
  <dcterms:created xsi:type="dcterms:W3CDTF">2022-11-13T14:48:54Z</dcterms:created>
  <dcterms:modified xsi:type="dcterms:W3CDTF">2022-11-17T22:24:17Z</dcterms:modified>
</cp:coreProperties>
</file>