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4" r:id="rId8"/>
    <p:sldId id="262" r:id="rId9"/>
    <p:sldId id="272" r:id="rId10"/>
    <p:sldId id="285" r:id="rId11"/>
    <p:sldId id="286" r:id="rId12"/>
    <p:sldId id="279" r:id="rId13"/>
    <p:sldId id="273" r:id="rId14"/>
    <p:sldId id="274" r:id="rId15"/>
    <p:sldId id="276" r:id="rId16"/>
    <p:sldId id="287" r:id="rId17"/>
    <p:sldId id="288" r:id="rId18"/>
    <p:sldId id="277" r:id="rId19"/>
    <p:sldId id="281" r:id="rId20"/>
    <p:sldId id="278" r:id="rId21"/>
    <p:sldId id="289" r:id="rId22"/>
    <p:sldId id="282" r:id="rId23"/>
    <p:sldId id="290" r:id="rId24"/>
    <p:sldId id="280" r:id="rId25"/>
    <p:sldId id="263" r:id="rId26"/>
    <p:sldId id="264" r:id="rId27"/>
    <p:sldId id="265" r:id="rId28"/>
    <p:sldId id="266" r:id="rId29"/>
    <p:sldId id="267" r:id="rId30"/>
    <p:sldId id="268" r:id="rId31"/>
    <p:sldId id="270" r:id="rId32"/>
    <p:sldId id="271" r:id="rId33"/>
    <p:sldId id="283" r:id="rId34"/>
    <p:sldId id="26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6FC2B70-E037-4C40-A8EA-A99E529426A1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7F08-3019-41B1-BEAE-B97E1C5752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48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2B70-E037-4C40-A8EA-A99E529426A1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7F08-3019-41B1-BEAE-B97E1C57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2B70-E037-4C40-A8EA-A99E529426A1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7F08-3019-41B1-BEAE-B97E1C5752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40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2B70-E037-4C40-A8EA-A99E529426A1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7F08-3019-41B1-BEAE-B97E1C57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2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2B70-E037-4C40-A8EA-A99E529426A1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7F08-3019-41B1-BEAE-B97E1C5752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35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2B70-E037-4C40-A8EA-A99E529426A1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7F08-3019-41B1-BEAE-B97E1C57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0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2B70-E037-4C40-A8EA-A99E529426A1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7F08-3019-41B1-BEAE-B97E1C57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5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2B70-E037-4C40-A8EA-A99E529426A1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7F08-3019-41B1-BEAE-B97E1C57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5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2B70-E037-4C40-A8EA-A99E529426A1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7F08-3019-41B1-BEAE-B97E1C57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2B70-E037-4C40-A8EA-A99E529426A1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7F08-3019-41B1-BEAE-B97E1C57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9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2B70-E037-4C40-A8EA-A99E529426A1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7F08-3019-41B1-BEAE-B97E1C5752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47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6FC2B70-E037-4C40-A8EA-A99E529426A1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4C97F08-3019-41B1-BEAE-B97E1C5752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42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4447-1910-C876-1837-B368A859D7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Liver Cirrhosis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B7F5C-07F2-B782-3771-E9FAD48A2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Depi</a:t>
            </a:r>
            <a:r>
              <a:rPr lang="en-US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362775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F987-9079-09C1-400C-10F77A990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 dirty="0"/>
              <a:t>Distribution of the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6C8E5-EB03-7CE0-F8E9-CABE8C429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graph shows normal distribution of the 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Liver cirrhosis</a:t>
            </a:r>
            <a:r>
              <a:rPr lang="en-US" sz="1600" dirty="0"/>
              <a:t> most commonly affects people aged </a:t>
            </a:r>
            <a:r>
              <a:rPr lang="en-US" sz="1600" b="1" dirty="0"/>
              <a:t>45 to 65 years</a:t>
            </a:r>
            <a:r>
              <a:rPr lang="en-US" sz="1600" dirty="0"/>
              <a:t>. The risk is highest in this age group due to longer exposure to liver-damaging conditions like alcohol use, chronic hepatitis, and non-alcoholic fatty liver disease.</a:t>
            </a:r>
            <a:br>
              <a:rPr lang="en-US" sz="1600" dirty="0"/>
            </a:br>
            <a:r>
              <a:rPr lang="en-US" sz="1600" b="1" dirty="0"/>
              <a:t>Reference</a:t>
            </a:r>
            <a:r>
              <a:rPr lang="en-US" sz="1600" dirty="0"/>
              <a:t>: Schuppan, D., &amp; Afdhal, N. H. (2008). </a:t>
            </a:r>
            <a:r>
              <a:rPr lang="en-US" sz="1600" i="1" dirty="0"/>
              <a:t>Liver cirrhosis</a:t>
            </a:r>
            <a:r>
              <a:rPr lang="en-US" sz="1600" dirty="0"/>
              <a:t>. The Lancet, 371(9615), 838-851.</a:t>
            </a:r>
          </a:p>
        </p:txBody>
      </p:sp>
      <p:pic>
        <p:nvPicPr>
          <p:cNvPr id="5" name="Picture 4" descr="A graph of age value&#10;&#10;AI-generated content may be incorrect.">
            <a:extLst>
              <a:ext uri="{FF2B5EF4-FFF2-40B4-BE49-F238E27FC236}">
                <a16:creationId xmlns:a16="http://schemas.microsoft.com/office/drawing/2014/main" id="{4A9A0D34-D499-0056-8BF3-783CF513E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2" y="1952078"/>
            <a:ext cx="6909577" cy="295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54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890EC-4DE3-0999-1D5D-E5EE2B638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w Cen MT (Body)"/>
              </a:rPr>
              <a:t>Platelets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w Cen MT (Body)"/>
              </a:rPr>
              <a:t>: These are blood cells essential for clotting. In liver cirrhosis,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w Cen MT (Body)"/>
              </a:rPr>
              <a:t>platelet count often decreases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w Cen MT (Body)"/>
              </a:rPr>
              <a:t> (thrombocytopenia) due to spleen enlargement and reduced production, making bleeding more likely</a:t>
            </a:r>
            <a:r>
              <a:rPr lang="en-US" altLang="en-US" dirty="0">
                <a:latin typeface="Tw Cen MT (Body)"/>
              </a:rPr>
              <a:t>, the normal range from 150 to 310 </a:t>
            </a:r>
            <a:r>
              <a:rPr lang="en-US" altLang="en-US" dirty="0" err="1">
                <a:latin typeface="Tw Cen MT (Body)"/>
              </a:rPr>
              <a:t>mlg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w Cen MT (Body)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w Cen MT (Body)"/>
              </a:rPr>
              <a:t>Prothrombin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w Cen MT (Body)"/>
              </a:rPr>
              <a:t>: This is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w Cen MT (Body)"/>
              </a:rPr>
              <a:t>clotting protein made by the liver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w Cen MT (Body)"/>
              </a:rPr>
              <a:t>. In cirrhosis, prothrombin levels drop, and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w Cen MT (Body)"/>
              </a:rPr>
              <a:t>prothrombin time (PT)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w Cen MT (Body)"/>
              </a:rPr>
              <a:t> becomes prolonged, indicating impaired liver function and a higher bleeding risk. Normal range fro</a:t>
            </a:r>
            <a:r>
              <a:rPr lang="en-US" altLang="en-US" dirty="0">
                <a:latin typeface="Tw Cen MT (Body)"/>
              </a:rPr>
              <a:t>m 11 to 13.5 second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w Cen MT (Body)"/>
            </a:endParaRPr>
          </a:p>
        </p:txBody>
      </p:sp>
      <p:pic>
        <p:nvPicPr>
          <p:cNvPr id="13" name="Picture 12" descr="A graph of a number of patients&#10;&#10;AI-generated content may be incorrect.">
            <a:extLst>
              <a:ext uri="{FF2B5EF4-FFF2-40B4-BE49-F238E27FC236}">
                <a16:creationId xmlns:a16="http://schemas.microsoft.com/office/drawing/2014/main" id="{A054B01A-266C-55AC-69A7-0199D301C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946" y="4053931"/>
            <a:ext cx="5006348" cy="2390530"/>
          </a:xfrm>
          <a:prstGeom prst="rect">
            <a:avLst/>
          </a:prstGeom>
        </p:spPr>
      </p:pic>
      <p:pic>
        <p:nvPicPr>
          <p:cNvPr id="11" name="Picture 10" descr="A graph of a number of blue bars&#10;&#10;AI-generated content may be incorrect.">
            <a:extLst>
              <a:ext uri="{FF2B5EF4-FFF2-40B4-BE49-F238E27FC236}">
                <a16:creationId xmlns:a16="http://schemas.microsoft.com/office/drawing/2014/main" id="{3F3F78AE-8029-0ACE-7225-33D64EEF4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071" y="1706974"/>
            <a:ext cx="5047223" cy="2346957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E9FA10D-89DC-E819-FE1B-24F84D19212E}"/>
              </a:ext>
            </a:extLst>
          </p:cNvPr>
          <p:cNvSpPr txBox="1">
            <a:spLocks/>
          </p:cNvSpPr>
          <p:nvPr/>
        </p:nvSpPr>
        <p:spPr>
          <a:xfrm>
            <a:off x="1024128" y="585216"/>
            <a:ext cx="3133581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Distribution of the columns</a:t>
            </a:r>
            <a:endParaRPr lang="en-US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B59FD3-70E2-3E8A-361F-72E9908F5534}"/>
              </a:ext>
            </a:extLst>
          </p:cNvPr>
          <p:cNvSpPr txBox="1"/>
          <p:nvPr/>
        </p:nvSpPr>
        <p:spPr>
          <a:xfrm>
            <a:off x="954071" y="558888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Reference</a:t>
            </a:r>
            <a:r>
              <a:rPr lang="en-US" dirty="0"/>
              <a:t>: Garcia-Tsao, G., et al. (2017). </a:t>
            </a:r>
            <a:r>
              <a:rPr lang="en-US" i="1" dirty="0"/>
              <a:t>Portal hypertension and variceal bleeding in cirrhosis: AASLD practice guidance</a:t>
            </a:r>
            <a:r>
              <a:rPr lang="en-US" dirty="0"/>
              <a:t>. Hepatology, 65(1), 310–335.</a:t>
            </a:r>
          </a:p>
        </p:txBody>
      </p:sp>
    </p:spTree>
    <p:extLst>
      <p:ext uri="{BB962C8B-B14F-4D97-AF65-F5344CB8AC3E}">
        <p14:creationId xmlns:p14="http://schemas.microsoft.com/office/powerpoint/2010/main" val="3059857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2BAFD-925E-279D-D239-94F9383B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/>
              <a:t>Distribution of the columns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D463D0-AE5C-25AE-FAFE-EAB5FCE63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895599"/>
            <a:ext cx="5071872" cy="21090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Most of the dataset is females that’s a normal conclusion.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drugs distribution shows that close values between each drug and the stage that means the drug has no effect of having cirrhosis or not.</a:t>
            </a:r>
          </a:p>
        </p:txBody>
      </p:sp>
      <p:pic>
        <p:nvPicPr>
          <p:cNvPr id="5" name="Content Placeholder 4" descr="A graph with blue squares&#10;&#10;AI-generated content may be incorrect.">
            <a:extLst>
              <a:ext uri="{FF2B5EF4-FFF2-40B4-BE49-F238E27FC236}">
                <a16:creationId xmlns:a16="http://schemas.microsoft.com/office/drawing/2014/main" id="{02F0D4C0-D4FD-3F21-710B-85995DFBF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66" y="912263"/>
            <a:ext cx="5756144" cy="2878072"/>
          </a:xfrm>
          <a:prstGeom prst="rect">
            <a:avLst/>
          </a:prstGeom>
        </p:spPr>
      </p:pic>
      <p:pic>
        <p:nvPicPr>
          <p:cNvPr id="4" name="Picture 3" descr="A graph of blue squares&#10;&#10;AI-generated content may be incorrect.">
            <a:extLst>
              <a:ext uri="{FF2B5EF4-FFF2-40B4-BE49-F238E27FC236}">
                <a16:creationId xmlns:a16="http://schemas.microsoft.com/office/drawing/2014/main" id="{8ABE3CE9-C356-FA4D-AC02-9564EFB59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390" y="3825251"/>
            <a:ext cx="5785982" cy="257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6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9014028-BACD-CA25-7301-3934BC42D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70" y="2884045"/>
            <a:ext cx="6066818" cy="19368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outliers is visualized more here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is a lot of rows have 100 value copper column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 I </a:t>
            </a:r>
            <a:r>
              <a:rPr lang="en-US" dirty="0" err="1"/>
              <a:t>alk_phose</a:t>
            </a:r>
            <a:r>
              <a:rPr lang="en-US" dirty="0"/>
              <a:t> also 2k has a lot of rows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That could make the model biased to these values</a:t>
            </a:r>
          </a:p>
        </p:txBody>
      </p:sp>
      <p:pic>
        <p:nvPicPr>
          <p:cNvPr id="7" name="Picture 6" descr="A graph showing a number of copper value&#10;&#10;AI-generated content may be incorrect.">
            <a:extLst>
              <a:ext uri="{FF2B5EF4-FFF2-40B4-BE49-F238E27FC236}">
                <a16:creationId xmlns:a16="http://schemas.microsoft.com/office/drawing/2014/main" id="{AF12B328-9206-E7D9-852D-4CD811D71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88" y="692921"/>
            <a:ext cx="5733012" cy="2938167"/>
          </a:xfrm>
          <a:prstGeom prst="rect">
            <a:avLst/>
          </a:prstGeom>
        </p:spPr>
      </p:pic>
      <p:pic>
        <p:nvPicPr>
          <p:cNvPr id="5" name="Content Placeholder 4" descr="A graph showing a number of numbers&#10;&#10;AI-generated content may be incorrect.">
            <a:extLst>
              <a:ext uri="{FF2B5EF4-FFF2-40B4-BE49-F238E27FC236}">
                <a16:creationId xmlns:a16="http://schemas.microsoft.com/office/drawing/2014/main" id="{D5CB651B-A55B-1D1C-F5AC-C3C1F71DD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88" y="3429000"/>
            <a:ext cx="5733012" cy="26945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58FCA1-D31E-EECF-78F8-56A8E93AC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 dirty="0"/>
              <a:t>Distribution of the columns</a:t>
            </a:r>
          </a:p>
        </p:txBody>
      </p:sp>
    </p:spTree>
    <p:extLst>
      <p:ext uri="{BB962C8B-B14F-4D97-AF65-F5344CB8AC3E}">
        <p14:creationId xmlns:p14="http://schemas.microsoft.com/office/powerpoint/2010/main" val="3285720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98DAE-99AB-BD26-8D90-63AFFBF2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/>
              <a:t>Distribution of the columns</a:t>
            </a:r>
            <a:endParaRPr lang="en-US" sz="4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EE65D6-9B0A-33FE-BB19-D8213E23E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en-US" sz="1600" dirty="0"/>
              <a:t>The class cl has lower distribution that could make the model ignored it or predicted wrong</a:t>
            </a:r>
          </a:p>
          <a:p>
            <a:r>
              <a:rPr lang="en-US" sz="1600" dirty="0"/>
              <a:t>But most of the patient in class C are in stage 3 then 2 then 4</a:t>
            </a:r>
          </a:p>
          <a:p>
            <a:r>
              <a:rPr lang="en-US" sz="1600" dirty="0"/>
              <a:t>On other hand in class D most of the patient in stage 4 then 3 then 2, but 1 has lower values that means most of patients at stage 1 this condition not critical to death</a:t>
            </a:r>
          </a:p>
          <a:p>
            <a:r>
              <a:rPr lang="en-US" sz="1600" dirty="0"/>
              <a:t>However class cl the most is 3 then 4 then 2</a:t>
            </a:r>
          </a:p>
          <a:p>
            <a:r>
              <a:rPr lang="en-US" sz="1600" dirty="0"/>
              <a:t>We can say the patient in class c has higher probability of survive</a:t>
            </a:r>
          </a:p>
        </p:txBody>
      </p:sp>
      <p:pic>
        <p:nvPicPr>
          <p:cNvPr id="4" name="Picture 3" descr="A graph with blue squares&#10;&#10;AI-generated content may be incorrect.">
            <a:extLst>
              <a:ext uri="{FF2B5EF4-FFF2-40B4-BE49-F238E27FC236}">
                <a16:creationId xmlns:a16="http://schemas.microsoft.com/office/drawing/2014/main" id="{BD823BA7-5681-D169-F3F2-BF2EB807F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2" y="1891619"/>
            <a:ext cx="6909577" cy="307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04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D63201-E15E-97C8-13F4-5E7F06D6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en-US" sz="1600" dirty="0"/>
              <a:t>We can say if the patient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At statues 1 most likely he doesn't have hepatomegaly.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At status 2 he might doesn’t have it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At statues 3 more likely he/she has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odds he doesn’t have could means he has better chances of survive</a:t>
            </a:r>
          </a:p>
        </p:txBody>
      </p:sp>
      <p:pic>
        <p:nvPicPr>
          <p:cNvPr id="5" name="Content Placeholder 4" descr="A graph of blue squares&#10;&#10;AI-generated content may be incorrect.">
            <a:extLst>
              <a:ext uri="{FF2B5EF4-FFF2-40B4-BE49-F238E27FC236}">
                <a16:creationId xmlns:a16="http://schemas.microsoft.com/office/drawing/2014/main" id="{E5DE33F4-FA6C-257D-149B-2333A916C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2" y="1701606"/>
            <a:ext cx="6909577" cy="34547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7C8AE6-B14F-D9CB-2E3D-B0C052D0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 dirty="0"/>
              <a:t>survival probability</a:t>
            </a:r>
          </a:p>
        </p:txBody>
      </p:sp>
    </p:spTree>
    <p:extLst>
      <p:ext uri="{BB962C8B-B14F-4D97-AF65-F5344CB8AC3E}">
        <p14:creationId xmlns:p14="http://schemas.microsoft.com/office/powerpoint/2010/main" val="4238219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2357-5290-5CAB-0C6D-4D2FDFEC5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488878" cy="1499616"/>
          </a:xfrm>
        </p:spPr>
        <p:txBody>
          <a:bodyPr>
            <a:normAutofit/>
          </a:bodyPr>
          <a:lstStyle/>
          <a:p>
            <a:r>
              <a:rPr lang="en-US" sz="4000" dirty="0"/>
              <a:t>survival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D1B4B-EEC6-3899-7820-46B2CFDAF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86000"/>
            <a:ext cx="10046995" cy="1143000"/>
          </a:xfrm>
        </p:spPr>
        <p:txBody>
          <a:bodyPr>
            <a:normAutofit/>
          </a:bodyPr>
          <a:lstStyle/>
          <a:p>
            <a:r>
              <a:rPr lang="en-US" sz="1600" dirty="0"/>
              <a:t>The longer the patient stays in the hospital the more likely will not survive</a:t>
            </a:r>
          </a:p>
        </p:txBody>
      </p:sp>
      <p:pic>
        <p:nvPicPr>
          <p:cNvPr id="5" name="Picture 4" descr="A graph with a line&#10;&#10;AI-generated content may be incorrect.">
            <a:extLst>
              <a:ext uri="{FF2B5EF4-FFF2-40B4-BE49-F238E27FC236}">
                <a16:creationId xmlns:a16="http://schemas.microsoft.com/office/drawing/2014/main" id="{DECCBA28-F410-7D1D-EBC1-BE674AB6C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22" y="3429000"/>
            <a:ext cx="10283559" cy="341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84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777C22D-7CD4-F039-37BE-C7A642E2D7DB}"/>
              </a:ext>
            </a:extLst>
          </p:cNvPr>
          <p:cNvSpPr txBox="1">
            <a:spLocks/>
          </p:cNvSpPr>
          <p:nvPr/>
        </p:nvSpPr>
        <p:spPr>
          <a:xfrm>
            <a:off x="1024128" y="585216"/>
            <a:ext cx="3133581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/>
              <a:t>Death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3CDDF-E7D8-8B7F-A5B7-AB1782BFE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Level 1 has higher chances of survival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Level 2 and 3 the chances gets better when he/she get diagnosed early, level 2 has no critical issues until 2500 day then his chances gets lower, but level 3 not that lucky he has until 2000 days this the condition drops quickly.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Level 4 his condition gets critical early and his survival chances not that high</a:t>
            </a:r>
          </a:p>
        </p:txBody>
      </p:sp>
      <p:pic>
        <p:nvPicPr>
          <p:cNvPr id="10" name="Picture 9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79627267-C27B-BFB5-89D3-3BC7D7FAB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708" y="2254698"/>
            <a:ext cx="7944817" cy="280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0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DA120F5-DA11-1E72-1726-BAD9E2B87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774" y="6339349"/>
            <a:ext cx="9821672" cy="21793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 the graph shown that doesn’t have hepatomegaly makes the patient have higher chances</a:t>
            </a:r>
          </a:p>
        </p:txBody>
      </p:sp>
      <p:pic>
        <p:nvPicPr>
          <p:cNvPr id="5" name="Content Placeholder 4" descr="A graph showing the value of a stock market&#10;&#10;AI-generated content may be incorrect.">
            <a:extLst>
              <a:ext uri="{FF2B5EF4-FFF2-40B4-BE49-F238E27FC236}">
                <a16:creationId xmlns:a16="http://schemas.microsoft.com/office/drawing/2014/main" id="{3330F73C-AE5A-4AFA-B49D-6C143F187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88" y="2487542"/>
            <a:ext cx="11105658" cy="36926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BCA54F-A1E7-9D33-3AE5-BF0DD9A7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488878" cy="1499616"/>
          </a:xfrm>
        </p:spPr>
        <p:txBody>
          <a:bodyPr>
            <a:normAutofit/>
          </a:bodyPr>
          <a:lstStyle/>
          <a:p>
            <a:r>
              <a:rPr lang="en-US" sz="4000" dirty="0"/>
              <a:t>survival probability</a:t>
            </a:r>
          </a:p>
        </p:txBody>
      </p:sp>
    </p:spTree>
    <p:extLst>
      <p:ext uri="{BB962C8B-B14F-4D97-AF65-F5344CB8AC3E}">
        <p14:creationId xmlns:p14="http://schemas.microsoft.com/office/powerpoint/2010/main" val="4135051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ED3C-3452-A487-8C09-6E81E93C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D84E5-91C6-C83D-1DDF-C83530B3E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35" y="4076700"/>
            <a:ext cx="9720071" cy="1343198"/>
          </a:xfrm>
        </p:spPr>
        <p:txBody>
          <a:bodyPr/>
          <a:lstStyle/>
          <a:p>
            <a:r>
              <a:rPr lang="en-US" dirty="0"/>
              <a:t>The look more scary for having abnormal amount of this </a:t>
            </a:r>
            <a:r>
              <a:rPr lang="en-US" sz="2000" dirty="0">
                <a:latin typeface="Arial" panose="020B0604020202020204" pitchFamily="34" charset="0"/>
              </a:rPr>
              <a:t>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ype of fat in the blood.</a:t>
            </a:r>
            <a:r>
              <a:rPr lang="en-US" dirty="0"/>
              <a:t> the first 1400 days u will be normal and better than normal with less death probability but at one moment you are dead (Rip)</a:t>
            </a:r>
          </a:p>
        </p:txBody>
      </p:sp>
      <p:pic>
        <p:nvPicPr>
          <p:cNvPr id="7" name="Picture 6" descr="A graph showing a number of data&#10;&#10;AI-generated content may be incorrect.">
            <a:extLst>
              <a:ext uri="{FF2B5EF4-FFF2-40B4-BE49-F238E27FC236}">
                <a16:creationId xmlns:a16="http://schemas.microsoft.com/office/drawing/2014/main" id="{7CAF4DB7-BBAF-E110-97B4-C431E4C2F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2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8715-ACE1-100E-DB57-CBC93D42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A7CFA-3983-652A-FD33-C2D36F7F6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Dataset exploration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Data cleaning and 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EDA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Modeling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5948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3A3C79D-D740-74DE-0B51-EE7D1EFD7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58386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diagnoses of status 3 is spider veins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the patient stated to notice a </a:t>
            </a:r>
            <a:r>
              <a:rPr lang="en-US" dirty="0" err="1"/>
              <a:t>vaues</a:t>
            </a:r>
            <a:r>
              <a:rPr lang="en-US" dirty="0"/>
              <a:t> that’s mean he is stage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Stage 1 doesn’t appear most likely</a:t>
            </a:r>
          </a:p>
        </p:txBody>
      </p:sp>
      <p:pic>
        <p:nvPicPr>
          <p:cNvPr id="7" name="Content Placeholder 6" descr="A graph showing the status of a number of people&#10;&#10;AI-generated content may be incorrect.">
            <a:extLst>
              <a:ext uri="{FF2B5EF4-FFF2-40B4-BE49-F238E27FC236}">
                <a16:creationId xmlns:a16="http://schemas.microsoft.com/office/drawing/2014/main" id="{1586437D-F4E9-EA95-8F48-975A0DC5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991" y="1086877"/>
            <a:ext cx="5272074" cy="2636037"/>
          </a:xfrm>
          <a:prstGeom prst="rect">
            <a:avLst/>
          </a:prstGeom>
        </p:spPr>
      </p:pic>
      <p:pic>
        <p:nvPicPr>
          <p:cNvPr id="9" name="Picture 8" descr="A graph of blue rectangular bars&#10;&#10;AI-generated content may be incorrect.">
            <a:extLst>
              <a:ext uri="{FF2B5EF4-FFF2-40B4-BE49-F238E27FC236}">
                <a16:creationId xmlns:a16="http://schemas.microsoft.com/office/drawing/2014/main" id="{8596F316-BD1E-1185-BF03-576D2076F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621" y="3759200"/>
            <a:ext cx="5660814" cy="28304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847ECE-324F-66D8-9956-D2974BDC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 dirty="0"/>
              <a:t>Distribution of the columns</a:t>
            </a:r>
          </a:p>
        </p:txBody>
      </p:sp>
    </p:spTree>
    <p:extLst>
      <p:ext uri="{BB962C8B-B14F-4D97-AF65-F5344CB8AC3E}">
        <p14:creationId xmlns:p14="http://schemas.microsoft.com/office/powerpoint/2010/main" val="1832499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4C6F0-027A-C7F8-E037-FB2B8E93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survival probability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1D9A5-254B-2C0C-1966-B80DCB58E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Edema is related to kidneys retain salt and water.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Low albumin production by the liver → less fluid is held in blood vessels.</a:t>
            </a:r>
          </a:p>
        </p:txBody>
      </p:sp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AB3AE96F-FDDB-A6C3-7998-4150BD09B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3714151"/>
            <a:ext cx="9185893" cy="313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95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D0BA45-BABC-0CB7-DC16-46F8CD220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4208008"/>
            <a:ext cx="6390826" cy="763003"/>
          </a:xfrm>
        </p:spPr>
        <p:txBody>
          <a:bodyPr>
            <a:normAutofit/>
          </a:bodyPr>
          <a:lstStyle/>
          <a:p>
            <a:r>
              <a:rPr lang="en-US" sz="2400" dirty="0"/>
              <a:t>Having a lot of </a:t>
            </a:r>
            <a:r>
              <a:rPr lang="en-US" sz="2400" dirty="0">
                <a:latin typeface="Arial" panose="020B0604020202020204" pitchFamily="34" charset="0"/>
              </a:rPr>
              <a:t>this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protein </a:t>
            </a:r>
            <a:r>
              <a:rPr lang="en-US" sz="2400" dirty="0"/>
              <a:t>it could lead to death </a:t>
            </a:r>
          </a:p>
        </p:txBody>
      </p:sp>
      <p:pic>
        <p:nvPicPr>
          <p:cNvPr id="5" name="Content Placeholder 4" descr="A graph showing different colored lines&#10;&#10;AI-generated content may be incorrect.">
            <a:extLst>
              <a:ext uri="{FF2B5EF4-FFF2-40B4-BE49-F238E27FC236}">
                <a16:creationId xmlns:a16="http://schemas.microsoft.com/office/drawing/2014/main" id="{7F053174-9745-97CB-F3B8-73F64A284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690"/>
            <a:ext cx="12192000" cy="408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57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E9CB-D18E-DE8E-3895-E845275DE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 dirty="0"/>
              <a:t>survival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C4740-73D8-65AD-773A-FC0E8DA2F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132834"/>
            <a:ext cx="10528775" cy="135193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Bilirubin is crucial due to it measures  the functionality of the liver.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Have lower or abnormal level is a clear indicator of death.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Even with a slightly up normal levels that make the survival chances drops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92B32D-139F-0829-D3AC-28BBA25E5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2" y="3484769"/>
            <a:ext cx="10913804" cy="316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26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D002D9E-CD59-2D37-69FF-D67F63ED6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4325257"/>
            <a:ext cx="10224443" cy="1892662"/>
          </a:xfrm>
        </p:spPr>
        <p:txBody>
          <a:bodyPr>
            <a:normAutofit/>
          </a:bodyPr>
          <a:lstStyle/>
          <a:p>
            <a:r>
              <a:rPr lang="en-US" sz="1600" dirty="0"/>
              <a:t>Its look like a normal chars have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Alkaline phosphatase, (an enzyme related to liver function) having a lot of it could cause death like any other enzymes in your body</a:t>
            </a:r>
            <a:endParaRPr lang="en-US" sz="1600" dirty="0"/>
          </a:p>
        </p:txBody>
      </p:sp>
      <p:pic>
        <p:nvPicPr>
          <p:cNvPr id="5" name="Content Placeholder 4" descr="A graph showing a number of data&#10;&#10;AI-generated content may be incorrect.">
            <a:extLst>
              <a:ext uri="{FF2B5EF4-FFF2-40B4-BE49-F238E27FC236}">
                <a16:creationId xmlns:a16="http://schemas.microsoft.com/office/drawing/2014/main" id="{FD0D8720-7833-2097-1B64-AA5972E2C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3" y="123530"/>
            <a:ext cx="11737074" cy="393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83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B7EBB18-7DDA-42D9-9F1F-D888C97B6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Freeform 9">
            <a:extLst>
              <a:ext uri="{FF2B5EF4-FFF2-40B4-BE49-F238E27FC236}">
                <a16:creationId xmlns:a16="http://schemas.microsoft.com/office/drawing/2014/main" id="{16ED3356-3763-40CB-B348-1BBCE0968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2C26F3-E878-4BDD-AF12-47FC57F18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1F91127-844D-7E19-E3E5-6CC30022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7" y="4989786"/>
            <a:ext cx="2629645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E1DFB-C8DD-0B54-40CC-0059FC8F3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0864" y="4950372"/>
            <a:ext cx="8157572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Traditional learning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Random forest has the best performance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Decision tree has a little bit of overfitting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Logistic is the worst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9311ED-4EB9-40B9-8C03-76BCD50C4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graph&#10;&#10;AI-generated content may be incorrect.">
            <a:extLst>
              <a:ext uri="{FF2B5EF4-FFF2-40B4-BE49-F238E27FC236}">
                <a16:creationId xmlns:a16="http://schemas.microsoft.com/office/drawing/2014/main" id="{EBCF28CE-420E-6912-8A2C-52EB598B4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60" b="2"/>
          <a:stretch/>
        </p:blipFill>
        <p:spPr>
          <a:xfrm>
            <a:off x="644811" y="640080"/>
            <a:ext cx="2593491" cy="3931920"/>
          </a:xfrm>
          <a:prstGeom prst="rect">
            <a:avLst/>
          </a:prstGeom>
        </p:spPr>
      </p:pic>
      <p:pic>
        <p:nvPicPr>
          <p:cNvPr id="11" name="Picture 10" descr="A screenshot of a graph&#10;&#10;AI-generated content may be incorrect.">
            <a:extLst>
              <a:ext uri="{FF2B5EF4-FFF2-40B4-BE49-F238E27FC236}">
                <a16:creationId xmlns:a16="http://schemas.microsoft.com/office/drawing/2014/main" id="{50A02A60-979B-923C-C5F0-1776FB19E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31" b="2"/>
          <a:stretch/>
        </p:blipFill>
        <p:spPr>
          <a:xfrm>
            <a:off x="3399169" y="640080"/>
            <a:ext cx="2608761" cy="3931920"/>
          </a:xfrm>
          <a:prstGeom prst="rect">
            <a:avLst/>
          </a:prstGeom>
        </p:spPr>
      </p:pic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E529C7B8-0A2A-F5B8-C8D1-37358517D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" r="13712" b="2"/>
          <a:stretch/>
        </p:blipFill>
        <p:spPr>
          <a:xfrm>
            <a:off x="6168797" y="640081"/>
            <a:ext cx="2608763" cy="3931920"/>
          </a:xfrm>
          <a:prstGeom prst="rect">
            <a:avLst/>
          </a:prstGeom>
        </p:spPr>
      </p:pic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250E3DEE-02DD-478D-883E-7241B85910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14" b="2"/>
          <a:stretch/>
        </p:blipFill>
        <p:spPr>
          <a:xfrm>
            <a:off x="8938427" y="640081"/>
            <a:ext cx="2608763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6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 descr="A screenshot of a graph&#10;&#10;AI-generated content may be incorrect.">
            <a:extLst>
              <a:ext uri="{FF2B5EF4-FFF2-40B4-BE49-F238E27FC236}">
                <a16:creationId xmlns:a16="http://schemas.microsoft.com/office/drawing/2014/main" id="{C448732A-4CFA-7C82-6A43-2BAFCC4A5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572"/>
          <a:stretch/>
        </p:blipFill>
        <p:spPr>
          <a:xfrm>
            <a:off x="6408277" y="481264"/>
            <a:ext cx="2213811" cy="2855799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017A3B81-EE52-48A5-BE1D-B0E1AD7C2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776090" y="481264"/>
            <a:ext cx="2931277" cy="18578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 descr="A screenshot of a graph&#10;&#10;AI-generated content may be incorrect.">
            <a:extLst>
              <a:ext uri="{FF2B5EF4-FFF2-40B4-BE49-F238E27FC236}">
                <a16:creationId xmlns:a16="http://schemas.microsoft.com/office/drawing/2014/main" id="{3F67AD34-F770-A797-D983-A41CD25A2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0" r="4" b="4"/>
          <a:stretch/>
        </p:blipFill>
        <p:spPr>
          <a:xfrm>
            <a:off x="6398651" y="3497932"/>
            <a:ext cx="2223437" cy="2902868"/>
          </a:xfrm>
          <a:prstGeom prst="rect">
            <a:avLst/>
          </a:prstGeom>
        </p:spPr>
      </p:pic>
      <p:pic>
        <p:nvPicPr>
          <p:cNvPr id="77" name="Picture 76" descr="A screenshot of a graph&#10;&#10;AI-generated content may be incorrect.">
            <a:extLst>
              <a:ext uri="{FF2B5EF4-FFF2-40B4-BE49-F238E27FC236}">
                <a16:creationId xmlns:a16="http://schemas.microsoft.com/office/drawing/2014/main" id="{801B1905-5C14-EFAC-EE2E-BF001E2E26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6" r="-4" b="-4"/>
          <a:stretch/>
        </p:blipFill>
        <p:spPr>
          <a:xfrm>
            <a:off x="8776091" y="2503727"/>
            <a:ext cx="2931277" cy="3897073"/>
          </a:xfrm>
          <a:prstGeom prst="rect">
            <a:avLst/>
          </a:prstGeom>
        </p:spPr>
      </p:pic>
      <p:sp>
        <p:nvSpPr>
          <p:cNvPr id="83" name="Rectangle 1">
            <a:extLst>
              <a:ext uri="{FF2B5EF4-FFF2-40B4-BE49-F238E27FC236}">
                <a16:creationId xmlns:a16="http://schemas.microsoft.com/office/drawing/2014/main" id="{328CA592-E493-2100-642E-4838A004A1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7567" y="1160334"/>
            <a:ext cx="522071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1. Best Model</a:t>
            </a:r>
            <a:r>
              <a:rPr kumimoji="0" lang="en-US" altLang="en-US" sz="2000" b="0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000" b="1" i="0" u="none" strike="noStrike" normalizeH="0" dirty="0" err="1">
                <a:ln>
                  <a:noFill/>
                </a:ln>
                <a:solidFill>
                  <a:schemeClr val="tx1"/>
                </a:solidFill>
                <a:effectLst/>
              </a:rPr>
              <a:t>XGBoost</a:t>
            </a:r>
            <a:endParaRPr kumimoji="0" lang="en-US" altLang="en-US" sz="2000" b="0" i="0" u="none" strike="noStrik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Test Accuracy</a:t>
            </a:r>
            <a:r>
              <a:rPr kumimoji="0" lang="en-US" altLang="en-US" sz="2000" b="0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: 0.9746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Precision, Recall, F1</a:t>
            </a:r>
            <a:r>
              <a:rPr kumimoji="0" lang="en-US" altLang="en-US" sz="2000" b="0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: High across all classes, with a </a:t>
            </a:r>
            <a:r>
              <a:rPr kumimoji="0" lang="en-US" altLang="en-US" sz="2000" b="1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weighted F1</a:t>
            </a:r>
            <a:r>
              <a:rPr kumimoji="0" lang="en-US" altLang="en-US" sz="2000" b="0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of 0.97.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Conclusion</a:t>
            </a:r>
            <a:r>
              <a:rPr kumimoji="0" lang="en-US" altLang="en-US" sz="2000" b="0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: Excellent performance overall.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2. Second Best</a:t>
            </a:r>
            <a:r>
              <a:rPr kumimoji="0" lang="en-US" altLang="en-US" sz="2000" b="0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000" b="1" i="0" u="none" strike="noStrike" normalizeH="0" dirty="0" err="1">
                <a:ln>
                  <a:noFill/>
                </a:ln>
                <a:solidFill>
                  <a:schemeClr val="tx1"/>
                </a:solidFill>
                <a:effectLst/>
              </a:rPr>
              <a:t>Knn</a:t>
            </a:r>
            <a:endParaRPr kumimoji="0" lang="en-US" altLang="en-US" sz="2000" b="0" i="0" u="none" strike="noStrik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Test Accuracy</a:t>
            </a:r>
            <a:r>
              <a:rPr kumimoji="0" lang="en-US" altLang="en-US" sz="2000" b="0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: 0.7287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Precision, Recall, F1</a:t>
            </a:r>
            <a:r>
              <a:rPr kumimoji="0" lang="en-US" altLang="en-US" sz="2000" b="0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: Balanced, but struggles with </a:t>
            </a:r>
            <a:r>
              <a:rPr kumimoji="0" lang="en-US" altLang="en-US" sz="2000" b="1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Class 1</a:t>
            </a:r>
            <a:r>
              <a:rPr kumimoji="0" lang="en-US" altLang="en-US" sz="2000" b="0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(low precision, moderate recall).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Conclusion</a:t>
            </a:r>
            <a:r>
              <a:rPr kumimoji="0" lang="en-US" altLang="en-US" sz="2000" b="0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: Decent but can be improved.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/>
              <a:t>3.</a:t>
            </a:r>
            <a:r>
              <a:rPr kumimoji="0" lang="en-US" altLang="en-US" sz="2000" b="1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Third</a:t>
            </a:r>
            <a:r>
              <a:rPr kumimoji="0" lang="en-US" altLang="en-US" sz="2000" b="0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lang="en-US" altLang="en-US" sz="2000" b="1" dirty="0"/>
              <a:t>Naïve bayes </a:t>
            </a:r>
            <a:endParaRPr kumimoji="0" lang="en-US" altLang="en-US" sz="2000" b="0" i="0" u="none" strike="noStrik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Test Accuracy</a:t>
            </a:r>
            <a:r>
              <a:rPr kumimoji="0" lang="en-US" altLang="en-US" sz="2000" b="0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: 0.6338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Precision, Recall, F1</a:t>
            </a:r>
            <a:r>
              <a:rPr kumimoji="0" lang="en-US" altLang="en-US" sz="2000" b="0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: Very low performance for </a:t>
            </a:r>
            <a:r>
              <a:rPr kumimoji="0" lang="en-US" altLang="en-US" sz="2000" b="1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Class 1</a:t>
            </a:r>
            <a:r>
              <a:rPr kumimoji="0" lang="en-US" altLang="en-US" sz="2000" b="0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, with a </a:t>
            </a:r>
            <a:r>
              <a:rPr kumimoji="0" lang="en-US" altLang="en-US" sz="2000" b="1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macro F1</a:t>
            </a:r>
            <a:r>
              <a:rPr kumimoji="0" lang="en-US" altLang="en-US" sz="2000" b="0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of 0.49.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Conclusion</a:t>
            </a:r>
            <a:r>
              <a:rPr kumimoji="0" lang="en-US" altLang="en-US" sz="2000" b="0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: Needs significant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4915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8D394A-0898-DCFA-7CA0-D11946C89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62" y="1911780"/>
            <a:ext cx="3213777" cy="831420"/>
          </a:xfrm>
        </p:spPr>
        <p:txBody>
          <a:bodyPr>
            <a:normAutofit/>
          </a:bodyPr>
          <a:lstStyle/>
          <a:p>
            <a:r>
              <a:rPr lang="en-US" dirty="0"/>
              <a:t>Both have similar results </a:t>
            </a:r>
          </a:p>
        </p:txBody>
      </p:sp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04A5F2A-D7B9-3FD8-A3BD-F17D1AC31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735356"/>
            <a:ext cx="3924300" cy="5055844"/>
          </a:xfrm>
          <a:prstGeom prst="rect">
            <a:avLst/>
          </a:prstGeom>
        </p:spPr>
      </p:pic>
      <p:pic>
        <p:nvPicPr>
          <p:cNvPr id="11" name="Picture 10" descr="A screenshot of a graph&#10;&#10;AI-generated content may be incorrect.">
            <a:extLst>
              <a:ext uri="{FF2B5EF4-FFF2-40B4-BE49-F238E27FC236}">
                <a16:creationId xmlns:a16="http://schemas.microsoft.com/office/drawing/2014/main" id="{B4236120-1651-EA44-3F7A-8B9031AFA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735355"/>
            <a:ext cx="3924300" cy="5239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E51D7E-A7DF-8DB3-B21A-23565BCD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962" y="594766"/>
            <a:ext cx="2629645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174244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624DB4B-273D-4F37-AD77-7818C762D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0AACDBA6-CFDF-49EC-8008-46FD62C46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790F5F-7816-441D-BA59-630FDC224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BE75633-AA40-4A9B-858C-18E57F090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BD418-6841-4602-B152-47FF4C331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368D2-598E-C644-043C-514DA4876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>
                <a:solidFill>
                  <a:srgbClr val="FFFFFF"/>
                </a:solidFill>
              </a:rPr>
              <a:t>comparison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17F12C-2436-4DCD-A245-B9807385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6F2CF5-D35E-5982-003F-EB49C64C8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640620"/>
              </p:ext>
            </p:extLst>
          </p:nvPr>
        </p:nvGraphicFramePr>
        <p:xfrm>
          <a:off x="634276" y="853805"/>
          <a:ext cx="10917646" cy="2879010"/>
        </p:xfrm>
        <a:graphic>
          <a:graphicData uri="http://schemas.openxmlformats.org/drawingml/2006/table">
            <a:tbl>
              <a:tblPr firstRow="1" bandRow="1"/>
              <a:tblGrid>
                <a:gridCol w="1535347">
                  <a:extLst>
                    <a:ext uri="{9D8B030D-6E8A-4147-A177-3AD203B41FA5}">
                      <a16:colId xmlns:a16="http://schemas.microsoft.com/office/drawing/2014/main" val="3690592966"/>
                    </a:ext>
                  </a:extLst>
                </a:gridCol>
                <a:gridCol w="945630">
                  <a:extLst>
                    <a:ext uri="{9D8B030D-6E8A-4147-A177-3AD203B41FA5}">
                      <a16:colId xmlns:a16="http://schemas.microsoft.com/office/drawing/2014/main" val="2356087945"/>
                    </a:ext>
                  </a:extLst>
                </a:gridCol>
                <a:gridCol w="945630">
                  <a:extLst>
                    <a:ext uri="{9D8B030D-6E8A-4147-A177-3AD203B41FA5}">
                      <a16:colId xmlns:a16="http://schemas.microsoft.com/office/drawing/2014/main" val="3361586830"/>
                    </a:ext>
                  </a:extLst>
                </a:gridCol>
                <a:gridCol w="1059900">
                  <a:extLst>
                    <a:ext uri="{9D8B030D-6E8A-4147-A177-3AD203B41FA5}">
                      <a16:colId xmlns:a16="http://schemas.microsoft.com/office/drawing/2014/main" val="1131670159"/>
                    </a:ext>
                  </a:extLst>
                </a:gridCol>
                <a:gridCol w="1059900">
                  <a:extLst>
                    <a:ext uri="{9D8B030D-6E8A-4147-A177-3AD203B41FA5}">
                      <a16:colId xmlns:a16="http://schemas.microsoft.com/office/drawing/2014/main" val="403094195"/>
                    </a:ext>
                  </a:extLst>
                </a:gridCol>
                <a:gridCol w="1059900">
                  <a:extLst>
                    <a:ext uri="{9D8B030D-6E8A-4147-A177-3AD203B41FA5}">
                      <a16:colId xmlns:a16="http://schemas.microsoft.com/office/drawing/2014/main" val="587780088"/>
                    </a:ext>
                  </a:extLst>
                </a:gridCol>
                <a:gridCol w="757901">
                  <a:extLst>
                    <a:ext uri="{9D8B030D-6E8A-4147-A177-3AD203B41FA5}">
                      <a16:colId xmlns:a16="http://schemas.microsoft.com/office/drawing/2014/main" val="902457906"/>
                    </a:ext>
                  </a:extLst>
                </a:gridCol>
                <a:gridCol w="3553438">
                  <a:extLst>
                    <a:ext uri="{9D8B030D-6E8A-4147-A177-3AD203B41FA5}">
                      <a16:colId xmlns:a16="http://schemas.microsoft.com/office/drawing/2014/main" val="523951828"/>
                    </a:ext>
                  </a:extLst>
                </a:gridCol>
              </a:tblGrid>
              <a:tr h="479835">
                <a:tc>
                  <a:txBody>
                    <a:bodyPr/>
                    <a:lstStyle/>
                    <a:p>
                      <a:r>
                        <a:rPr lang="en-US" sz="1300" b="1"/>
                        <a:t>Model</a:t>
                      </a:r>
                      <a:endParaRPr lang="en-US" sz="1300"/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Train Accuracy</a:t>
                      </a:r>
                      <a:endParaRPr lang="en-US" sz="1300"/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Test Accuracy</a:t>
                      </a:r>
                      <a:endParaRPr lang="en-US" sz="1300"/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Precision (Weighted)</a:t>
                      </a:r>
                      <a:endParaRPr lang="en-US" sz="1300"/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Recall (Weighted)</a:t>
                      </a:r>
                      <a:endParaRPr lang="en-US" sz="1300"/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F1-Score (Weighted)</a:t>
                      </a:r>
                      <a:endParaRPr lang="en-US" sz="1300"/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Macro Avg F1</a:t>
                      </a:r>
                      <a:endParaRPr lang="en-US" sz="1300"/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Conclusion</a:t>
                      </a:r>
                      <a:endParaRPr lang="en-US" sz="1300"/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350883"/>
                  </a:ext>
                </a:extLst>
              </a:tr>
              <a:tr h="479835">
                <a:tc>
                  <a:txBody>
                    <a:bodyPr/>
                    <a:lstStyle/>
                    <a:p>
                      <a:r>
                        <a:rPr lang="en-US" sz="1300" b="1"/>
                        <a:t>LightGBM</a:t>
                      </a:r>
                      <a:endParaRPr lang="en-US" sz="1300"/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0.9982</a:t>
                      </a:r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0.9772</a:t>
                      </a:r>
                      <a:endParaRPr lang="en-US" sz="1300"/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0.98</a:t>
                      </a:r>
                      <a:endParaRPr lang="en-US" sz="1300"/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0.98</a:t>
                      </a:r>
                      <a:endParaRPr lang="en-US" sz="1300"/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0.98</a:t>
                      </a:r>
                      <a:endParaRPr lang="en-US" sz="1300"/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0.97</a:t>
                      </a:r>
                      <a:endParaRPr lang="en-US" sz="1300"/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Best model, excellent accuracy and balanced performance.</a:t>
                      </a:r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032088"/>
                  </a:ext>
                </a:extLst>
              </a:tr>
              <a:tr h="479835">
                <a:tc>
                  <a:txBody>
                    <a:bodyPr/>
                    <a:lstStyle/>
                    <a:p>
                      <a:r>
                        <a:rPr lang="en-US" sz="1300" b="1"/>
                        <a:t>Ensemble Voting Classifier</a:t>
                      </a:r>
                      <a:endParaRPr lang="en-US" sz="1300"/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0.9995</a:t>
                      </a:r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0.9772</a:t>
                      </a:r>
                      <a:endParaRPr lang="en-US" sz="1300"/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0.98</a:t>
                      </a:r>
                      <a:endParaRPr lang="en-US" sz="1300"/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0.98</a:t>
                      </a:r>
                      <a:endParaRPr lang="en-US" sz="1300"/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0.98</a:t>
                      </a:r>
                      <a:endParaRPr lang="en-US" sz="1300"/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0.97</a:t>
                      </a:r>
                      <a:endParaRPr lang="en-US" sz="1300"/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Almost identical to LightGBM, very strong performance.</a:t>
                      </a:r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847545"/>
                  </a:ext>
                </a:extLst>
              </a:tr>
              <a:tr h="479835">
                <a:tc>
                  <a:txBody>
                    <a:bodyPr/>
                    <a:lstStyle/>
                    <a:p>
                      <a:r>
                        <a:rPr lang="en-US" sz="1300" b="1"/>
                        <a:t>XGBoost</a:t>
                      </a:r>
                      <a:endParaRPr lang="en-US" sz="1300"/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0.9996</a:t>
                      </a:r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0.9746</a:t>
                      </a:r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0.97</a:t>
                      </a:r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0.97</a:t>
                      </a:r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0.97</a:t>
                      </a:r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0.96</a:t>
                      </a:r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High performance, but slightly behind LightGBM and Ensemble.</a:t>
                      </a:r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043753"/>
                  </a:ext>
                </a:extLst>
              </a:tr>
              <a:tr h="479835">
                <a:tc>
                  <a:txBody>
                    <a:bodyPr/>
                    <a:lstStyle/>
                    <a:p>
                      <a:r>
                        <a:rPr lang="en-US" sz="1300" b="1" dirty="0"/>
                        <a:t>KNN </a:t>
                      </a:r>
                      <a:endParaRPr lang="en-US" sz="1300" dirty="0"/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0.8779</a:t>
                      </a:r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0.7287</a:t>
                      </a:r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0.76</a:t>
                      </a:r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0.73</a:t>
                      </a:r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0.74</a:t>
                      </a:r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0.64</a:t>
                      </a:r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Moderate performance, struggles with </a:t>
                      </a:r>
                      <a:r>
                        <a:rPr lang="en-US" sz="1300" b="1"/>
                        <a:t>Class 1</a:t>
                      </a:r>
                      <a:r>
                        <a:rPr lang="en-US" sz="1300"/>
                        <a:t> precision and recall.</a:t>
                      </a:r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841904"/>
                  </a:ext>
                </a:extLst>
              </a:tr>
              <a:tr h="479835">
                <a:tc>
                  <a:txBody>
                    <a:bodyPr/>
                    <a:lstStyle/>
                    <a:p>
                      <a:r>
                        <a:rPr lang="en-US" sz="1300" b="1" dirty="0"/>
                        <a:t>Naive Bayes </a:t>
                      </a:r>
                      <a:endParaRPr lang="en-US" sz="1300" dirty="0"/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0.5769</a:t>
                      </a:r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0.6338</a:t>
                      </a:r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0.70</a:t>
                      </a:r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0.63</a:t>
                      </a:r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0.65</a:t>
                      </a:r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0.49</a:t>
                      </a:r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Weak performance, particularly for </a:t>
                      </a:r>
                      <a:r>
                        <a:rPr lang="en-US" sz="1300" b="1" dirty="0"/>
                        <a:t>Class 1</a:t>
                      </a:r>
                      <a:r>
                        <a:rPr lang="en-US" sz="1300" dirty="0"/>
                        <a:t>, needs major improvements.</a:t>
                      </a:r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524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430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F89F-55EE-2F42-3B2E-B30BFBEE9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014" y="2895600"/>
            <a:ext cx="10443972" cy="3219450"/>
          </a:xfrm>
        </p:spPr>
        <p:txBody>
          <a:bodyPr/>
          <a:lstStyle/>
          <a:p>
            <a:pPr marL="0" indent="0">
              <a:buNone/>
            </a:pPr>
            <a:r>
              <a:rPr lang="ar-EG" dirty="0"/>
              <a:t>3</a:t>
            </a:r>
            <a:r>
              <a:rPr lang="en-US" dirty="0"/>
              <a:t>. </a:t>
            </a:r>
            <a:r>
              <a:rPr lang="en-US" b="0" dirty="0">
                <a:effectLst/>
                <a:latin typeface="Consolas" panose="020B0609020204030204" pitchFamily="49" charset="0"/>
              </a:rPr>
              <a:t>The third approach learning model with class-specific weight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 It improves the performance by make the model pay more attention to underrepresented classes by assigning higher weights to misclassifications of theses classes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1BC74A-24BB-E39E-B4DE-EFC000DBB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962" y="594766"/>
            <a:ext cx="2629645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186704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5E8A-0158-2764-ED08-B184F63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DF135-E8CD-7DD1-4F15-96FB027A1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Predicting the level of liver cirrhosis of a patient.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liver cirrhosis is critical sick because it can lead to death or in more lucky situations a liver transplant could make the patient survive.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8287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FF97E4-5503-39EB-E600-D2EFC0385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874258"/>
              </p:ext>
            </p:extLst>
          </p:nvPr>
        </p:nvGraphicFramePr>
        <p:xfrm>
          <a:off x="804333" y="1488743"/>
          <a:ext cx="10583334" cy="3880516"/>
        </p:xfrm>
        <a:graphic>
          <a:graphicData uri="http://schemas.openxmlformats.org/drawingml/2006/table">
            <a:tbl>
              <a:tblPr firstRow="1" bandRow="1"/>
              <a:tblGrid>
                <a:gridCol w="1772007">
                  <a:extLst>
                    <a:ext uri="{9D8B030D-6E8A-4147-A177-3AD203B41FA5}">
                      <a16:colId xmlns:a16="http://schemas.microsoft.com/office/drawing/2014/main" val="2383959303"/>
                    </a:ext>
                  </a:extLst>
                </a:gridCol>
                <a:gridCol w="1814080">
                  <a:extLst>
                    <a:ext uri="{9D8B030D-6E8A-4147-A177-3AD203B41FA5}">
                      <a16:colId xmlns:a16="http://schemas.microsoft.com/office/drawing/2014/main" val="2413253973"/>
                    </a:ext>
                  </a:extLst>
                </a:gridCol>
                <a:gridCol w="1705810">
                  <a:extLst>
                    <a:ext uri="{9D8B030D-6E8A-4147-A177-3AD203B41FA5}">
                      <a16:colId xmlns:a16="http://schemas.microsoft.com/office/drawing/2014/main" val="3589919798"/>
                    </a:ext>
                  </a:extLst>
                </a:gridCol>
                <a:gridCol w="1705810">
                  <a:extLst>
                    <a:ext uri="{9D8B030D-6E8A-4147-A177-3AD203B41FA5}">
                      <a16:colId xmlns:a16="http://schemas.microsoft.com/office/drawing/2014/main" val="1274391641"/>
                    </a:ext>
                  </a:extLst>
                </a:gridCol>
                <a:gridCol w="1705810">
                  <a:extLst>
                    <a:ext uri="{9D8B030D-6E8A-4147-A177-3AD203B41FA5}">
                      <a16:colId xmlns:a16="http://schemas.microsoft.com/office/drawing/2014/main" val="883757444"/>
                    </a:ext>
                  </a:extLst>
                </a:gridCol>
                <a:gridCol w="1879817">
                  <a:extLst>
                    <a:ext uri="{9D8B030D-6E8A-4147-A177-3AD203B41FA5}">
                      <a16:colId xmlns:a16="http://schemas.microsoft.com/office/drawing/2014/main" val="2111429114"/>
                    </a:ext>
                  </a:extLst>
                </a:gridCol>
              </a:tblGrid>
              <a:tr h="316759">
                <a:tc>
                  <a:txBody>
                    <a:bodyPr/>
                    <a:lstStyle/>
                    <a:p>
                      <a:r>
                        <a:rPr lang="en-US" sz="1400" b="1"/>
                        <a:t>Model</a:t>
                      </a:r>
                      <a:endParaRPr lang="en-US" sz="1400"/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Test Accuracy</a:t>
                      </a:r>
                      <a:endParaRPr lang="en-US" sz="1400"/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Class 0 F1-Score</a:t>
                      </a:r>
                      <a:endParaRPr lang="en-US" sz="1400"/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Class 1 F1-Score</a:t>
                      </a:r>
                      <a:endParaRPr lang="en-US" sz="1400"/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Class 2 F1-Score</a:t>
                      </a:r>
                      <a:endParaRPr lang="en-US" sz="1400"/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Overall Performance</a:t>
                      </a:r>
                      <a:endParaRPr lang="en-US" sz="1400"/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134362"/>
                  </a:ext>
                </a:extLst>
              </a:tr>
              <a:tr h="522696">
                <a:tc>
                  <a:txBody>
                    <a:bodyPr/>
                    <a:lstStyle/>
                    <a:p>
                      <a:r>
                        <a:rPr lang="en-US" sz="1400" b="1"/>
                        <a:t>LightGBM</a:t>
                      </a:r>
                      <a:endParaRPr lang="en-US" sz="1400"/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0.9756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0.98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0.95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0.97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Best performance, balanced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689021"/>
                  </a:ext>
                </a:extLst>
              </a:tr>
              <a:tr h="522696">
                <a:tc>
                  <a:txBody>
                    <a:bodyPr/>
                    <a:lstStyle/>
                    <a:p>
                      <a:r>
                        <a:rPr lang="en-US" sz="1400" b="1"/>
                        <a:t>XGBoost</a:t>
                      </a:r>
                      <a:endParaRPr lang="en-US" sz="1400"/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0.9746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0.98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0.95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0.97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Best performance, balanced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2682262"/>
                  </a:ext>
                </a:extLst>
              </a:tr>
              <a:tr h="316759">
                <a:tc>
                  <a:txBody>
                    <a:bodyPr/>
                    <a:lstStyle/>
                    <a:p>
                      <a:r>
                        <a:rPr lang="en-US" sz="1400" b="1"/>
                        <a:t>Random Forest</a:t>
                      </a:r>
                      <a:endParaRPr lang="en-US" sz="1400"/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0.9689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0.97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0.93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0.97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Strong, consistent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803362"/>
                  </a:ext>
                </a:extLst>
              </a:tr>
              <a:tr h="522696">
                <a:tc>
                  <a:txBody>
                    <a:bodyPr/>
                    <a:lstStyle/>
                    <a:p>
                      <a:r>
                        <a:rPr lang="en-US" sz="1400" b="1"/>
                        <a:t>Decision Tree</a:t>
                      </a:r>
                      <a:endParaRPr lang="en-US" sz="1400"/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0.9398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0.94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0.85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0.94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Good, solid performance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2418149"/>
                  </a:ext>
                </a:extLst>
              </a:tr>
              <a:tr h="316759">
                <a:tc>
                  <a:txBody>
                    <a:bodyPr/>
                    <a:lstStyle/>
                    <a:p>
                      <a:r>
                        <a:rPr lang="en-US" sz="1400" b="1"/>
                        <a:t>KNN</a:t>
                      </a:r>
                      <a:endParaRPr lang="en-US" sz="1400"/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0.7287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0.79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0.41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0.71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Struggles with Class 1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863946"/>
                  </a:ext>
                </a:extLst>
              </a:tr>
              <a:tr h="316759">
                <a:tc>
                  <a:txBody>
                    <a:bodyPr/>
                    <a:lstStyle/>
                    <a:p>
                      <a:r>
                        <a:rPr lang="en-US" sz="1400" b="1"/>
                        <a:t>Naive Bayes</a:t>
                      </a:r>
                      <a:endParaRPr lang="en-US" sz="1400"/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0.6338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0.76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0.16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0.56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Weak on Class 1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826515"/>
                  </a:ext>
                </a:extLst>
              </a:tr>
              <a:tr h="522696">
                <a:tc>
                  <a:txBody>
                    <a:bodyPr/>
                    <a:lstStyle/>
                    <a:p>
                      <a:r>
                        <a:rPr lang="en-US" sz="1400" b="1"/>
                        <a:t>Logistic Regression</a:t>
                      </a:r>
                      <a:endParaRPr lang="en-US" sz="1400"/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0.5462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0.48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0.01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0.62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Low performance overall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73167"/>
                  </a:ext>
                </a:extLst>
              </a:tr>
              <a:tr h="522696">
                <a:tc>
                  <a:txBody>
                    <a:bodyPr/>
                    <a:lstStyle/>
                    <a:p>
                      <a:r>
                        <a:rPr lang="en-US" sz="1400" b="1"/>
                        <a:t>SVM</a:t>
                      </a:r>
                      <a:endParaRPr lang="en-US" sz="1400"/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0.5441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0.45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0.32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0.62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Poor performance overall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19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012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confusion matrix&#10;&#10;AI-generated content may be incorrect.">
            <a:extLst>
              <a:ext uri="{FF2B5EF4-FFF2-40B4-BE49-F238E27FC236}">
                <a16:creationId xmlns:a16="http://schemas.microsoft.com/office/drawing/2014/main" id="{1E07902D-177F-C538-58D3-C96692233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777" y="3844298"/>
            <a:ext cx="3595658" cy="3013702"/>
          </a:xfrm>
        </p:spPr>
      </p:pic>
      <p:pic>
        <p:nvPicPr>
          <p:cNvPr id="7" name="Picture 6" descr="A graph with numbers and a number in blue squares&#10;&#10;AI-generated content may be incorrect.">
            <a:extLst>
              <a:ext uri="{FF2B5EF4-FFF2-40B4-BE49-F238E27FC236}">
                <a16:creationId xmlns:a16="http://schemas.microsoft.com/office/drawing/2014/main" id="{24FB4DC8-2261-7EF9-C6FC-F55C7C640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53" y="3844299"/>
            <a:ext cx="3595658" cy="3013702"/>
          </a:xfrm>
          <a:prstGeom prst="rect">
            <a:avLst/>
          </a:prstGeom>
        </p:spPr>
      </p:pic>
      <p:pic>
        <p:nvPicPr>
          <p:cNvPr id="9" name="Picture 8" descr="A graph of confusion matrix&#10;&#10;AI-generated content may be incorrect.">
            <a:extLst>
              <a:ext uri="{FF2B5EF4-FFF2-40B4-BE49-F238E27FC236}">
                <a16:creationId xmlns:a16="http://schemas.microsoft.com/office/drawing/2014/main" id="{9DF713F4-9084-978F-0CA2-E6F119DDDD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2" y="3825248"/>
            <a:ext cx="3595658" cy="3013702"/>
          </a:xfrm>
          <a:prstGeom prst="rect">
            <a:avLst/>
          </a:prstGeom>
        </p:spPr>
      </p:pic>
      <p:pic>
        <p:nvPicPr>
          <p:cNvPr id="11" name="Picture 10" descr="A graph with numbers and a number in blue squares&#10;&#10;AI-generated content may be incorrect.">
            <a:extLst>
              <a:ext uri="{FF2B5EF4-FFF2-40B4-BE49-F238E27FC236}">
                <a16:creationId xmlns:a16="http://schemas.microsoft.com/office/drawing/2014/main" id="{11A29868-06A7-78B8-4A8D-62D4FE01CD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342" y="0"/>
            <a:ext cx="3595658" cy="3013702"/>
          </a:xfrm>
          <a:prstGeom prst="rect">
            <a:avLst/>
          </a:prstGeom>
        </p:spPr>
      </p:pic>
      <p:pic>
        <p:nvPicPr>
          <p:cNvPr id="13" name="Picture 12" descr="A graph with numbers and squares&#10;&#10;AI-generated content may be incorrect.">
            <a:extLst>
              <a:ext uri="{FF2B5EF4-FFF2-40B4-BE49-F238E27FC236}">
                <a16:creationId xmlns:a16="http://schemas.microsoft.com/office/drawing/2014/main" id="{6082CA82-084D-C604-2AE5-F9612D3263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042" y="19050"/>
            <a:ext cx="3658011" cy="3013702"/>
          </a:xfrm>
          <a:prstGeom prst="rect">
            <a:avLst/>
          </a:prstGeom>
        </p:spPr>
      </p:pic>
      <p:pic>
        <p:nvPicPr>
          <p:cNvPr id="15" name="Picture 14" descr="A graph with numbers and a number in blue squares&#10;&#10;AI-generated content may be incorrect.">
            <a:extLst>
              <a:ext uri="{FF2B5EF4-FFF2-40B4-BE49-F238E27FC236}">
                <a16:creationId xmlns:a16="http://schemas.microsoft.com/office/drawing/2014/main" id="{59551064-0A3C-FC2D-22AD-82654CDB44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"/>
            <a:ext cx="3658011" cy="301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59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numbers and a number in blue squares&#10;&#10;AI-generated content may be incorrect.">
            <a:extLst>
              <a:ext uri="{FF2B5EF4-FFF2-40B4-BE49-F238E27FC236}">
                <a16:creationId xmlns:a16="http://schemas.microsoft.com/office/drawing/2014/main" id="{1F113ECA-D15B-7026-304E-F07C8514F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519" y="1306825"/>
            <a:ext cx="5831681" cy="4804509"/>
          </a:xfrm>
        </p:spPr>
      </p:pic>
      <p:pic>
        <p:nvPicPr>
          <p:cNvPr id="7" name="Picture 6" descr="A graph of confusion matrix&#10;&#10;AI-generated content may be incorrect.">
            <a:extLst>
              <a:ext uri="{FF2B5EF4-FFF2-40B4-BE49-F238E27FC236}">
                <a16:creationId xmlns:a16="http://schemas.microsoft.com/office/drawing/2014/main" id="{E0F57A37-F74D-CBFF-A2ED-C95134EF8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306825"/>
            <a:ext cx="5831681" cy="480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17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EB99-3DFE-3261-AD76-939475C1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EBCED-A5B3-98BB-5D25-E26DB6AD3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After that we can say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you notice abnormal about of hepatomegaly, spider vanes, enlarged limbs, yellow skin color or weight eyes, or heaviness in the right side of the body rush to the hospital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Stay healthy and a stay safe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640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95F8C5-0ED1-4C24-877A-A9E15A1C6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946" y="643461"/>
            <a:ext cx="3036377" cy="5571069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0" ty="0" sx="80000" sy="80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596D9-AC85-B07D-31EA-AA6E385A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24573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1EC6D7-7D9D-FC09-3A8E-7BB383B514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19802" y="965864"/>
            <a:ext cx="7006998" cy="34503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Best Performers: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LightGBM and XGBoost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Mid-Range: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Random Forest, Decision Tree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Lower Performers: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KNN, Naive Bayes, Logistic Regression, SVM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466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9013-0C36-F3B4-305B-1759FC43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exploration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8F36040-ACD8-6633-9F93-CA84156001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1248" y="2360475"/>
            <a:ext cx="1116787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N_Days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Number of days the patient has been in diagnosed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Status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Health status or outcome (target).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Drug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Medications or treatments the patient is receiving.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Age of the patient in days.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Gender of the patient.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Ascites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Fluid buildup in the abdomen (Y, 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Hepatomegaly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Enlargement of the liver (Y, 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Spiders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Spider-like blood vessels on the skin (Y, 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Edema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Swelling of the body (Y, 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Bilirubin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Level of bilirubin in the blood, a key indicator of liver function.</a:t>
            </a:r>
          </a:p>
        </p:txBody>
      </p:sp>
    </p:spTree>
    <p:extLst>
      <p:ext uri="{BB962C8B-B14F-4D97-AF65-F5344CB8AC3E}">
        <p14:creationId xmlns:p14="http://schemas.microsoft.com/office/powerpoint/2010/main" val="234841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5C30-2EF8-82F7-1FE1-802209D8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8B9C9-D49B-2547-48B2-3651FD421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Cholesterol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Cholesterol levels.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Albumin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protein produced by the liver, a marker for liver 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Copper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Copper level in the blood, relevant for liver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Alk_Phos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Alkaline phosphatase, an enzyme related to liver 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SGOT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Serum Glutamic-Oxaloacetic Transaminase, an enzyme that indicates liver health.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Triglycerides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Type of fat in the blood.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Platelets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Platelet count, related to blood clotting and liver 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Prothrombin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clotting factor, also linked to liver 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Stage of liver cirrhosis (e.g., early stage, advanced).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767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6325F-FA0D-0A72-AEC6-149879FA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Data cleaning and preprcessing</a:t>
            </a:r>
            <a:endParaRPr lang="en-US" dirty="0"/>
          </a:p>
        </p:txBody>
      </p:sp>
      <p:pic>
        <p:nvPicPr>
          <p:cNvPr id="5" name="Picture 4" descr="A screenshot of a phone&#10;&#10;AI-generated content may be incorrect.">
            <a:extLst>
              <a:ext uri="{FF2B5EF4-FFF2-40B4-BE49-F238E27FC236}">
                <a16:creationId xmlns:a16="http://schemas.microsoft.com/office/drawing/2014/main" id="{329EDADA-5E45-EDEB-57B8-FF171B2D2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319" y="2286000"/>
            <a:ext cx="1086307" cy="4023360"/>
          </a:xfrm>
          <a:prstGeom prst="rect">
            <a:avLst/>
          </a:prstGeom>
        </p:spPr>
      </p:pic>
      <p:pic>
        <p:nvPicPr>
          <p:cNvPr id="7" name="Picture 6" descr="A screenshot of a phone&#10;&#10;AI-generated content may be incorrect.">
            <a:extLst>
              <a:ext uri="{FF2B5EF4-FFF2-40B4-BE49-F238E27FC236}">
                <a16:creationId xmlns:a16="http://schemas.microsoft.com/office/drawing/2014/main" id="{59494FAA-132C-051E-E80A-5691CFEA6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410" y="2286000"/>
            <a:ext cx="1371032" cy="2048933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6E76666-EF82-3599-A55C-6997C797E6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921" y="4578564"/>
            <a:ext cx="2198011" cy="16485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79AD9-FEFF-3CC2-899A-12CE16367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2973" y="2286000"/>
            <a:ext cx="4815077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Check missing values: there isn’t any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Check duplicates there is 15361 rows and drop them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many unique values in categorical data. It tells how many dummy variable it needs to encode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Transforming age from days to years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is the unique values of the categorical columns to know whether it has (?, none, </a:t>
            </a:r>
            <a:r>
              <a:rPr lang="en-US" sz="2000" dirty="0" err="1"/>
              <a:t>etc</a:t>
            </a:r>
            <a:r>
              <a:rPr lang="en-US" sz="2000" dirty="0"/>
              <a:t>) that cant be shown using </a:t>
            </a:r>
            <a:r>
              <a:rPr lang="en-US" sz="2000" dirty="0" err="1"/>
              <a:t>isnull</a:t>
            </a:r>
            <a:r>
              <a:rPr lang="en-US" sz="2000" dirty="0"/>
              <a:t>().sum()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579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CEF2A-3B9B-5BD6-FCD9-711D60EE2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005" y="2286000"/>
            <a:ext cx="9720071" cy="4023360"/>
          </a:xfrm>
        </p:spPr>
        <p:txBody>
          <a:bodyPr/>
          <a:lstStyle/>
          <a:p>
            <a:r>
              <a:rPr lang="en-US" dirty="0"/>
              <a:t>Weak correlation for all </a:t>
            </a:r>
          </a:p>
          <a:p>
            <a:r>
              <a:rPr lang="en-US" dirty="0"/>
              <a:t>Except for </a:t>
            </a:r>
            <a:r>
              <a:rPr lang="en-US" dirty="0" err="1"/>
              <a:t>n_days</a:t>
            </a:r>
            <a:r>
              <a:rPr lang="en-US" dirty="0"/>
              <a:t>, albumin, copper, </a:t>
            </a:r>
            <a:r>
              <a:rPr lang="en-US" dirty="0" err="1"/>
              <a:t>paltelets</a:t>
            </a:r>
            <a:r>
              <a:rPr lang="en-US" dirty="0"/>
              <a:t> it med</a:t>
            </a:r>
          </a:p>
          <a:p>
            <a:r>
              <a:rPr lang="en-US" dirty="0" err="1"/>
              <a:t>n_days</a:t>
            </a:r>
            <a:r>
              <a:rPr lang="en-US" dirty="0"/>
              <a:t> are negative due to a longer u stay the more likely u will note survive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FE0C41F-525C-23B3-4F2E-34DE0FF1E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8508"/>
            <a:ext cx="12192001" cy="197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06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2132-A224-E697-1561-84CA4BCB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C33D6-3B40-8414-219A-24D315F4E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It shows outliers in </a:t>
            </a:r>
            <a:r>
              <a:rPr lang="en-US" sz="2000" dirty="0" err="1"/>
              <a:t>ALK_Phos</a:t>
            </a:r>
            <a:r>
              <a:rPr lang="en-US" sz="2000" dirty="0"/>
              <a:t>, Cholesterol, Triglycerides, Platelets, Sgot descending ordered.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outliers handling it not easy because this is a real values not a bad entry or an usual values.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DDE23-12EA-037D-51D8-A4A1D9511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346" y="1715845"/>
            <a:ext cx="6909577" cy="402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72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0EBE8-3C8F-C43D-9DB5-521C04C70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dirty="0"/>
              <a:t>Distribution of the columns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8B5295E-D837-E10A-E528-9B27985AA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3338051"/>
            <a:ext cx="6066818" cy="939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is a bias in the data that’s a problem need to be solved</a:t>
            </a:r>
          </a:p>
          <a:p>
            <a:r>
              <a:rPr lang="en-US" dirty="0"/>
              <a:t>Most of the dataset is females</a:t>
            </a:r>
          </a:p>
        </p:txBody>
      </p:sp>
      <p:pic>
        <p:nvPicPr>
          <p:cNvPr id="9" name="Content Placeholder 8" descr="A blue pie chart and a blue pie chart&#10;&#10;AI-generated content may be incorrect.">
            <a:extLst>
              <a:ext uri="{FF2B5EF4-FFF2-40B4-BE49-F238E27FC236}">
                <a16:creationId xmlns:a16="http://schemas.microsoft.com/office/drawing/2014/main" id="{2E9C737C-EFF0-A41C-CD07-3B53C0233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7" r="5687" b="-3"/>
          <a:stretch/>
        </p:blipFill>
        <p:spPr>
          <a:xfrm>
            <a:off x="7246930" y="9"/>
            <a:ext cx="4945070" cy="2436429"/>
          </a:xfrm>
          <a:prstGeom prst="rect">
            <a:avLst/>
          </a:prstGeom>
        </p:spPr>
      </p:pic>
      <p:pic>
        <p:nvPicPr>
          <p:cNvPr id="13" name="Picture 12" descr="A close-up of a graph&#10;&#10;AI-generated content may be incorrect.">
            <a:extLst>
              <a:ext uri="{FF2B5EF4-FFF2-40B4-BE49-F238E27FC236}">
                <a16:creationId xmlns:a16="http://schemas.microsoft.com/office/drawing/2014/main" id="{D7ED161B-84F1-69EA-61AC-74E9F1891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74"/>
          <a:stretch/>
        </p:blipFill>
        <p:spPr>
          <a:xfrm>
            <a:off x="7090946" y="2285999"/>
            <a:ext cx="5101053" cy="2513293"/>
          </a:xfrm>
          <a:prstGeom prst="rect">
            <a:avLst/>
          </a:prstGeom>
        </p:spPr>
      </p:pic>
      <p:pic>
        <p:nvPicPr>
          <p:cNvPr id="11" name="Picture 10" descr="A blue and white pie chart&#10;&#10;AI-generated content may be incorrect.">
            <a:extLst>
              <a:ext uri="{FF2B5EF4-FFF2-40B4-BE49-F238E27FC236}">
                <a16:creationId xmlns:a16="http://schemas.microsoft.com/office/drawing/2014/main" id="{E49B2130-9248-F0A4-C13A-A0CCC1D2D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9" r="20024"/>
          <a:stretch/>
        </p:blipFill>
        <p:spPr>
          <a:xfrm>
            <a:off x="7246929" y="4572000"/>
            <a:ext cx="4639734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97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471</TotalTime>
  <Words>1613</Words>
  <Application>Microsoft Office PowerPoint</Application>
  <PresentationFormat>Widescreen</PresentationFormat>
  <Paragraphs>230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Consolas</vt:lpstr>
      <vt:lpstr>Tw Cen MT</vt:lpstr>
      <vt:lpstr>Tw Cen MT (Body)</vt:lpstr>
      <vt:lpstr>Tw Cen MT Condensed</vt:lpstr>
      <vt:lpstr>Wingdings 3</vt:lpstr>
      <vt:lpstr>Integral</vt:lpstr>
      <vt:lpstr>Liver Cirrhosis</vt:lpstr>
      <vt:lpstr>outline</vt:lpstr>
      <vt:lpstr>Introduction</vt:lpstr>
      <vt:lpstr>Dataset exploration</vt:lpstr>
      <vt:lpstr>Cont.</vt:lpstr>
      <vt:lpstr>Data cleaning and preprcessing</vt:lpstr>
      <vt:lpstr>PowerPoint Presentation</vt:lpstr>
      <vt:lpstr>Eda</vt:lpstr>
      <vt:lpstr>Distribution of the columns</vt:lpstr>
      <vt:lpstr>Distribution of the columns</vt:lpstr>
      <vt:lpstr>PowerPoint Presentation</vt:lpstr>
      <vt:lpstr>Distribution of the columns</vt:lpstr>
      <vt:lpstr>Distribution of the columns</vt:lpstr>
      <vt:lpstr>Distribution of the columns</vt:lpstr>
      <vt:lpstr>survival probability</vt:lpstr>
      <vt:lpstr>survival probability</vt:lpstr>
      <vt:lpstr>PowerPoint Presentation</vt:lpstr>
      <vt:lpstr>survival probability</vt:lpstr>
      <vt:lpstr>PowerPoint Presentation</vt:lpstr>
      <vt:lpstr>Distribution of the columns</vt:lpstr>
      <vt:lpstr>survival probability</vt:lpstr>
      <vt:lpstr>PowerPoint Presentation</vt:lpstr>
      <vt:lpstr>survival probability</vt:lpstr>
      <vt:lpstr>PowerPoint Presentation</vt:lpstr>
      <vt:lpstr>Modeling</vt:lpstr>
      <vt:lpstr>PowerPoint Presentation</vt:lpstr>
      <vt:lpstr>Modeling</vt:lpstr>
      <vt:lpstr>comparison</vt:lpstr>
      <vt:lpstr>Modeling</vt:lpstr>
      <vt:lpstr>PowerPoint Presentation</vt:lpstr>
      <vt:lpstr>PowerPoint Presentation</vt:lpstr>
      <vt:lpstr>PowerPoint Presentation</vt:lpstr>
      <vt:lpstr>conclusion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yahia elariny</dc:creator>
  <cp:lastModifiedBy>yahia elariny</cp:lastModifiedBy>
  <cp:revision>131</cp:revision>
  <dcterms:created xsi:type="dcterms:W3CDTF">2025-05-09T18:23:19Z</dcterms:created>
  <dcterms:modified xsi:type="dcterms:W3CDTF">2025-05-16T09:05:30Z</dcterms:modified>
</cp:coreProperties>
</file>