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62" r:id="rId9"/>
    <p:sldId id="272" r:id="rId10"/>
    <p:sldId id="279" r:id="rId11"/>
    <p:sldId id="273" r:id="rId12"/>
    <p:sldId id="275" r:id="rId13"/>
    <p:sldId id="274" r:id="rId14"/>
    <p:sldId id="276" r:id="rId15"/>
    <p:sldId id="277" r:id="rId16"/>
    <p:sldId id="278" r:id="rId17"/>
    <p:sldId id="280" r:id="rId18"/>
    <p:sldId id="281" r:id="rId19"/>
    <p:sldId id="282" r:id="rId20"/>
    <p:sldId id="263" r:id="rId21"/>
    <p:sldId id="264" r:id="rId22"/>
    <p:sldId id="265" r:id="rId23"/>
    <p:sldId id="266" r:id="rId24"/>
    <p:sldId id="267" r:id="rId25"/>
    <p:sldId id="268" r:id="rId26"/>
    <p:sldId id="270" r:id="rId27"/>
    <p:sldId id="271" r:id="rId28"/>
    <p:sldId id="283" r:id="rId29"/>
    <p:sldId id="26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7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6FC2B70-E037-4C40-A8EA-A99E529426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9485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406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23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351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09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65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53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9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C2B70-E037-4C40-A8EA-A99E529426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047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6FC2B70-E037-4C40-A8EA-A99E529426A1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4C97F08-3019-41B1-BEAE-B97E1C57520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3422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4447-1910-C876-1837-B368A859D7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Liver </a:t>
            </a:r>
            <a:r>
              <a:rPr lang="en-US" dirty="0" err="1"/>
              <a:t>Cirrihosis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B7F5C-07F2-B782-3771-E9FAD48A20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Depi</a:t>
            </a:r>
            <a:r>
              <a:rPr lang="en-US" dirty="0"/>
              <a:t> project</a:t>
            </a:r>
          </a:p>
        </p:txBody>
      </p:sp>
    </p:spTree>
    <p:extLst>
      <p:ext uri="{BB962C8B-B14F-4D97-AF65-F5344CB8AC3E}">
        <p14:creationId xmlns:p14="http://schemas.microsoft.com/office/powerpoint/2010/main" val="362775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AD463D0-AE5C-25AE-FAFE-EAB5FCE6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631371"/>
          </a:xfrm>
        </p:spPr>
        <p:txBody>
          <a:bodyPr>
            <a:normAutofit/>
          </a:bodyPr>
          <a:lstStyle/>
          <a:p>
            <a:r>
              <a:rPr lang="en-US" sz="1600" dirty="0"/>
              <a:t>Most of the dataset is females that’s a normal conclusion</a:t>
            </a:r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02F0D4C0-D4FD-3F21-710B-85995DFBF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1701606"/>
            <a:ext cx="6909577" cy="34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66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014028-BACD-CA25-7301-3934BC42D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485" y="1837112"/>
            <a:ext cx="6066818" cy="193686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outliers is visualized more here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is a lot of rows have 100 value copper column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I </a:t>
            </a:r>
            <a:r>
              <a:rPr lang="en-US" dirty="0" err="1"/>
              <a:t>alk_phose</a:t>
            </a:r>
            <a:r>
              <a:rPr lang="en-US" dirty="0"/>
              <a:t> also 2k has a lot of rows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That could make the model biased to these values</a:t>
            </a:r>
          </a:p>
        </p:txBody>
      </p:sp>
      <p:pic>
        <p:nvPicPr>
          <p:cNvPr id="7" name="Picture 6" descr="A graph showing a number of copper value&#10;&#10;AI-generated content may be incorrect.">
            <a:extLst>
              <a:ext uri="{FF2B5EF4-FFF2-40B4-BE49-F238E27FC236}">
                <a16:creationId xmlns:a16="http://schemas.microsoft.com/office/drawing/2014/main" id="{AF12B328-9206-E7D9-852D-4CD811D71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88" y="692921"/>
            <a:ext cx="5733012" cy="2938167"/>
          </a:xfrm>
          <a:prstGeom prst="rect">
            <a:avLst/>
          </a:prstGeom>
        </p:spPr>
      </p:pic>
      <p:pic>
        <p:nvPicPr>
          <p:cNvPr id="5" name="Content Placeholder 4" descr="A graph showing a number of numbers&#10;&#10;AI-generated content may be incorrect.">
            <a:extLst>
              <a:ext uri="{FF2B5EF4-FFF2-40B4-BE49-F238E27FC236}">
                <a16:creationId xmlns:a16="http://schemas.microsoft.com/office/drawing/2014/main" id="{D5CB651B-A55B-1D1C-F5AC-C3C1F71DD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88" y="3429000"/>
            <a:ext cx="5733012" cy="269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2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6D899B-099B-B1D0-21F4-26016C828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588624"/>
            <a:ext cx="10680192" cy="1629295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probability of survive based on the stage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Patients in stage 3 unfortunately his liver condition is deteriorating rapidly.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Patients in stage 1 are more lucky has higher survive probability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Stage 2 patients if they diagnosed early could have better chance of survive</a:t>
            </a:r>
          </a:p>
        </p:txBody>
      </p:sp>
      <p:pic>
        <p:nvPicPr>
          <p:cNvPr id="5" name="Content Placeholder 4" descr="A graph showing the value of a stock market&#10;&#10;AI-generated content may be incorrect.">
            <a:extLst>
              <a:ext uri="{FF2B5EF4-FFF2-40B4-BE49-F238E27FC236}">
                <a16:creationId xmlns:a16="http://schemas.microsoft.com/office/drawing/2014/main" id="{6335EA20-19C6-DD46-7494-D3853AC1AF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4" y="418231"/>
            <a:ext cx="12042528" cy="4004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34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EE65D6-9B0A-33FE-BB19-D8213E23E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886200"/>
          </a:xfrm>
        </p:spPr>
        <p:txBody>
          <a:bodyPr>
            <a:normAutofit/>
          </a:bodyPr>
          <a:lstStyle/>
          <a:p>
            <a:r>
              <a:rPr lang="en-US" sz="1600" dirty="0"/>
              <a:t>The class cl has lower distribution that could make the model ignored it or predicted wrong</a:t>
            </a:r>
          </a:p>
          <a:p>
            <a:r>
              <a:rPr lang="en-US" sz="1600" dirty="0"/>
              <a:t>But most of the patient in class C are in stage 1 then 2 then 3</a:t>
            </a:r>
          </a:p>
          <a:p>
            <a:r>
              <a:rPr lang="en-US" sz="1600" dirty="0"/>
              <a:t>On other hand in class D most of the patient in stage 3 then 2 then 1</a:t>
            </a:r>
          </a:p>
          <a:p>
            <a:r>
              <a:rPr lang="en-US" sz="1600" dirty="0"/>
              <a:t>However class cl the most is 2 then 3 then 1</a:t>
            </a:r>
          </a:p>
          <a:p>
            <a:r>
              <a:rPr lang="en-US" sz="1600" dirty="0"/>
              <a:t>We can say the patient in class c has higher probability of survive</a:t>
            </a:r>
          </a:p>
        </p:txBody>
      </p:sp>
      <p:pic>
        <p:nvPicPr>
          <p:cNvPr id="5" name="Content Placeholder 4" descr="A graph showing the amount of blue bars&#10;&#10;AI-generated content may be incorrect.">
            <a:extLst>
              <a:ext uri="{FF2B5EF4-FFF2-40B4-BE49-F238E27FC236}">
                <a16:creationId xmlns:a16="http://schemas.microsoft.com/office/drawing/2014/main" id="{54E80721-0AC5-E77A-CAE7-BFB8FF974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1701606"/>
            <a:ext cx="6909577" cy="34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04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7D63201-E15E-97C8-13F4-5E7F06D60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r>
              <a:rPr lang="en-US" sz="1600" dirty="0"/>
              <a:t>We can say if the patient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At statues 1 most likely he doesn't have hepatomegaly.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At status 2 he might doesn’t have it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At statues 3 more likely he/she has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odds he doesn’t have could means he has better chances of survive</a:t>
            </a:r>
          </a:p>
        </p:txBody>
      </p:sp>
      <p:pic>
        <p:nvPicPr>
          <p:cNvPr id="5" name="Content Placeholder 4" descr="A graph of blue squares&#10;&#10;AI-generated content may be incorrect.">
            <a:extLst>
              <a:ext uri="{FF2B5EF4-FFF2-40B4-BE49-F238E27FC236}">
                <a16:creationId xmlns:a16="http://schemas.microsoft.com/office/drawing/2014/main" id="{E5DE33F4-FA6C-257D-149B-2333A916CB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2" y="1701606"/>
            <a:ext cx="6909577" cy="345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21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A120F5-DA11-1E72-1726-BAD9E2B8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038600"/>
            <a:ext cx="9821672" cy="21793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 the graph shown that doesn’t have hepatomegaly makes the patient have higher chances</a:t>
            </a:r>
          </a:p>
        </p:txBody>
      </p:sp>
      <p:pic>
        <p:nvPicPr>
          <p:cNvPr id="5" name="Content Placeholder 4" descr="A graph showing the value of a stock market&#10;&#10;AI-generated content may be incorrect.">
            <a:extLst>
              <a:ext uri="{FF2B5EF4-FFF2-40B4-BE49-F238E27FC236}">
                <a16:creationId xmlns:a16="http://schemas.microsoft.com/office/drawing/2014/main" id="{3330F73C-AE5A-4AFA-B49D-6C143F187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2" y="186793"/>
            <a:ext cx="11105658" cy="369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0510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3A3C79D-D740-74DE-0B51-EE7D1EFD7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583863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diagnoses of status 3 is spider </a:t>
            </a:r>
            <a:r>
              <a:rPr lang="en-US" dirty="0" err="1"/>
              <a:t>vains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patient stated to notice a </a:t>
            </a:r>
            <a:r>
              <a:rPr lang="en-US" dirty="0" err="1"/>
              <a:t>vaues</a:t>
            </a:r>
            <a:r>
              <a:rPr lang="en-US" dirty="0"/>
              <a:t> that’s mean he is stage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Stage 1 doesn’t appear most likely</a:t>
            </a:r>
          </a:p>
        </p:txBody>
      </p:sp>
      <p:pic>
        <p:nvPicPr>
          <p:cNvPr id="7" name="Content Placeholder 6" descr="A graph showing the status of a number of people&#10;&#10;AI-generated content may be incorrect.">
            <a:extLst>
              <a:ext uri="{FF2B5EF4-FFF2-40B4-BE49-F238E27FC236}">
                <a16:creationId xmlns:a16="http://schemas.microsoft.com/office/drawing/2014/main" id="{1586437D-F4E9-EA95-8F48-975A0DC58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991" y="1086877"/>
            <a:ext cx="5272074" cy="2636037"/>
          </a:xfrm>
          <a:prstGeom prst="rect">
            <a:avLst/>
          </a:prstGeom>
        </p:spPr>
      </p:pic>
      <p:pic>
        <p:nvPicPr>
          <p:cNvPr id="9" name="Picture 8" descr="A graph of blue rectangular bars&#10;&#10;AI-generated content may be incorrect.">
            <a:extLst>
              <a:ext uri="{FF2B5EF4-FFF2-40B4-BE49-F238E27FC236}">
                <a16:creationId xmlns:a16="http://schemas.microsoft.com/office/drawing/2014/main" id="{8596F316-BD1E-1185-BF03-576D2076FE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621" y="3759200"/>
            <a:ext cx="5660814" cy="283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99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002D9E-CD59-2D37-69FF-D67F63ED6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4325257"/>
            <a:ext cx="10224443" cy="1892662"/>
          </a:xfrm>
        </p:spPr>
        <p:txBody>
          <a:bodyPr>
            <a:normAutofit/>
          </a:bodyPr>
          <a:lstStyle/>
          <a:p>
            <a:r>
              <a:rPr lang="en-US" sz="1600" dirty="0"/>
              <a:t>Its look like a normal chars have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Alkaline phosphatase, (an enzyme related to liver function) having a lot of it could cause death like any other enzymes in your body</a:t>
            </a:r>
            <a:endParaRPr lang="en-US" sz="1600" dirty="0"/>
          </a:p>
        </p:txBody>
      </p:sp>
      <p:pic>
        <p:nvPicPr>
          <p:cNvPr id="5" name="Content Placeholder 4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FD0D8720-7833-2097-1B64-AA5972E2C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63" y="123530"/>
            <a:ext cx="11737074" cy="393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38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ED3C-3452-A487-8C09-6E81E93C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D84E5-91C6-C83D-1DDF-C83530B3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735" y="4076700"/>
            <a:ext cx="9720071" cy="1343198"/>
          </a:xfrm>
        </p:spPr>
        <p:txBody>
          <a:bodyPr/>
          <a:lstStyle/>
          <a:p>
            <a:r>
              <a:rPr lang="en-US" dirty="0"/>
              <a:t>The look more scary for having abnormal amount of this </a:t>
            </a:r>
            <a:r>
              <a:rPr lang="en-US" sz="2000" dirty="0">
                <a:latin typeface="Arial" panose="020B0604020202020204" pitchFamily="34" charset="0"/>
              </a:rPr>
              <a:t>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ype of fat in the blood.</a:t>
            </a:r>
            <a:r>
              <a:rPr lang="en-US" dirty="0"/>
              <a:t> the first 1400 days u will be normal and better than normal with less death probability but at one moment you are dead (Rip)</a:t>
            </a:r>
          </a:p>
        </p:txBody>
      </p:sp>
      <p:pic>
        <p:nvPicPr>
          <p:cNvPr id="7" name="Picture 6" descr="A graph showing a number of data&#10;&#10;AI-generated content may be incorrect.">
            <a:extLst>
              <a:ext uri="{FF2B5EF4-FFF2-40B4-BE49-F238E27FC236}">
                <a16:creationId xmlns:a16="http://schemas.microsoft.com/office/drawing/2014/main" id="{7CAF4DB7-BBAF-E110-97B4-C431E4C2FC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228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5D0BA45-BABC-0CB7-DC16-46F8CD220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4208008"/>
            <a:ext cx="6390826" cy="763003"/>
          </a:xfrm>
        </p:spPr>
        <p:txBody>
          <a:bodyPr>
            <a:normAutofit/>
          </a:bodyPr>
          <a:lstStyle/>
          <a:p>
            <a:r>
              <a:rPr lang="en-US" sz="2400" dirty="0"/>
              <a:t>Having a lot of </a:t>
            </a:r>
            <a:r>
              <a:rPr lang="en-US" sz="2400" dirty="0">
                <a:latin typeface="Arial" panose="020B0604020202020204" pitchFamily="34" charset="0"/>
              </a:rPr>
              <a:t>this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protein </a:t>
            </a:r>
            <a:r>
              <a:rPr lang="en-US" sz="2400" dirty="0"/>
              <a:t>it could lead to death </a:t>
            </a:r>
          </a:p>
        </p:txBody>
      </p:sp>
      <p:pic>
        <p:nvPicPr>
          <p:cNvPr id="5" name="Content Placeholder 4" descr="A graph showing different colored lines&#10;&#10;AI-generated content may be incorrect.">
            <a:extLst>
              <a:ext uri="{FF2B5EF4-FFF2-40B4-BE49-F238E27FC236}">
                <a16:creationId xmlns:a16="http://schemas.microsoft.com/office/drawing/2014/main" id="{7F053174-9745-97CB-F3B8-73F64A284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690"/>
            <a:ext cx="12192000" cy="408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65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8715-ACE1-100E-DB57-CBC93D42D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A7CFA-3983-652A-FD33-C2D36F7F6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Dataset exploration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Data cleaning and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EDA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4000" dirty="0"/>
              <a:t> Modeling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594819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B7EBB18-7DDA-42D9-9F1F-D888C97B6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 9">
            <a:extLst>
              <a:ext uri="{FF2B5EF4-FFF2-40B4-BE49-F238E27FC236}">
                <a16:creationId xmlns:a16="http://schemas.microsoft.com/office/drawing/2014/main" id="{16ED3356-3763-40CB-B348-1BBCE0968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2C26F3-E878-4BDD-AF12-47FC57F18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1F91127-844D-7E19-E3E5-6CC300226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67" y="4989786"/>
            <a:ext cx="2629645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E1DFB-C8DD-0B54-40CC-0059FC8F3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864" y="4950372"/>
            <a:ext cx="8157572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AutoNum type="arabicPeriod"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Traditional learning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Random forest has the best performance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Decision tree has a little bit of overfitting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Logistic is the </a:t>
            </a:r>
            <a:r>
              <a:rPr lang="en-U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worest</a:t>
            </a:r>
            <a:endParaRPr lang="en-US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F9311ED-4EB9-40B9-8C03-76BCD50C4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EBCF28CE-420E-6912-8A2C-52EB598B40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0" b="2"/>
          <a:stretch/>
        </p:blipFill>
        <p:spPr>
          <a:xfrm>
            <a:off x="644811" y="640080"/>
            <a:ext cx="2593491" cy="3931920"/>
          </a:xfrm>
          <a:prstGeom prst="rect">
            <a:avLst/>
          </a:prstGeom>
        </p:spPr>
      </p:pic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50A02A60-979B-923C-C5F0-1776FB19E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31" b="2"/>
          <a:stretch/>
        </p:blipFill>
        <p:spPr>
          <a:xfrm>
            <a:off x="3399169" y="640080"/>
            <a:ext cx="2608761" cy="3931920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E529C7B8-0A2A-F5B8-C8D1-37358517DB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" r="13712" b="2"/>
          <a:stretch/>
        </p:blipFill>
        <p:spPr>
          <a:xfrm>
            <a:off x="6168797" y="640081"/>
            <a:ext cx="2608763" cy="3931920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250E3DEE-02DD-478D-883E-7241B8591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114" b="2"/>
          <a:stretch/>
        </p:blipFill>
        <p:spPr>
          <a:xfrm>
            <a:off x="8938427" y="640081"/>
            <a:ext cx="2608763" cy="3931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86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 descr="A screenshot of a graph&#10;&#10;AI-generated content may be incorrect.">
            <a:extLst>
              <a:ext uri="{FF2B5EF4-FFF2-40B4-BE49-F238E27FC236}">
                <a16:creationId xmlns:a16="http://schemas.microsoft.com/office/drawing/2014/main" id="{C448732A-4CFA-7C82-6A43-2BAFCC4A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572"/>
          <a:stretch/>
        </p:blipFill>
        <p:spPr>
          <a:xfrm>
            <a:off x="6408277" y="481264"/>
            <a:ext cx="2213811" cy="2855799"/>
          </a:xfrm>
          <a:prstGeom prst="rect">
            <a:avLst/>
          </a:prstGeom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017A3B81-EE52-48A5-BE1D-B0E1AD7C2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776090" y="481264"/>
            <a:ext cx="2931277" cy="18578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Picture 80" descr="A screenshot of a graph&#10;&#10;AI-generated content may be incorrect.">
            <a:extLst>
              <a:ext uri="{FF2B5EF4-FFF2-40B4-BE49-F238E27FC236}">
                <a16:creationId xmlns:a16="http://schemas.microsoft.com/office/drawing/2014/main" id="{3F67AD34-F770-A797-D983-A41CD25A2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40" r="4" b="4"/>
          <a:stretch/>
        </p:blipFill>
        <p:spPr>
          <a:xfrm>
            <a:off x="6398651" y="3497932"/>
            <a:ext cx="2223437" cy="2902868"/>
          </a:xfrm>
          <a:prstGeom prst="rect">
            <a:avLst/>
          </a:prstGeom>
        </p:spPr>
      </p:pic>
      <p:pic>
        <p:nvPicPr>
          <p:cNvPr id="77" name="Picture 76" descr="A screenshot of a graph&#10;&#10;AI-generated content may be incorrect.">
            <a:extLst>
              <a:ext uri="{FF2B5EF4-FFF2-40B4-BE49-F238E27FC236}">
                <a16:creationId xmlns:a16="http://schemas.microsoft.com/office/drawing/2014/main" id="{801B1905-5C14-EFAC-EE2E-BF001E2E26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6" r="-4" b="-4"/>
          <a:stretch/>
        </p:blipFill>
        <p:spPr>
          <a:xfrm>
            <a:off x="8776091" y="2503727"/>
            <a:ext cx="2931277" cy="3897073"/>
          </a:xfrm>
          <a:prstGeom prst="rect">
            <a:avLst/>
          </a:prstGeom>
        </p:spPr>
      </p:pic>
      <p:sp>
        <p:nvSpPr>
          <p:cNvPr id="83" name="Rectangle 1">
            <a:extLst>
              <a:ext uri="{FF2B5EF4-FFF2-40B4-BE49-F238E27FC236}">
                <a16:creationId xmlns:a16="http://schemas.microsoft.com/office/drawing/2014/main" id="{328CA592-E493-2100-642E-4838A004A1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567" y="1160334"/>
            <a:ext cx="522071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1. Best Model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1" i="0" u="none" strike="noStrik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XGBoost</a:t>
            </a:r>
            <a:endParaRPr kumimoji="0" lang="en-US" altLang="en-US" sz="2000" b="0" i="0" u="none" strike="noStrik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Test Accuracy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0.9746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Precision, Recall, F1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High across all classes, with a </a:t>
            </a: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weighted F1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of 0.97.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Conclusion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Excellent performance overall.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2. Second Best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2000" b="1" i="0" u="none" strike="noStrik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Knn</a:t>
            </a:r>
            <a:endParaRPr kumimoji="0" lang="en-US" altLang="en-US" sz="2000" b="0" i="0" u="none" strike="noStrik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Test Accuracy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0.7287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Precision, Recall, F1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Balanced, but struggles with </a:t>
            </a: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Class 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(low precision, moderate recall).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Conclusion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Decent but can be improved.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/>
              <a:t>3.</a:t>
            </a: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Third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lang="en-US" altLang="en-US" sz="2000" b="1" dirty="0"/>
              <a:t>Naïve bayes </a:t>
            </a:r>
            <a:endParaRPr kumimoji="0" lang="en-US" altLang="en-US" sz="2000" b="0" i="0" u="none" strike="noStrik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Test Accuracy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0.6338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Precision, Recall, F1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Very low performance for </a:t>
            </a: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Class 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, with a </a:t>
            </a: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macro F1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of 0.49.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Conclusion</a:t>
            </a:r>
            <a:r>
              <a:rPr kumimoji="0" lang="en-US" altLang="en-US" sz="2000" b="0" i="0" u="none" strike="noStrik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: Needs significant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normalizeH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64915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38D394A-0898-DCFA-7CA0-D11946C89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62" y="1911780"/>
            <a:ext cx="3213777" cy="831420"/>
          </a:xfrm>
        </p:spPr>
        <p:txBody>
          <a:bodyPr>
            <a:normAutofit/>
          </a:bodyPr>
          <a:lstStyle/>
          <a:p>
            <a:r>
              <a:rPr lang="en-US" dirty="0"/>
              <a:t>Both have similar results </a:t>
            </a:r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04A5F2A-D7B9-3FD8-A3BD-F17D1AC31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300" y="735356"/>
            <a:ext cx="3924300" cy="5055844"/>
          </a:xfrm>
          <a:prstGeom prst="rect">
            <a:avLst/>
          </a:prstGeom>
        </p:spPr>
      </p:pic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B4236120-1651-EA44-3F7A-8B9031AFA6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735355"/>
            <a:ext cx="3924300" cy="52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43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624DB4B-273D-4F37-AD77-7818C762D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Freeform 9">
            <a:extLst>
              <a:ext uri="{FF2B5EF4-FFF2-40B4-BE49-F238E27FC236}">
                <a16:creationId xmlns:a16="http://schemas.microsoft.com/office/drawing/2014/main" id="{0AACDBA6-CFDF-49EC-8008-46FD62C46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" y="8"/>
            <a:ext cx="12191978" cy="4571994"/>
          </a:xfrm>
          <a:custGeom>
            <a:avLst/>
            <a:gdLst/>
            <a:ahLst/>
            <a:cxnLst/>
            <a:rect l="l" t="t" r="r" b="b"/>
            <a:pathLst>
              <a:path w="12191978" h="4571994">
                <a:moveTo>
                  <a:pt x="1" y="4316129"/>
                </a:moveTo>
                <a:lnTo>
                  <a:pt x="255863" y="4571991"/>
                </a:lnTo>
                <a:lnTo>
                  <a:pt x="203619" y="4571991"/>
                </a:lnTo>
                <a:lnTo>
                  <a:pt x="1" y="4368373"/>
                </a:lnTo>
                <a:close/>
                <a:moveTo>
                  <a:pt x="12191973" y="4312831"/>
                </a:moveTo>
                <a:lnTo>
                  <a:pt x="12191972" y="4365076"/>
                </a:lnTo>
                <a:lnTo>
                  <a:pt x="11985055" y="4571992"/>
                </a:lnTo>
                <a:lnTo>
                  <a:pt x="11932811" y="4571993"/>
                </a:lnTo>
                <a:close/>
                <a:moveTo>
                  <a:pt x="11817249" y="4076816"/>
                </a:moveTo>
                <a:lnTo>
                  <a:pt x="11928074" y="4076816"/>
                </a:lnTo>
                <a:lnTo>
                  <a:pt x="11928074" y="4187641"/>
                </a:lnTo>
                <a:lnTo>
                  <a:pt x="11817249" y="4187641"/>
                </a:lnTo>
                <a:close/>
                <a:moveTo>
                  <a:pt x="10766437" y="4076816"/>
                </a:moveTo>
                <a:lnTo>
                  <a:pt x="10877262" y="4076816"/>
                </a:lnTo>
                <a:lnTo>
                  <a:pt x="10877262" y="4187641"/>
                </a:lnTo>
                <a:lnTo>
                  <a:pt x="10766437" y="4187641"/>
                </a:lnTo>
                <a:close/>
                <a:moveTo>
                  <a:pt x="9715629" y="4076816"/>
                </a:moveTo>
                <a:lnTo>
                  <a:pt x="9826454" y="4076816"/>
                </a:lnTo>
                <a:lnTo>
                  <a:pt x="9826454" y="4187641"/>
                </a:lnTo>
                <a:lnTo>
                  <a:pt x="9715629" y="4187641"/>
                </a:lnTo>
                <a:close/>
                <a:moveTo>
                  <a:pt x="8664821" y="4076816"/>
                </a:moveTo>
                <a:lnTo>
                  <a:pt x="8775646" y="4076816"/>
                </a:lnTo>
                <a:lnTo>
                  <a:pt x="8775646" y="4187641"/>
                </a:lnTo>
                <a:lnTo>
                  <a:pt x="8664821" y="4187641"/>
                </a:lnTo>
                <a:close/>
                <a:moveTo>
                  <a:pt x="7614013" y="4076816"/>
                </a:moveTo>
                <a:lnTo>
                  <a:pt x="7724838" y="4076816"/>
                </a:lnTo>
                <a:lnTo>
                  <a:pt x="7724838" y="4187641"/>
                </a:lnTo>
                <a:lnTo>
                  <a:pt x="7614013" y="4187641"/>
                </a:lnTo>
                <a:close/>
                <a:moveTo>
                  <a:pt x="6563205" y="4076816"/>
                </a:moveTo>
                <a:lnTo>
                  <a:pt x="6674030" y="4076816"/>
                </a:lnTo>
                <a:lnTo>
                  <a:pt x="6674030" y="4187641"/>
                </a:lnTo>
                <a:lnTo>
                  <a:pt x="6563205" y="4187641"/>
                </a:lnTo>
                <a:close/>
                <a:moveTo>
                  <a:pt x="5512397" y="4076816"/>
                </a:moveTo>
                <a:lnTo>
                  <a:pt x="5623222" y="4076816"/>
                </a:lnTo>
                <a:lnTo>
                  <a:pt x="5623222" y="4187641"/>
                </a:lnTo>
                <a:lnTo>
                  <a:pt x="5512397" y="4187641"/>
                </a:lnTo>
                <a:close/>
                <a:moveTo>
                  <a:pt x="4461589" y="4076816"/>
                </a:moveTo>
                <a:lnTo>
                  <a:pt x="4572414" y="4076816"/>
                </a:lnTo>
                <a:lnTo>
                  <a:pt x="4572414" y="4187641"/>
                </a:lnTo>
                <a:lnTo>
                  <a:pt x="4461589" y="4187641"/>
                </a:lnTo>
                <a:close/>
                <a:moveTo>
                  <a:pt x="3410782" y="4076816"/>
                </a:moveTo>
                <a:lnTo>
                  <a:pt x="3521608" y="4076816"/>
                </a:lnTo>
                <a:lnTo>
                  <a:pt x="3521608" y="4187641"/>
                </a:lnTo>
                <a:lnTo>
                  <a:pt x="3410782" y="4187641"/>
                </a:lnTo>
                <a:close/>
                <a:moveTo>
                  <a:pt x="2359975" y="4076816"/>
                </a:moveTo>
                <a:lnTo>
                  <a:pt x="2470800" y="4076816"/>
                </a:lnTo>
                <a:lnTo>
                  <a:pt x="2470800" y="4187641"/>
                </a:lnTo>
                <a:lnTo>
                  <a:pt x="2359975" y="4187641"/>
                </a:lnTo>
                <a:close/>
                <a:moveTo>
                  <a:pt x="1309167" y="4076816"/>
                </a:moveTo>
                <a:lnTo>
                  <a:pt x="1419992" y="4076816"/>
                </a:lnTo>
                <a:lnTo>
                  <a:pt x="1419992" y="4187641"/>
                </a:lnTo>
                <a:lnTo>
                  <a:pt x="1309167" y="4187641"/>
                </a:lnTo>
                <a:close/>
                <a:moveTo>
                  <a:pt x="258359" y="4076816"/>
                </a:moveTo>
                <a:lnTo>
                  <a:pt x="369184" y="4076816"/>
                </a:lnTo>
                <a:lnTo>
                  <a:pt x="369184" y="4187641"/>
                </a:lnTo>
                <a:lnTo>
                  <a:pt x="258359" y="4187641"/>
                </a:lnTo>
                <a:close/>
                <a:moveTo>
                  <a:pt x="11291841" y="3551209"/>
                </a:moveTo>
                <a:lnTo>
                  <a:pt x="11402666" y="3551209"/>
                </a:lnTo>
                <a:lnTo>
                  <a:pt x="11402666" y="3662034"/>
                </a:lnTo>
                <a:lnTo>
                  <a:pt x="11291841" y="3662034"/>
                </a:lnTo>
                <a:close/>
                <a:moveTo>
                  <a:pt x="10241033" y="3551209"/>
                </a:moveTo>
                <a:lnTo>
                  <a:pt x="10351858" y="3551209"/>
                </a:lnTo>
                <a:lnTo>
                  <a:pt x="10351858" y="3662034"/>
                </a:lnTo>
                <a:lnTo>
                  <a:pt x="10241033" y="3662034"/>
                </a:lnTo>
                <a:close/>
                <a:moveTo>
                  <a:pt x="9190225" y="3551209"/>
                </a:moveTo>
                <a:lnTo>
                  <a:pt x="9301050" y="3551209"/>
                </a:lnTo>
                <a:lnTo>
                  <a:pt x="9301050" y="3662034"/>
                </a:lnTo>
                <a:lnTo>
                  <a:pt x="9190225" y="3662034"/>
                </a:lnTo>
                <a:close/>
                <a:moveTo>
                  <a:pt x="8139417" y="3551209"/>
                </a:moveTo>
                <a:lnTo>
                  <a:pt x="8250242" y="3551209"/>
                </a:lnTo>
                <a:lnTo>
                  <a:pt x="8250242" y="3662034"/>
                </a:lnTo>
                <a:lnTo>
                  <a:pt x="8139417" y="3662034"/>
                </a:lnTo>
                <a:close/>
                <a:moveTo>
                  <a:pt x="7088609" y="3551209"/>
                </a:moveTo>
                <a:lnTo>
                  <a:pt x="7199434" y="3551209"/>
                </a:lnTo>
                <a:lnTo>
                  <a:pt x="7199434" y="3662034"/>
                </a:lnTo>
                <a:lnTo>
                  <a:pt x="7088609" y="3662034"/>
                </a:lnTo>
                <a:close/>
                <a:moveTo>
                  <a:pt x="6037801" y="3551209"/>
                </a:moveTo>
                <a:lnTo>
                  <a:pt x="6148626" y="3551209"/>
                </a:lnTo>
                <a:lnTo>
                  <a:pt x="6148626" y="3662034"/>
                </a:lnTo>
                <a:lnTo>
                  <a:pt x="6037801" y="3662034"/>
                </a:lnTo>
                <a:close/>
                <a:moveTo>
                  <a:pt x="4986998" y="3551209"/>
                </a:moveTo>
                <a:lnTo>
                  <a:pt x="5097826" y="3551209"/>
                </a:lnTo>
                <a:lnTo>
                  <a:pt x="5097826" y="3662034"/>
                </a:lnTo>
                <a:lnTo>
                  <a:pt x="4986998" y="3662034"/>
                </a:lnTo>
                <a:close/>
                <a:moveTo>
                  <a:pt x="3936196" y="3551209"/>
                </a:moveTo>
                <a:lnTo>
                  <a:pt x="4047020" y="3551209"/>
                </a:lnTo>
                <a:lnTo>
                  <a:pt x="4047020" y="3662034"/>
                </a:lnTo>
                <a:lnTo>
                  <a:pt x="3936196" y="3662034"/>
                </a:lnTo>
                <a:close/>
                <a:moveTo>
                  <a:pt x="2885389" y="3551209"/>
                </a:moveTo>
                <a:lnTo>
                  <a:pt x="2996214" y="3551209"/>
                </a:lnTo>
                <a:lnTo>
                  <a:pt x="2996214" y="3662034"/>
                </a:lnTo>
                <a:lnTo>
                  <a:pt x="2885389" y="3662034"/>
                </a:lnTo>
                <a:close/>
                <a:moveTo>
                  <a:pt x="1834579" y="3551209"/>
                </a:moveTo>
                <a:lnTo>
                  <a:pt x="1945404" y="3551209"/>
                </a:lnTo>
                <a:lnTo>
                  <a:pt x="1945404" y="3662034"/>
                </a:lnTo>
                <a:lnTo>
                  <a:pt x="1834579" y="3662034"/>
                </a:lnTo>
                <a:close/>
                <a:moveTo>
                  <a:pt x="783773" y="3551209"/>
                </a:moveTo>
                <a:lnTo>
                  <a:pt x="894598" y="3551209"/>
                </a:lnTo>
                <a:lnTo>
                  <a:pt x="894598" y="3662034"/>
                </a:lnTo>
                <a:lnTo>
                  <a:pt x="783773" y="3662034"/>
                </a:lnTo>
                <a:close/>
                <a:moveTo>
                  <a:pt x="2942310" y="3107960"/>
                </a:moveTo>
                <a:lnTo>
                  <a:pt x="2470811" y="3579460"/>
                </a:lnTo>
                <a:lnTo>
                  <a:pt x="2470811" y="3634896"/>
                </a:lnTo>
                <a:lnTo>
                  <a:pt x="2942311" y="4106397"/>
                </a:lnTo>
                <a:lnTo>
                  <a:pt x="3410794" y="3637915"/>
                </a:lnTo>
                <a:lnTo>
                  <a:pt x="3410794" y="3576442"/>
                </a:lnTo>
                <a:close/>
                <a:moveTo>
                  <a:pt x="840944" y="3107960"/>
                </a:moveTo>
                <a:lnTo>
                  <a:pt x="369194" y="3579710"/>
                </a:lnTo>
                <a:lnTo>
                  <a:pt x="369194" y="3634648"/>
                </a:lnTo>
                <a:lnTo>
                  <a:pt x="840944" y="4106399"/>
                </a:lnTo>
                <a:lnTo>
                  <a:pt x="1309176" y="3638165"/>
                </a:lnTo>
                <a:lnTo>
                  <a:pt x="1309176" y="3576193"/>
                </a:lnTo>
                <a:close/>
                <a:moveTo>
                  <a:pt x="3992986" y="3107959"/>
                </a:moveTo>
                <a:lnTo>
                  <a:pt x="3521621" y="3579335"/>
                </a:lnTo>
                <a:lnTo>
                  <a:pt x="3521621" y="3635021"/>
                </a:lnTo>
                <a:lnTo>
                  <a:pt x="3992986" y="4106398"/>
                </a:lnTo>
                <a:lnTo>
                  <a:pt x="4461593" y="3637778"/>
                </a:lnTo>
                <a:lnTo>
                  <a:pt x="4461593" y="3576578"/>
                </a:lnTo>
                <a:close/>
                <a:moveTo>
                  <a:pt x="1891624" y="3107959"/>
                </a:moveTo>
                <a:lnTo>
                  <a:pt x="1420001" y="3579584"/>
                </a:lnTo>
                <a:lnTo>
                  <a:pt x="1420001" y="3634774"/>
                </a:lnTo>
                <a:lnTo>
                  <a:pt x="1891623" y="4106397"/>
                </a:lnTo>
                <a:lnTo>
                  <a:pt x="2359987" y="3638040"/>
                </a:lnTo>
                <a:lnTo>
                  <a:pt x="2359987" y="3576315"/>
                </a:lnTo>
                <a:close/>
                <a:moveTo>
                  <a:pt x="8195689" y="3107959"/>
                </a:moveTo>
                <a:lnTo>
                  <a:pt x="7724838" y="3578810"/>
                </a:lnTo>
                <a:lnTo>
                  <a:pt x="7724838" y="3635541"/>
                </a:lnTo>
                <a:lnTo>
                  <a:pt x="8195691" y="4106395"/>
                </a:lnTo>
                <a:lnTo>
                  <a:pt x="8664821" y="3637265"/>
                </a:lnTo>
                <a:lnTo>
                  <a:pt x="8664821" y="3577091"/>
                </a:lnTo>
                <a:close/>
                <a:moveTo>
                  <a:pt x="5043664" y="3107959"/>
                </a:moveTo>
                <a:lnTo>
                  <a:pt x="4572419" y="3579197"/>
                </a:lnTo>
                <a:lnTo>
                  <a:pt x="4572419" y="3635159"/>
                </a:lnTo>
                <a:lnTo>
                  <a:pt x="5043662" y="4106396"/>
                </a:lnTo>
                <a:lnTo>
                  <a:pt x="5512402" y="3637650"/>
                </a:lnTo>
                <a:lnTo>
                  <a:pt x="5512402" y="3576704"/>
                </a:lnTo>
                <a:close/>
                <a:moveTo>
                  <a:pt x="6094326" y="3107958"/>
                </a:moveTo>
                <a:lnTo>
                  <a:pt x="5623226" y="3579070"/>
                </a:lnTo>
                <a:lnTo>
                  <a:pt x="5623226" y="3635285"/>
                </a:lnTo>
                <a:lnTo>
                  <a:pt x="6094326" y="4106397"/>
                </a:lnTo>
                <a:lnTo>
                  <a:pt x="6563205" y="3637518"/>
                </a:lnTo>
                <a:lnTo>
                  <a:pt x="6563205" y="3576837"/>
                </a:lnTo>
                <a:close/>
                <a:moveTo>
                  <a:pt x="9246372" y="3107957"/>
                </a:moveTo>
                <a:lnTo>
                  <a:pt x="8775646" y="3578683"/>
                </a:lnTo>
                <a:lnTo>
                  <a:pt x="8775646" y="3635671"/>
                </a:lnTo>
                <a:lnTo>
                  <a:pt x="9246369" y="4106395"/>
                </a:lnTo>
                <a:lnTo>
                  <a:pt x="9715629" y="3637135"/>
                </a:lnTo>
                <a:lnTo>
                  <a:pt x="9715629" y="3577215"/>
                </a:lnTo>
                <a:close/>
                <a:moveTo>
                  <a:pt x="7145009" y="3107957"/>
                </a:moveTo>
                <a:lnTo>
                  <a:pt x="6674030" y="3578936"/>
                </a:lnTo>
                <a:lnTo>
                  <a:pt x="6674030" y="3635418"/>
                </a:lnTo>
                <a:lnTo>
                  <a:pt x="7145007" y="4106396"/>
                </a:lnTo>
                <a:lnTo>
                  <a:pt x="7614013" y="3637390"/>
                </a:lnTo>
                <a:lnTo>
                  <a:pt x="7614013" y="3576961"/>
                </a:lnTo>
                <a:close/>
                <a:moveTo>
                  <a:pt x="11347734" y="3107957"/>
                </a:moveTo>
                <a:lnTo>
                  <a:pt x="10877262" y="3578428"/>
                </a:lnTo>
                <a:lnTo>
                  <a:pt x="10877262" y="3635922"/>
                </a:lnTo>
                <a:lnTo>
                  <a:pt x="11347735" y="4106396"/>
                </a:lnTo>
                <a:lnTo>
                  <a:pt x="11817249" y="3636882"/>
                </a:lnTo>
                <a:lnTo>
                  <a:pt x="11817249" y="3577472"/>
                </a:lnTo>
                <a:close/>
                <a:moveTo>
                  <a:pt x="10297053" y="3107955"/>
                </a:moveTo>
                <a:lnTo>
                  <a:pt x="9826454" y="3578554"/>
                </a:lnTo>
                <a:lnTo>
                  <a:pt x="9826454" y="3635794"/>
                </a:lnTo>
                <a:lnTo>
                  <a:pt x="10297054" y="4106394"/>
                </a:lnTo>
                <a:lnTo>
                  <a:pt x="10766437" y="3637011"/>
                </a:lnTo>
                <a:lnTo>
                  <a:pt x="10766437" y="3577339"/>
                </a:lnTo>
                <a:close/>
                <a:moveTo>
                  <a:pt x="11817249" y="3027334"/>
                </a:moveTo>
                <a:lnTo>
                  <a:pt x="11928074" y="3027334"/>
                </a:lnTo>
                <a:lnTo>
                  <a:pt x="11928074" y="3138159"/>
                </a:lnTo>
                <a:lnTo>
                  <a:pt x="11817249" y="3138159"/>
                </a:lnTo>
                <a:close/>
                <a:moveTo>
                  <a:pt x="10766437" y="3027334"/>
                </a:moveTo>
                <a:lnTo>
                  <a:pt x="10877262" y="3027334"/>
                </a:lnTo>
                <a:lnTo>
                  <a:pt x="10877262" y="3138159"/>
                </a:lnTo>
                <a:lnTo>
                  <a:pt x="10766437" y="3138159"/>
                </a:lnTo>
                <a:close/>
                <a:moveTo>
                  <a:pt x="9715629" y="3027334"/>
                </a:moveTo>
                <a:lnTo>
                  <a:pt x="9826454" y="3027334"/>
                </a:lnTo>
                <a:lnTo>
                  <a:pt x="9826454" y="3138159"/>
                </a:lnTo>
                <a:lnTo>
                  <a:pt x="9715629" y="3138159"/>
                </a:lnTo>
                <a:close/>
                <a:moveTo>
                  <a:pt x="8664821" y="3027334"/>
                </a:moveTo>
                <a:lnTo>
                  <a:pt x="8775646" y="3027334"/>
                </a:lnTo>
                <a:lnTo>
                  <a:pt x="8775646" y="3138159"/>
                </a:lnTo>
                <a:lnTo>
                  <a:pt x="8664821" y="3138159"/>
                </a:lnTo>
                <a:close/>
                <a:moveTo>
                  <a:pt x="7614013" y="3027334"/>
                </a:moveTo>
                <a:lnTo>
                  <a:pt x="7724838" y="3027334"/>
                </a:lnTo>
                <a:lnTo>
                  <a:pt x="7724838" y="3138159"/>
                </a:lnTo>
                <a:lnTo>
                  <a:pt x="7614013" y="3138159"/>
                </a:lnTo>
                <a:close/>
                <a:moveTo>
                  <a:pt x="6563205" y="3027334"/>
                </a:moveTo>
                <a:lnTo>
                  <a:pt x="6674030" y="3027334"/>
                </a:lnTo>
                <a:lnTo>
                  <a:pt x="6674030" y="3138159"/>
                </a:lnTo>
                <a:lnTo>
                  <a:pt x="6563205" y="3138159"/>
                </a:lnTo>
                <a:close/>
                <a:moveTo>
                  <a:pt x="5512400" y="3027334"/>
                </a:moveTo>
                <a:lnTo>
                  <a:pt x="5623225" y="3027334"/>
                </a:lnTo>
                <a:lnTo>
                  <a:pt x="5623225" y="3138159"/>
                </a:lnTo>
                <a:lnTo>
                  <a:pt x="5512400" y="3138159"/>
                </a:lnTo>
                <a:close/>
                <a:moveTo>
                  <a:pt x="4461592" y="3027334"/>
                </a:moveTo>
                <a:lnTo>
                  <a:pt x="4572417" y="3027334"/>
                </a:lnTo>
                <a:lnTo>
                  <a:pt x="4572417" y="3138159"/>
                </a:lnTo>
                <a:lnTo>
                  <a:pt x="4461592" y="3138159"/>
                </a:lnTo>
                <a:close/>
                <a:moveTo>
                  <a:pt x="3410790" y="3027334"/>
                </a:moveTo>
                <a:lnTo>
                  <a:pt x="3521616" y="3027334"/>
                </a:lnTo>
                <a:lnTo>
                  <a:pt x="3521616" y="3138159"/>
                </a:lnTo>
                <a:lnTo>
                  <a:pt x="3410790" y="3138159"/>
                </a:lnTo>
                <a:close/>
                <a:moveTo>
                  <a:pt x="2359982" y="3027334"/>
                </a:moveTo>
                <a:lnTo>
                  <a:pt x="2470807" y="3027334"/>
                </a:lnTo>
                <a:lnTo>
                  <a:pt x="2470807" y="3138159"/>
                </a:lnTo>
                <a:lnTo>
                  <a:pt x="2359982" y="3138159"/>
                </a:lnTo>
                <a:close/>
                <a:moveTo>
                  <a:pt x="1309173" y="3027334"/>
                </a:moveTo>
                <a:lnTo>
                  <a:pt x="1419997" y="3027334"/>
                </a:lnTo>
                <a:lnTo>
                  <a:pt x="1419997" y="3138159"/>
                </a:lnTo>
                <a:lnTo>
                  <a:pt x="1309173" y="3138159"/>
                </a:lnTo>
                <a:close/>
                <a:moveTo>
                  <a:pt x="258365" y="3027334"/>
                </a:moveTo>
                <a:lnTo>
                  <a:pt x="369190" y="3027334"/>
                </a:lnTo>
                <a:lnTo>
                  <a:pt x="369190" y="3138159"/>
                </a:lnTo>
                <a:lnTo>
                  <a:pt x="258365" y="3138159"/>
                </a:lnTo>
                <a:close/>
                <a:moveTo>
                  <a:pt x="10794114" y="2610895"/>
                </a:moveTo>
                <a:lnTo>
                  <a:pt x="10323174" y="3081834"/>
                </a:lnTo>
                <a:lnTo>
                  <a:pt x="10792548" y="3551209"/>
                </a:lnTo>
                <a:lnTo>
                  <a:pt x="10852239" y="3551209"/>
                </a:lnTo>
                <a:lnTo>
                  <a:pt x="11321612" y="3081835"/>
                </a:lnTo>
                <a:lnTo>
                  <a:pt x="10850672" y="2610895"/>
                </a:lnTo>
                <a:close/>
                <a:moveTo>
                  <a:pt x="9743434" y="2610895"/>
                </a:moveTo>
                <a:lnTo>
                  <a:pt x="9272494" y="3081834"/>
                </a:lnTo>
                <a:lnTo>
                  <a:pt x="9741869" y="3551209"/>
                </a:lnTo>
                <a:lnTo>
                  <a:pt x="9801555" y="3551209"/>
                </a:lnTo>
                <a:lnTo>
                  <a:pt x="10270931" y="3081833"/>
                </a:lnTo>
                <a:lnTo>
                  <a:pt x="9799992" y="2610895"/>
                </a:lnTo>
                <a:close/>
                <a:moveTo>
                  <a:pt x="8692754" y="2610895"/>
                </a:moveTo>
                <a:lnTo>
                  <a:pt x="8221811" y="3081837"/>
                </a:lnTo>
                <a:lnTo>
                  <a:pt x="8691183" y="3551209"/>
                </a:lnTo>
                <a:lnTo>
                  <a:pt x="8750876" y="3551209"/>
                </a:lnTo>
                <a:lnTo>
                  <a:pt x="9220250" y="3081835"/>
                </a:lnTo>
                <a:lnTo>
                  <a:pt x="8749310" y="2610895"/>
                </a:lnTo>
                <a:close/>
                <a:moveTo>
                  <a:pt x="7642070" y="2610895"/>
                </a:moveTo>
                <a:lnTo>
                  <a:pt x="7171131" y="3081835"/>
                </a:lnTo>
                <a:lnTo>
                  <a:pt x="7640505" y="3551209"/>
                </a:lnTo>
                <a:lnTo>
                  <a:pt x="7700194" y="3551209"/>
                </a:lnTo>
                <a:lnTo>
                  <a:pt x="8169567" y="3081836"/>
                </a:lnTo>
                <a:lnTo>
                  <a:pt x="7698625" y="2610895"/>
                </a:lnTo>
                <a:close/>
                <a:moveTo>
                  <a:pt x="6591389" y="2610895"/>
                </a:moveTo>
                <a:lnTo>
                  <a:pt x="6120448" y="3081836"/>
                </a:lnTo>
                <a:lnTo>
                  <a:pt x="6589820" y="3551209"/>
                </a:lnTo>
                <a:lnTo>
                  <a:pt x="6649514" y="3551209"/>
                </a:lnTo>
                <a:lnTo>
                  <a:pt x="7118887" y="3081836"/>
                </a:lnTo>
                <a:lnTo>
                  <a:pt x="6647947" y="2610895"/>
                </a:lnTo>
                <a:close/>
                <a:moveTo>
                  <a:pt x="5540722" y="2610895"/>
                </a:moveTo>
                <a:lnTo>
                  <a:pt x="5069790" y="3081837"/>
                </a:lnTo>
                <a:lnTo>
                  <a:pt x="5539152" y="3551209"/>
                </a:lnTo>
                <a:lnTo>
                  <a:pt x="5598843" y="3551209"/>
                </a:lnTo>
                <a:lnTo>
                  <a:pt x="6068204" y="3081836"/>
                </a:lnTo>
                <a:lnTo>
                  <a:pt x="5597274" y="2610895"/>
                </a:lnTo>
                <a:close/>
                <a:moveTo>
                  <a:pt x="4490039" y="2610895"/>
                </a:moveTo>
                <a:lnTo>
                  <a:pt x="4019108" y="3081837"/>
                </a:lnTo>
                <a:lnTo>
                  <a:pt x="4488467" y="3551209"/>
                </a:lnTo>
                <a:lnTo>
                  <a:pt x="4548162" y="3551209"/>
                </a:lnTo>
                <a:lnTo>
                  <a:pt x="5017539" y="3081837"/>
                </a:lnTo>
                <a:lnTo>
                  <a:pt x="4546591" y="2610895"/>
                </a:lnTo>
                <a:close/>
                <a:moveTo>
                  <a:pt x="3439377" y="2610895"/>
                </a:moveTo>
                <a:lnTo>
                  <a:pt x="2968431" y="3081838"/>
                </a:lnTo>
                <a:lnTo>
                  <a:pt x="3437805" y="3551209"/>
                </a:lnTo>
                <a:lnTo>
                  <a:pt x="3497502" y="3551209"/>
                </a:lnTo>
                <a:lnTo>
                  <a:pt x="3966864" y="3081837"/>
                </a:lnTo>
                <a:lnTo>
                  <a:pt x="3495931" y="2610895"/>
                </a:lnTo>
                <a:close/>
                <a:moveTo>
                  <a:pt x="2388695" y="2610895"/>
                </a:moveTo>
                <a:lnTo>
                  <a:pt x="1917746" y="3081837"/>
                </a:lnTo>
                <a:lnTo>
                  <a:pt x="2387125" y="3551209"/>
                </a:lnTo>
                <a:lnTo>
                  <a:pt x="2446819" y="3551209"/>
                </a:lnTo>
                <a:lnTo>
                  <a:pt x="2916188" y="3081838"/>
                </a:lnTo>
                <a:lnTo>
                  <a:pt x="2445246" y="2610895"/>
                </a:lnTo>
                <a:close/>
                <a:moveTo>
                  <a:pt x="1338007" y="2610895"/>
                </a:moveTo>
                <a:lnTo>
                  <a:pt x="867066" y="3081838"/>
                </a:lnTo>
                <a:lnTo>
                  <a:pt x="1336436" y="3551209"/>
                </a:lnTo>
                <a:lnTo>
                  <a:pt x="1396132" y="3551209"/>
                </a:lnTo>
                <a:lnTo>
                  <a:pt x="1865502" y="3081837"/>
                </a:lnTo>
                <a:lnTo>
                  <a:pt x="1394561" y="2610895"/>
                </a:lnTo>
                <a:close/>
                <a:moveTo>
                  <a:pt x="11291841" y="2500070"/>
                </a:moveTo>
                <a:lnTo>
                  <a:pt x="11402666" y="2500070"/>
                </a:lnTo>
                <a:lnTo>
                  <a:pt x="11402666" y="2610895"/>
                </a:lnTo>
                <a:lnTo>
                  <a:pt x="11291841" y="2610895"/>
                </a:lnTo>
                <a:close/>
                <a:moveTo>
                  <a:pt x="10241033" y="2500070"/>
                </a:moveTo>
                <a:lnTo>
                  <a:pt x="10351858" y="2500070"/>
                </a:lnTo>
                <a:lnTo>
                  <a:pt x="10351858" y="2610895"/>
                </a:lnTo>
                <a:lnTo>
                  <a:pt x="10241033" y="2610895"/>
                </a:lnTo>
                <a:close/>
                <a:moveTo>
                  <a:pt x="9190225" y="2500070"/>
                </a:moveTo>
                <a:lnTo>
                  <a:pt x="9301050" y="2500070"/>
                </a:lnTo>
                <a:lnTo>
                  <a:pt x="9301050" y="2610895"/>
                </a:lnTo>
                <a:lnTo>
                  <a:pt x="9190225" y="2610895"/>
                </a:lnTo>
                <a:close/>
                <a:moveTo>
                  <a:pt x="8139417" y="2500070"/>
                </a:moveTo>
                <a:lnTo>
                  <a:pt x="8250242" y="2500070"/>
                </a:lnTo>
                <a:lnTo>
                  <a:pt x="8250242" y="2610895"/>
                </a:lnTo>
                <a:lnTo>
                  <a:pt x="8139417" y="2610895"/>
                </a:lnTo>
                <a:close/>
                <a:moveTo>
                  <a:pt x="7088609" y="2500070"/>
                </a:moveTo>
                <a:lnTo>
                  <a:pt x="7199434" y="2500070"/>
                </a:lnTo>
                <a:lnTo>
                  <a:pt x="7199434" y="2610895"/>
                </a:lnTo>
                <a:lnTo>
                  <a:pt x="7088609" y="2610895"/>
                </a:lnTo>
                <a:close/>
                <a:moveTo>
                  <a:pt x="6037801" y="2500070"/>
                </a:moveTo>
                <a:lnTo>
                  <a:pt x="6148626" y="2500070"/>
                </a:lnTo>
                <a:lnTo>
                  <a:pt x="6148626" y="2610895"/>
                </a:lnTo>
                <a:lnTo>
                  <a:pt x="6037801" y="2610895"/>
                </a:lnTo>
                <a:close/>
                <a:moveTo>
                  <a:pt x="4987000" y="2500070"/>
                </a:moveTo>
                <a:lnTo>
                  <a:pt x="5097829" y="2500070"/>
                </a:lnTo>
                <a:lnTo>
                  <a:pt x="5097829" y="2610895"/>
                </a:lnTo>
                <a:lnTo>
                  <a:pt x="4987000" y="2610895"/>
                </a:lnTo>
                <a:close/>
                <a:moveTo>
                  <a:pt x="3936200" y="2500070"/>
                </a:moveTo>
                <a:lnTo>
                  <a:pt x="4047024" y="2500070"/>
                </a:lnTo>
                <a:lnTo>
                  <a:pt x="4047024" y="2610895"/>
                </a:lnTo>
                <a:lnTo>
                  <a:pt x="3936200" y="2610895"/>
                </a:lnTo>
                <a:close/>
                <a:moveTo>
                  <a:pt x="2885393" y="2500070"/>
                </a:moveTo>
                <a:lnTo>
                  <a:pt x="2996218" y="2500070"/>
                </a:lnTo>
                <a:lnTo>
                  <a:pt x="2996218" y="2610895"/>
                </a:lnTo>
                <a:lnTo>
                  <a:pt x="2885393" y="2610895"/>
                </a:lnTo>
                <a:close/>
                <a:moveTo>
                  <a:pt x="1834583" y="2500070"/>
                </a:moveTo>
                <a:lnTo>
                  <a:pt x="1945408" y="2500070"/>
                </a:lnTo>
                <a:lnTo>
                  <a:pt x="1945408" y="2610895"/>
                </a:lnTo>
                <a:lnTo>
                  <a:pt x="1834583" y="2610895"/>
                </a:lnTo>
                <a:close/>
                <a:moveTo>
                  <a:pt x="783777" y="2500070"/>
                </a:moveTo>
                <a:lnTo>
                  <a:pt x="894602" y="2500070"/>
                </a:lnTo>
                <a:lnTo>
                  <a:pt x="894602" y="2610895"/>
                </a:lnTo>
                <a:lnTo>
                  <a:pt x="783777" y="2610895"/>
                </a:lnTo>
                <a:close/>
                <a:moveTo>
                  <a:pt x="1891623" y="2057291"/>
                </a:moveTo>
                <a:lnTo>
                  <a:pt x="1420005" y="2528898"/>
                </a:lnTo>
                <a:lnTo>
                  <a:pt x="1420005" y="2584095"/>
                </a:lnTo>
                <a:lnTo>
                  <a:pt x="1891624" y="3055715"/>
                </a:lnTo>
                <a:lnTo>
                  <a:pt x="2359991" y="2587356"/>
                </a:lnTo>
                <a:lnTo>
                  <a:pt x="2359991" y="2525640"/>
                </a:lnTo>
                <a:close/>
                <a:moveTo>
                  <a:pt x="2942310" y="2057291"/>
                </a:moveTo>
                <a:lnTo>
                  <a:pt x="2470816" y="2528774"/>
                </a:lnTo>
                <a:lnTo>
                  <a:pt x="2470816" y="2584221"/>
                </a:lnTo>
                <a:lnTo>
                  <a:pt x="2942310" y="3055716"/>
                </a:lnTo>
                <a:lnTo>
                  <a:pt x="3410799" y="2587229"/>
                </a:lnTo>
                <a:lnTo>
                  <a:pt x="3410799" y="2525765"/>
                </a:lnTo>
                <a:close/>
                <a:moveTo>
                  <a:pt x="3992986" y="2057290"/>
                </a:moveTo>
                <a:lnTo>
                  <a:pt x="3521627" y="2528649"/>
                </a:lnTo>
                <a:lnTo>
                  <a:pt x="3521627" y="2584345"/>
                </a:lnTo>
                <a:lnTo>
                  <a:pt x="3992986" y="3055715"/>
                </a:lnTo>
                <a:lnTo>
                  <a:pt x="4461596" y="2587094"/>
                </a:lnTo>
                <a:lnTo>
                  <a:pt x="4461596" y="2525899"/>
                </a:lnTo>
                <a:close/>
                <a:moveTo>
                  <a:pt x="840944" y="2057289"/>
                </a:moveTo>
                <a:lnTo>
                  <a:pt x="369198" y="2529024"/>
                </a:lnTo>
                <a:lnTo>
                  <a:pt x="369198" y="2583969"/>
                </a:lnTo>
                <a:lnTo>
                  <a:pt x="840944" y="3055716"/>
                </a:lnTo>
                <a:lnTo>
                  <a:pt x="1309180" y="2587479"/>
                </a:lnTo>
                <a:lnTo>
                  <a:pt x="1309180" y="2525514"/>
                </a:lnTo>
                <a:close/>
                <a:moveTo>
                  <a:pt x="7145007" y="2057289"/>
                </a:moveTo>
                <a:lnTo>
                  <a:pt x="6674030" y="2528255"/>
                </a:lnTo>
                <a:lnTo>
                  <a:pt x="6674030" y="2584733"/>
                </a:lnTo>
                <a:lnTo>
                  <a:pt x="7145010" y="3055713"/>
                </a:lnTo>
                <a:lnTo>
                  <a:pt x="7614013" y="2586710"/>
                </a:lnTo>
                <a:lnTo>
                  <a:pt x="7614013" y="2526283"/>
                </a:lnTo>
                <a:close/>
                <a:moveTo>
                  <a:pt x="5043664" y="2057289"/>
                </a:moveTo>
                <a:lnTo>
                  <a:pt x="4572421" y="2528513"/>
                </a:lnTo>
                <a:lnTo>
                  <a:pt x="4572421" y="2584480"/>
                </a:lnTo>
                <a:lnTo>
                  <a:pt x="5043664" y="3055715"/>
                </a:lnTo>
                <a:lnTo>
                  <a:pt x="5512404" y="2586968"/>
                </a:lnTo>
                <a:lnTo>
                  <a:pt x="5512404" y="2526024"/>
                </a:lnTo>
                <a:close/>
                <a:moveTo>
                  <a:pt x="10297053" y="2057288"/>
                </a:moveTo>
                <a:lnTo>
                  <a:pt x="9826454" y="2527875"/>
                </a:lnTo>
                <a:lnTo>
                  <a:pt x="9826454" y="2585115"/>
                </a:lnTo>
                <a:lnTo>
                  <a:pt x="10297052" y="3055713"/>
                </a:lnTo>
                <a:lnTo>
                  <a:pt x="10766437" y="2586328"/>
                </a:lnTo>
                <a:lnTo>
                  <a:pt x="10766437" y="2526660"/>
                </a:lnTo>
                <a:close/>
                <a:moveTo>
                  <a:pt x="9246373" y="2057288"/>
                </a:moveTo>
                <a:lnTo>
                  <a:pt x="8775646" y="2528002"/>
                </a:lnTo>
                <a:lnTo>
                  <a:pt x="8775646" y="2584986"/>
                </a:lnTo>
                <a:lnTo>
                  <a:pt x="9246373" y="3055713"/>
                </a:lnTo>
                <a:lnTo>
                  <a:pt x="9715629" y="2586457"/>
                </a:lnTo>
                <a:lnTo>
                  <a:pt x="9715629" y="2526532"/>
                </a:lnTo>
                <a:close/>
                <a:moveTo>
                  <a:pt x="8195690" y="2057288"/>
                </a:moveTo>
                <a:lnTo>
                  <a:pt x="7724838" y="2528128"/>
                </a:lnTo>
                <a:lnTo>
                  <a:pt x="7724838" y="2584864"/>
                </a:lnTo>
                <a:lnTo>
                  <a:pt x="8195689" y="3055714"/>
                </a:lnTo>
                <a:lnTo>
                  <a:pt x="8664821" y="2586582"/>
                </a:lnTo>
                <a:lnTo>
                  <a:pt x="8664821" y="2526406"/>
                </a:lnTo>
                <a:close/>
                <a:moveTo>
                  <a:pt x="6094328" y="2057287"/>
                </a:moveTo>
                <a:lnTo>
                  <a:pt x="5623228" y="2528386"/>
                </a:lnTo>
                <a:lnTo>
                  <a:pt x="5623228" y="2584606"/>
                </a:lnTo>
                <a:lnTo>
                  <a:pt x="6094325" y="3055714"/>
                </a:lnTo>
                <a:lnTo>
                  <a:pt x="6563205" y="2586835"/>
                </a:lnTo>
                <a:lnTo>
                  <a:pt x="6563205" y="2526153"/>
                </a:lnTo>
                <a:close/>
                <a:moveTo>
                  <a:pt x="11347736" y="2057286"/>
                </a:moveTo>
                <a:lnTo>
                  <a:pt x="10877262" y="2527747"/>
                </a:lnTo>
                <a:lnTo>
                  <a:pt x="10877262" y="2585241"/>
                </a:lnTo>
                <a:lnTo>
                  <a:pt x="11347734" y="3055713"/>
                </a:lnTo>
                <a:lnTo>
                  <a:pt x="11817249" y="2586199"/>
                </a:lnTo>
                <a:lnTo>
                  <a:pt x="11817249" y="2526787"/>
                </a:lnTo>
                <a:close/>
                <a:moveTo>
                  <a:pt x="258363" y="1973449"/>
                </a:moveTo>
                <a:lnTo>
                  <a:pt x="369188" y="1973449"/>
                </a:lnTo>
                <a:lnTo>
                  <a:pt x="369188" y="2084274"/>
                </a:lnTo>
                <a:lnTo>
                  <a:pt x="258363" y="2084274"/>
                </a:lnTo>
                <a:close/>
                <a:moveTo>
                  <a:pt x="2359980" y="1973449"/>
                </a:moveTo>
                <a:lnTo>
                  <a:pt x="2470805" y="1973449"/>
                </a:lnTo>
                <a:lnTo>
                  <a:pt x="2470805" y="2084274"/>
                </a:lnTo>
                <a:lnTo>
                  <a:pt x="2359980" y="2084274"/>
                </a:lnTo>
                <a:close/>
                <a:moveTo>
                  <a:pt x="1309171" y="1973449"/>
                </a:moveTo>
                <a:lnTo>
                  <a:pt x="1419995" y="1973449"/>
                </a:lnTo>
                <a:lnTo>
                  <a:pt x="1419995" y="2084274"/>
                </a:lnTo>
                <a:lnTo>
                  <a:pt x="1309171" y="2084274"/>
                </a:lnTo>
                <a:close/>
                <a:moveTo>
                  <a:pt x="4461591" y="1973448"/>
                </a:moveTo>
                <a:lnTo>
                  <a:pt x="4572416" y="1973448"/>
                </a:lnTo>
                <a:lnTo>
                  <a:pt x="4572416" y="2084273"/>
                </a:lnTo>
                <a:lnTo>
                  <a:pt x="4461591" y="2084273"/>
                </a:lnTo>
                <a:close/>
                <a:moveTo>
                  <a:pt x="3410788" y="1973448"/>
                </a:moveTo>
                <a:lnTo>
                  <a:pt x="3521614" y="1973448"/>
                </a:lnTo>
                <a:lnTo>
                  <a:pt x="3521614" y="2084273"/>
                </a:lnTo>
                <a:lnTo>
                  <a:pt x="3410788" y="2084273"/>
                </a:lnTo>
                <a:close/>
                <a:moveTo>
                  <a:pt x="6563205" y="1973448"/>
                </a:moveTo>
                <a:lnTo>
                  <a:pt x="6674030" y="1973448"/>
                </a:lnTo>
                <a:lnTo>
                  <a:pt x="6674030" y="2084273"/>
                </a:lnTo>
                <a:lnTo>
                  <a:pt x="6563205" y="2084273"/>
                </a:lnTo>
                <a:close/>
                <a:moveTo>
                  <a:pt x="5512399" y="1973448"/>
                </a:moveTo>
                <a:lnTo>
                  <a:pt x="5623224" y="1973448"/>
                </a:lnTo>
                <a:lnTo>
                  <a:pt x="5623224" y="2084273"/>
                </a:lnTo>
                <a:lnTo>
                  <a:pt x="5512399" y="2084273"/>
                </a:lnTo>
                <a:close/>
                <a:moveTo>
                  <a:pt x="7614013" y="1973448"/>
                </a:moveTo>
                <a:lnTo>
                  <a:pt x="7724838" y="1973448"/>
                </a:lnTo>
                <a:lnTo>
                  <a:pt x="7724838" y="2084273"/>
                </a:lnTo>
                <a:lnTo>
                  <a:pt x="7614013" y="2084273"/>
                </a:lnTo>
                <a:close/>
                <a:moveTo>
                  <a:pt x="9715629" y="1973448"/>
                </a:moveTo>
                <a:lnTo>
                  <a:pt x="9826454" y="1973448"/>
                </a:lnTo>
                <a:lnTo>
                  <a:pt x="9826454" y="2084273"/>
                </a:lnTo>
                <a:lnTo>
                  <a:pt x="9715629" y="2084273"/>
                </a:lnTo>
                <a:close/>
                <a:moveTo>
                  <a:pt x="8664821" y="1973448"/>
                </a:moveTo>
                <a:lnTo>
                  <a:pt x="8775646" y="1973448"/>
                </a:lnTo>
                <a:lnTo>
                  <a:pt x="8775646" y="2084273"/>
                </a:lnTo>
                <a:lnTo>
                  <a:pt x="8664821" y="2084273"/>
                </a:lnTo>
                <a:close/>
                <a:moveTo>
                  <a:pt x="11817249" y="1973448"/>
                </a:moveTo>
                <a:lnTo>
                  <a:pt x="11928074" y="1973448"/>
                </a:lnTo>
                <a:lnTo>
                  <a:pt x="11928074" y="2084273"/>
                </a:lnTo>
                <a:lnTo>
                  <a:pt x="11817249" y="2084273"/>
                </a:lnTo>
                <a:close/>
                <a:moveTo>
                  <a:pt x="10766437" y="1973448"/>
                </a:moveTo>
                <a:lnTo>
                  <a:pt x="10877262" y="1973448"/>
                </a:lnTo>
                <a:lnTo>
                  <a:pt x="10877262" y="2084273"/>
                </a:lnTo>
                <a:lnTo>
                  <a:pt x="10766437" y="2084273"/>
                </a:lnTo>
                <a:close/>
                <a:moveTo>
                  <a:pt x="3441643" y="1557959"/>
                </a:moveTo>
                <a:lnTo>
                  <a:pt x="2968431" y="2031169"/>
                </a:lnTo>
                <a:lnTo>
                  <a:pt x="3437348" y="2500070"/>
                </a:lnTo>
                <a:lnTo>
                  <a:pt x="3497959" y="2500070"/>
                </a:lnTo>
                <a:lnTo>
                  <a:pt x="3966865" y="2031168"/>
                </a:lnTo>
                <a:lnTo>
                  <a:pt x="3493665" y="1557959"/>
                </a:lnTo>
                <a:close/>
                <a:moveTo>
                  <a:pt x="2390961" y="1557959"/>
                </a:moveTo>
                <a:lnTo>
                  <a:pt x="1917745" y="2031169"/>
                </a:lnTo>
                <a:lnTo>
                  <a:pt x="2386665" y="2500070"/>
                </a:lnTo>
                <a:lnTo>
                  <a:pt x="2447277" y="2500070"/>
                </a:lnTo>
                <a:lnTo>
                  <a:pt x="2916189" y="2031169"/>
                </a:lnTo>
                <a:lnTo>
                  <a:pt x="2442980" y="1557959"/>
                </a:lnTo>
                <a:close/>
                <a:moveTo>
                  <a:pt x="1340273" y="1557959"/>
                </a:moveTo>
                <a:lnTo>
                  <a:pt x="867066" y="2031167"/>
                </a:lnTo>
                <a:lnTo>
                  <a:pt x="1335980" y="2500070"/>
                </a:lnTo>
                <a:lnTo>
                  <a:pt x="1396589" y="2500070"/>
                </a:lnTo>
                <a:lnTo>
                  <a:pt x="1865501" y="2031169"/>
                </a:lnTo>
                <a:lnTo>
                  <a:pt x="1392293" y="1557959"/>
                </a:lnTo>
                <a:close/>
                <a:moveTo>
                  <a:pt x="5542986" y="1557958"/>
                </a:moveTo>
                <a:lnTo>
                  <a:pt x="5069790" y="2031167"/>
                </a:lnTo>
                <a:lnTo>
                  <a:pt x="5538694" y="2500070"/>
                </a:lnTo>
                <a:lnTo>
                  <a:pt x="5599302" y="2500070"/>
                </a:lnTo>
                <a:lnTo>
                  <a:pt x="6068206" y="2031166"/>
                </a:lnTo>
                <a:lnTo>
                  <a:pt x="5595011" y="1557958"/>
                </a:lnTo>
                <a:close/>
                <a:moveTo>
                  <a:pt x="4492305" y="1557958"/>
                </a:moveTo>
                <a:lnTo>
                  <a:pt x="4019109" y="2031168"/>
                </a:lnTo>
                <a:lnTo>
                  <a:pt x="4488010" y="2500070"/>
                </a:lnTo>
                <a:lnTo>
                  <a:pt x="4548620" y="2500070"/>
                </a:lnTo>
                <a:lnTo>
                  <a:pt x="5017539" y="2031167"/>
                </a:lnTo>
                <a:lnTo>
                  <a:pt x="4544326" y="1557958"/>
                </a:lnTo>
                <a:close/>
                <a:moveTo>
                  <a:pt x="7644337" y="1557958"/>
                </a:moveTo>
                <a:lnTo>
                  <a:pt x="7171129" y="2031167"/>
                </a:lnTo>
                <a:lnTo>
                  <a:pt x="7640044" y="2500070"/>
                </a:lnTo>
                <a:lnTo>
                  <a:pt x="7700653" y="2500070"/>
                </a:lnTo>
                <a:lnTo>
                  <a:pt x="8169569" y="2031167"/>
                </a:lnTo>
                <a:lnTo>
                  <a:pt x="7696361" y="1557958"/>
                </a:lnTo>
                <a:close/>
                <a:moveTo>
                  <a:pt x="6593656" y="1557958"/>
                </a:moveTo>
                <a:lnTo>
                  <a:pt x="6120450" y="2031165"/>
                </a:lnTo>
                <a:lnTo>
                  <a:pt x="6589366" y="2500070"/>
                </a:lnTo>
                <a:lnTo>
                  <a:pt x="6649970" y="2500070"/>
                </a:lnTo>
                <a:lnTo>
                  <a:pt x="7118885" y="2031167"/>
                </a:lnTo>
                <a:lnTo>
                  <a:pt x="6645676" y="1557958"/>
                </a:lnTo>
                <a:close/>
                <a:moveTo>
                  <a:pt x="9745703" y="1557958"/>
                </a:moveTo>
                <a:lnTo>
                  <a:pt x="9272494" y="2031167"/>
                </a:lnTo>
                <a:lnTo>
                  <a:pt x="9741408" y="2500070"/>
                </a:lnTo>
                <a:lnTo>
                  <a:pt x="9802016" y="2500070"/>
                </a:lnTo>
                <a:lnTo>
                  <a:pt x="10270931" y="2031167"/>
                </a:lnTo>
                <a:lnTo>
                  <a:pt x="9797723" y="1557958"/>
                </a:lnTo>
                <a:close/>
                <a:moveTo>
                  <a:pt x="8695019" y="1557958"/>
                </a:moveTo>
                <a:lnTo>
                  <a:pt x="8221812" y="2031166"/>
                </a:lnTo>
                <a:lnTo>
                  <a:pt x="8690730" y="2500070"/>
                </a:lnTo>
                <a:lnTo>
                  <a:pt x="8751334" y="2500070"/>
                </a:lnTo>
                <a:lnTo>
                  <a:pt x="9220250" y="2031166"/>
                </a:lnTo>
                <a:lnTo>
                  <a:pt x="8747043" y="1557958"/>
                </a:lnTo>
                <a:close/>
                <a:moveTo>
                  <a:pt x="10796383" y="1557958"/>
                </a:moveTo>
                <a:lnTo>
                  <a:pt x="10323175" y="2031166"/>
                </a:lnTo>
                <a:lnTo>
                  <a:pt x="10792091" y="2500070"/>
                </a:lnTo>
                <a:lnTo>
                  <a:pt x="10852696" y="2500070"/>
                </a:lnTo>
                <a:lnTo>
                  <a:pt x="11321614" y="2031164"/>
                </a:lnTo>
                <a:lnTo>
                  <a:pt x="10848409" y="1557958"/>
                </a:lnTo>
                <a:close/>
                <a:moveTo>
                  <a:pt x="783781" y="1447135"/>
                </a:moveTo>
                <a:lnTo>
                  <a:pt x="894606" y="1447135"/>
                </a:lnTo>
                <a:lnTo>
                  <a:pt x="894606" y="1557959"/>
                </a:lnTo>
                <a:lnTo>
                  <a:pt x="783781" y="1557959"/>
                </a:lnTo>
                <a:close/>
                <a:moveTo>
                  <a:pt x="1834586" y="1447134"/>
                </a:moveTo>
                <a:lnTo>
                  <a:pt x="1945411" y="1447134"/>
                </a:lnTo>
                <a:lnTo>
                  <a:pt x="1945411" y="1557959"/>
                </a:lnTo>
                <a:lnTo>
                  <a:pt x="1834586" y="1557959"/>
                </a:lnTo>
                <a:close/>
                <a:moveTo>
                  <a:pt x="4987002" y="1447134"/>
                </a:moveTo>
                <a:lnTo>
                  <a:pt x="5097832" y="1447134"/>
                </a:lnTo>
                <a:lnTo>
                  <a:pt x="5097832" y="1557958"/>
                </a:lnTo>
                <a:lnTo>
                  <a:pt x="4987002" y="1557958"/>
                </a:lnTo>
                <a:close/>
                <a:moveTo>
                  <a:pt x="3936204" y="1447134"/>
                </a:moveTo>
                <a:lnTo>
                  <a:pt x="4047028" y="1447134"/>
                </a:lnTo>
                <a:lnTo>
                  <a:pt x="4047028" y="1557959"/>
                </a:lnTo>
                <a:lnTo>
                  <a:pt x="3936204" y="1557959"/>
                </a:lnTo>
                <a:close/>
                <a:moveTo>
                  <a:pt x="2885398" y="1447134"/>
                </a:moveTo>
                <a:lnTo>
                  <a:pt x="2996224" y="1447134"/>
                </a:lnTo>
                <a:lnTo>
                  <a:pt x="2996224" y="1557959"/>
                </a:lnTo>
                <a:lnTo>
                  <a:pt x="2885398" y="1557959"/>
                </a:lnTo>
                <a:close/>
                <a:moveTo>
                  <a:pt x="6037801" y="1447133"/>
                </a:moveTo>
                <a:lnTo>
                  <a:pt x="6148626" y="1447133"/>
                </a:lnTo>
                <a:lnTo>
                  <a:pt x="6148626" y="1557958"/>
                </a:lnTo>
                <a:lnTo>
                  <a:pt x="6037801" y="1557958"/>
                </a:lnTo>
                <a:close/>
                <a:moveTo>
                  <a:pt x="9190225" y="1447133"/>
                </a:moveTo>
                <a:lnTo>
                  <a:pt x="9301050" y="1447133"/>
                </a:lnTo>
                <a:lnTo>
                  <a:pt x="9301050" y="1557958"/>
                </a:lnTo>
                <a:lnTo>
                  <a:pt x="9190225" y="1557958"/>
                </a:lnTo>
                <a:close/>
                <a:moveTo>
                  <a:pt x="8139417" y="1447133"/>
                </a:moveTo>
                <a:lnTo>
                  <a:pt x="8250242" y="1447133"/>
                </a:lnTo>
                <a:lnTo>
                  <a:pt x="8250242" y="1557958"/>
                </a:lnTo>
                <a:lnTo>
                  <a:pt x="8139417" y="1557958"/>
                </a:lnTo>
                <a:close/>
                <a:moveTo>
                  <a:pt x="7088609" y="1447133"/>
                </a:moveTo>
                <a:lnTo>
                  <a:pt x="7199434" y="1447133"/>
                </a:lnTo>
                <a:lnTo>
                  <a:pt x="7199434" y="1557958"/>
                </a:lnTo>
                <a:lnTo>
                  <a:pt x="7088609" y="1557958"/>
                </a:lnTo>
                <a:close/>
                <a:moveTo>
                  <a:pt x="10241033" y="1447133"/>
                </a:moveTo>
                <a:lnTo>
                  <a:pt x="10351858" y="1447133"/>
                </a:lnTo>
                <a:lnTo>
                  <a:pt x="10351858" y="1557957"/>
                </a:lnTo>
                <a:lnTo>
                  <a:pt x="10241033" y="1557957"/>
                </a:lnTo>
                <a:close/>
                <a:moveTo>
                  <a:pt x="11291841" y="1447133"/>
                </a:moveTo>
                <a:lnTo>
                  <a:pt x="11402666" y="1447133"/>
                </a:lnTo>
                <a:lnTo>
                  <a:pt x="11402666" y="1557957"/>
                </a:lnTo>
                <a:lnTo>
                  <a:pt x="11291841" y="1557957"/>
                </a:lnTo>
                <a:close/>
                <a:moveTo>
                  <a:pt x="2942310" y="1006607"/>
                </a:moveTo>
                <a:lnTo>
                  <a:pt x="2470820" y="1478100"/>
                </a:lnTo>
                <a:lnTo>
                  <a:pt x="2470820" y="1533556"/>
                </a:lnTo>
                <a:lnTo>
                  <a:pt x="2942310" y="2005047"/>
                </a:lnTo>
                <a:lnTo>
                  <a:pt x="3410804" y="1536556"/>
                </a:lnTo>
                <a:lnTo>
                  <a:pt x="3410804" y="1475099"/>
                </a:lnTo>
                <a:close/>
                <a:moveTo>
                  <a:pt x="1891623" y="1006607"/>
                </a:moveTo>
                <a:lnTo>
                  <a:pt x="1420008" y="1478224"/>
                </a:lnTo>
                <a:lnTo>
                  <a:pt x="1420008" y="1533431"/>
                </a:lnTo>
                <a:lnTo>
                  <a:pt x="1891623" y="2005047"/>
                </a:lnTo>
                <a:lnTo>
                  <a:pt x="2359996" y="1536681"/>
                </a:lnTo>
                <a:lnTo>
                  <a:pt x="2359996" y="1474975"/>
                </a:lnTo>
                <a:close/>
                <a:moveTo>
                  <a:pt x="840943" y="1006607"/>
                </a:moveTo>
                <a:lnTo>
                  <a:pt x="369202" y="1478351"/>
                </a:lnTo>
                <a:lnTo>
                  <a:pt x="369202" y="1533303"/>
                </a:lnTo>
                <a:lnTo>
                  <a:pt x="840944" y="2005046"/>
                </a:lnTo>
                <a:lnTo>
                  <a:pt x="1309184" y="1536806"/>
                </a:lnTo>
                <a:lnTo>
                  <a:pt x="1309184" y="1474850"/>
                </a:lnTo>
                <a:close/>
                <a:moveTo>
                  <a:pt x="3992987" y="1006606"/>
                </a:moveTo>
                <a:lnTo>
                  <a:pt x="3521631" y="1477974"/>
                </a:lnTo>
                <a:lnTo>
                  <a:pt x="3521631" y="1533680"/>
                </a:lnTo>
                <a:lnTo>
                  <a:pt x="3992986" y="2005046"/>
                </a:lnTo>
                <a:lnTo>
                  <a:pt x="4461598" y="1536423"/>
                </a:lnTo>
                <a:lnTo>
                  <a:pt x="4461598" y="1475230"/>
                </a:lnTo>
                <a:close/>
                <a:moveTo>
                  <a:pt x="6094326" y="1006605"/>
                </a:moveTo>
                <a:lnTo>
                  <a:pt x="5623230" y="1477714"/>
                </a:lnTo>
                <a:lnTo>
                  <a:pt x="5623230" y="1533934"/>
                </a:lnTo>
                <a:lnTo>
                  <a:pt x="6094328" y="2005044"/>
                </a:lnTo>
                <a:lnTo>
                  <a:pt x="6563205" y="1536166"/>
                </a:lnTo>
                <a:lnTo>
                  <a:pt x="6563205" y="1475487"/>
                </a:lnTo>
                <a:close/>
                <a:moveTo>
                  <a:pt x="9246371" y="1006604"/>
                </a:moveTo>
                <a:lnTo>
                  <a:pt x="8775646" y="1477332"/>
                </a:lnTo>
                <a:lnTo>
                  <a:pt x="8775646" y="1534319"/>
                </a:lnTo>
                <a:lnTo>
                  <a:pt x="9246371" y="2005045"/>
                </a:lnTo>
                <a:lnTo>
                  <a:pt x="9715629" y="1535786"/>
                </a:lnTo>
                <a:lnTo>
                  <a:pt x="9715629" y="1475864"/>
                </a:lnTo>
                <a:close/>
                <a:moveTo>
                  <a:pt x="5043669" y="1006604"/>
                </a:moveTo>
                <a:lnTo>
                  <a:pt x="4572422" y="1477843"/>
                </a:lnTo>
                <a:lnTo>
                  <a:pt x="4572422" y="1533811"/>
                </a:lnTo>
                <a:lnTo>
                  <a:pt x="5043664" y="2005045"/>
                </a:lnTo>
                <a:lnTo>
                  <a:pt x="5512407" y="1536296"/>
                </a:lnTo>
                <a:lnTo>
                  <a:pt x="5512407" y="1475351"/>
                </a:lnTo>
                <a:close/>
                <a:moveTo>
                  <a:pt x="11347735" y="1006604"/>
                </a:moveTo>
                <a:lnTo>
                  <a:pt x="10877262" y="1477079"/>
                </a:lnTo>
                <a:lnTo>
                  <a:pt x="10877262" y="1534567"/>
                </a:lnTo>
                <a:lnTo>
                  <a:pt x="11347736" y="2005041"/>
                </a:lnTo>
                <a:lnTo>
                  <a:pt x="11817249" y="1535528"/>
                </a:lnTo>
                <a:lnTo>
                  <a:pt x="11817249" y="1476120"/>
                </a:lnTo>
                <a:close/>
                <a:moveTo>
                  <a:pt x="8195690" y="1006604"/>
                </a:moveTo>
                <a:lnTo>
                  <a:pt x="7724838" y="1477458"/>
                </a:lnTo>
                <a:lnTo>
                  <a:pt x="7724838" y="1534191"/>
                </a:lnTo>
                <a:lnTo>
                  <a:pt x="8195691" y="2005044"/>
                </a:lnTo>
                <a:lnTo>
                  <a:pt x="8664821" y="1535914"/>
                </a:lnTo>
                <a:lnTo>
                  <a:pt x="8664821" y="1475736"/>
                </a:lnTo>
                <a:close/>
                <a:moveTo>
                  <a:pt x="7145009" y="1006604"/>
                </a:moveTo>
                <a:lnTo>
                  <a:pt x="6674030" y="1477584"/>
                </a:lnTo>
                <a:lnTo>
                  <a:pt x="6674030" y="1534069"/>
                </a:lnTo>
                <a:lnTo>
                  <a:pt x="7145007" y="2005046"/>
                </a:lnTo>
                <a:lnTo>
                  <a:pt x="7614013" y="1536039"/>
                </a:lnTo>
                <a:lnTo>
                  <a:pt x="7614013" y="1475610"/>
                </a:lnTo>
                <a:close/>
                <a:moveTo>
                  <a:pt x="10297056" y="1006603"/>
                </a:moveTo>
                <a:lnTo>
                  <a:pt x="9826454" y="1477207"/>
                </a:lnTo>
                <a:lnTo>
                  <a:pt x="9826454" y="1534445"/>
                </a:lnTo>
                <a:lnTo>
                  <a:pt x="10297053" y="2005045"/>
                </a:lnTo>
                <a:lnTo>
                  <a:pt x="10766437" y="1535660"/>
                </a:lnTo>
                <a:lnTo>
                  <a:pt x="10766437" y="1475986"/>
                </a:lnTo>
                <a:close/>
                <a:moveTo>
                  <a:pt x="258361" y="922634"/>
                </a:moveTo>
                <a:lnTo>
                  <a:pt x="369186" y="922634"/>
                </a:lnTo>
                <a:lnTo>
                  <a:pt x="369186" y="1033459"/>
                </a:lnTo>
                <a:lnTo>
                  <a:pt x="258361" y="1033459"/>
                </a:lnTo>
                <a:close/>
                <a:moveTo>
                  <a:pt x="2359977" y="922633"/>
                </a:moveTo>
                <a:lnTo>
                  <a:pt x="2470802" y="922633"/>
                </a:lnTo>
                <a:lnTo>
                  <a:pt x="2470802" y="1033458"/>
                </a:lnTo>
                <a:lnTo>
                  <a:pt x="2359977" y="1033458"/>
                </a:lnTo>
                <a:close/>
                <a:moveTo>
                  <a:pt x="1309169" y="922633"/>
                </a:moveTo>
                <a:lnTo>
                  <a:pt x="1419993" y="922633"/>
                </a:lnTo>
                <a:lnTo>
                  <a:pt x="1419993" y="1033458"/>
                </a:lnTo>
                <a:lnTo>
                  <a:pt x="1309169" y="1033458"/>
                </a:lnTo>
                <a:close/>
                <a:moveTo>
                  <a:pt x="5512398" y="922633"/>
                </a:moveTo>
                <a:lnTo>
                  <a:pt x="5623223" y="922633"/>
                </a:lnTo>
                <a:lnTo>
                  <a:pt x="5623223" y="1033458"/>
                </a:lnTo>
                <a:lnTo>
                  <a:pt x="5512398" y="1033458"/>
                </a:lnTo>
                <a:close/>
                <a:moveTo>
                  <a:pt x="4461591" y="922633"/>
                </a:moveTo>
                <a:lnTo>
                  <a:pt x="4572415" y="922633"/>
                </a:lnTo>
                <a:lnTo>
                  <a:pt x="4572415" y="1033458"/>
                </a:lnTo>
                <a:lnTo>
                  <a:pt x="4461591" y="1033458"/>
                </a:lnTo>
                <a:close/>
                <a:moveTo>
                  <a:pt x="3410785" y="922633"/>
                </a:moveTo>
                <a:lnTo>
                  <a:pt x="3521610" y="922633"/>
                </a:lnTo>
                <a:lnTo>
                  <a:pt x="3521610" y="1033458"/>
                </a:lnTo>
                <a:lnTo>
                  <a:pt x="3410785" y="1033458"/>
                </a:lnTo>
                <a:close/>
                <a:moveTo>
                  <a:pt x="7614013" y="922633"/>
                </a:moveTo>
                <a:lnTo>
                  <a:pt x="7724838" y="922633"/>
                </a:lnTo>
                <a:lnTo>
                  <a:pt x="7724838" y="1033458"/>
                </a:lnTo>
                <a:lnTo>
                  <a:pt x="7614013" y="1033458"/>
                </a:lnTo>
                <a:close/>
                <a:moveTo>
                  <a:pt x="6563205" y="922633"/>
                </a:moveTo>
                <a:lnTo>
                  <a:pt x="6674030" y="922633"/>
                </a:lnTo>
                <a:lnTo>
                  <a:pt x="6674030" y="1033458"/>
                </a:lnTo>
                <a:lnTo>
                  <a:pt x="6563205" y="1033458"/>
                </a:lnTo>
                <a:close/>
                <a:moveTo>
                  <a:pt x="10766437" y="922633"/>
                </a:moveTo>
                <a:lnTo>
                  <a:pt x="10877262" y="922633"/>
                </a:lnTo>
                <a:lnTo>
                  <a:pt x="10877262" y="1033458"/>
                </a:lnTo>
                <a:lnTo>
                  <a:pt x="10766437" y="1033458"/>
                </a:lnTo>
                <a:close/>
                <a:moveTo>
                  <a:pt x="9715629" y="922633"/>
                </a:moveTo>
                <a:lnTo>
                  <a:pt x="9826454" y="922633"/>
                </a:lnTo>
                <a:lnTo>
                  <a:pt x="9826454" y="1033458"/>
                </a:lnTo>
                <a:lnTo>
                  <a:pt x="9715629" y="1033458"/>
                </a:lnTo>
                <a:close/>
                <a:moveTo>
                  <a:pt x="8664821" y="922633"/>
                </a:moveTo>
                <a:lnTo>
                  <a:pt x="8775646" y="922633"/>
                </a:lnTo>
                <a:lnTo>
                  <a:pt x="8775646" y="1033458"/>
                </a:lnTo>
                <a:lnTo>
                  <a:pt x="8664821" y="1033458"/>
                </a:lnTo>
                <a:close/>
                <a:moveTo>
                  <a:pt x="11817249" y="922633"/>
                </a:moveTo>
                <a:lnTo>
                  <a:pt x="11928074" y="922633"/>
                </a:lnTo>
                <a:lnTo>
                  <a:pt x="11928074" y="1033458"/>
                </a:lnTo>
                <a:lnTo>
                  <a:pt x="11817249" y="1033458"/>
                </a:lnTo>
                <a:close/>
                <a:moveTo>
                  <a:pt x="1337485" y="510062"/>
                </a:moveTo>
                <a:lnTo>
                  <a:pt x="867065" y="980486"/>
                </a:lnTo>
                <a:lnTo>
                  <a:pt x="1333712" y="1447134"/>
                </a:lnTo>
                <a:lnTo>
                  <a:pt x="1398855" y="1447134"/>
                </a:lnTo>
                <a:lnTo>
                  <a:pt x="1865501" y="980486"/>
                </a:lnTo>
                <a:lnTo>
                  <a:pt x="1395081" y="510062"/>
                </a:lnTo>
                <a:close/>
                <a:moveTo>
                  <a:pt x="2388173" y="510062"/>
                </a:moveTo>
                <a:lnTo>
                  <a:pt x="1917745" y="980486"/>
                </a:lnTo>
                <a:lnTo>
                  <a:pt x="2384399" y="1447134"/>
                </a:lnTo>
                <a:lnTo>
                  <a:pt x="2449542" y="1447134"/>
                </a:lnTo>
                <a:lnTo>
                  <a:pt x="2916189" y="980486"/>
                </a:lnTo>
                <a:lnTo>
                  <a:pt x="2445767" y="510062"/>
                </a:lnTo>
                <a:close/>
                <a:moveTo>
                  <a:pt x="3438856" y="510062"/>
                </a:moveTo>
                <a:lnTo>
                  <a:pt x="2968432" y="980486"/>
                </a:lnTo>
                <a:lnTo>
                  <a:pt x="3435083" y="1447134"/>
                </a:lnTo>
                <a:lnTo>
                  <a:pt x="3500228" y="1447134"/>
                </a:lnTo>
                <a:lnTo>
                  <a:pt x="3966865" y="980485"/>
                </a:lnTo>
                <a:lnTo>
                  <a:pt x="3496454" y="510062"/>
                </a:lnTo>
                <a:close/>
                <a:moveTo>
                  <a:pt x="4489518" y="510062"/>
                </a:moveTo>
                <a:lnTo>
                  <a:pt x="4019109" y="980485"/>
                </a:lnTo>
                <a:lnTo>
                  <a:pt x="4485744" y="1447134"/>
                </a:lnTo>
                <a:lnTo>
                  <a:pt x="4550887" y="1447134"/>
                </a:lnTo>
                <a:lnTo>
                  <a:pt x="5017543" y="980483"/>
                </a:lnTo>
                <a:lnTo>
                  <a:pt x="4547118" y="510062"/>
                </a:lnTo>
                <a:close/>
                <a:moveTo>
                  <a:pt x="5540201" y="510062"/>
                </a:moveTo>
                <a:lnTo>
                  <a:pt x="5069792" y="980483"/>
                </a:lnTo>
                <a:lnTo>
                  <a:pt x="5536431" y="1447134"/>
                </a:lnTo>
                <a:lnTo>
                  <a:pt x="5601567" y="1447134"/>
                </a:lnTo>
                <a:lnTo>
                  <a:pt x="6068204" y="980484"/>
                </a:lnTo>
                <a:lnTo>
                  <a:pt x="5597797" y="510062"/>
                </a:lnTo>
                <a:close/>
                <a:moveTo>
                  <a:pt x="6590867" y="510062"/>
                </a:moveTo>
                <a:lnTo>
                  <a:pt x="6120447" y="980484"/>
                </a:lnTo>
                <a:lnTo>
                  <a:pt x="6587095" y="1447133"/>
                </a:lnTo>
                <a:lnTo>
                  <a:pt x="6652238" y="1447133"/>
                </a:lnTo>
                <a:lnTo>
                  <a:pt x="7118887" y="980483"/>
                </a:lnTo>
                <a:lnTo>
                  <a:pt x="6648468" y="510062"/>
                </a:lnTo>
                <a:close/>
                <a:moveTo>
                  <a:pt x="7641550" y="510061"/>
                </a:moveTo>
                <a:lnTo>
                  <a:pt x="7171131" y="980482"/>
                </a:lnTo>
                <a:lnTo>
                  <a:pt x="7637780" y="1447133"/>
                </a:lnTo>
                <a:lnTo>
                  <a:pt x="7702919" y="1447133"/>
                </a:lnTo>
                <a:lnTo>
                  <a:pt x="8169568" y="980483"/>
                </a:lnTo>
                <a:lnTo>
                  <a:pt x="7699149" y="510061"/>
                </a:lnTo>
                <a:close/>
                <a:moveTo>
                  <a:pt x="8692232" y="510061"/>
                </a:moveTo>
                <a:lnTo>
                  <a:pt x="8221811" y="980484"/>
                </a:lnTo>
                <a:lnTo>
                  <a:pt x="8688459" y="1447133"/>
                </a:lnTo>
                <a:lnTo>
                  <a:pt x="8753603" y="1447133"/>
                </a:lnTo>
                <a:lnTo>
                  <a:pt x="9220250" y="980484"/>
                </a:lnTo>
                <a:lnTo>
                  <a:pt x="8749829" y="510061"/>
                </a:lnTo>
                <a:close/>
                <a:moveTo>
                  <a:pt x="10793597" y="510061"/>
                </a:moveTo>
                <a:lnTo>
                  <a:pt x="10323178" y="980482"/>
                </a:lnTo>
                <a:lnTo>
                  <a:pt x="10789828" y="1447133"/>
                </a:lnTo>
                <a:lnTo>
                  <a:pt x="10854964" y="1447133"/>
                </a:lnTo>
                <a:lnTo>
                  <a:pt x="11321613" y="980483"/>
                </a:lnTo>
                <a:lnTo>
                  <a:pt x="10851193" y="510061"/>
                </a:lnTo>
                <a:close/>
                <a:moveTo>
                  <a:pt x="9742913" y="510061"/>
                </a:moveTo>
                <a:lnTo>
                  <a:pt x="9272493" y="980483"/>
                </a:lnTo>
                <a:lnTo>
                  <a:pt x="9739141" y="1447133"/>
                </a:lnTo>
                <a:lnTo>
                  <a:pt x="9804283" y="1447133"/>
                </a:lnTo>
                <a:lnTo>
                  <a:pt x="10270933" y="980481"/>
                </a:lnTo>
                <a:lnTo>
                  <a:pt x="9800515" y="510061"/>
                </a:lnTo>
                <a:close/>
                <a:moveTo>
                  <a:pt x="783785" y="399238"/>
                </a:moveTo>
                <a:lnTo>
                  <a:pt x="894609" y="399238"/>
                </a:lnTo>
                <a:lnTo>
                  <a:pt x="894609" y="510062"/>
                </a:lnTo>
                <a:lnTo>
                  <a:pt x="783785" y="510062"/>
                </a:lnTo>
                <a:close/>
                <a:moveTo>
                  <a:pt x="2885401" y="399237"/>
                </a:moveTo>
                <a:lnTo>
                  <a:pt x="2996227" y="399237"/>
                </a:lnTo>
                <a:lnTo>
                  <a:pt x="2996227" y="510062"/>
                </a:lnTo>
                <a:lnTo>
                  <a:pt x="2885401" y="510062"/>
                </a:lnTo>
                <a:close/>
                <a:moveTo>
                  <a:pt x="1834590" y="399237"/>
                </a:moveTo>
                <a:lnTo>
                  <a:pt x="1945415" y="399237"/>
                </a:lnTo>
                <a:lnTo>
                  <a:pt x="1945415" y="510062"/>
                </a:lnTo>
                <a:lnTo>
                  <a:pt x="1834590" y="510062"/>
                </a:lnTo>
                <a:close/>
                <a:moveTo>
                  <a:pt x="3936208" y="399237"/>
                </a:moveTo>
                <a:lnTo>
                  <a:pt x="4047032" y="399237"/>
                </a:lnTo>
                <a:lnTo>
                  <a:pt x="4047032" y="510062"/>
                </a:lnTo>
                <a:lnTo>
                  <a:pt x="3936208" y="510062"/>
                </a:lnTo>
                <a:close/>
                <a:moveTo>
                  <a:pt x="4987004" y="399237"/>
                </a:moveTo>
                <a:lnTo>
                  <a:pt x="5097834" y="399237"/>
                </a:lnTo>
                <a:lnTo>
                  <a:pt x="5097834" y="510062"/>
                </a:lnTo>
                <a:lnTo>
                  <a:pt x="4987004" y="510062"/>
                </a:lnTo>
                <a:close/>
                <a:moveTo>
                  <a:pt x="6037802" y="399237"/>
                </a:moveTo>
                <a:lnTo>
                  <a:pt x="6148626" y="399237"/>
                </a:lnTo>
                <a:lnTo>
                  <a:pt x="6148626" y="510062"/>
                </a:lnTo>
                <a:lnTo>
                  <a:pt x="6037802" y="510062"/>
                </a:lnTo>
                <a:close/>
                <a:moveTo>
                  <a:pt x="7088609" y="399237"/>
                </a:moveTo>
                <a:lnTo>
                  <a:pt x="7199434" y="399237"/>
                </a:lnTo>
                <a:lnTo>
                  <a:pt x="7199434" y="510061"/>
                </a:lnTo>
                <a:lnTo>
                  <a:pt x="7088609" y="510061"/>
                </a:lnTo>
                <a:close/>
                <a:moveTo>
                  <a:pt x="8139417" y="399237"/>
                </a:moveTo>
                <a:lnTo>
                  <a:pt x="8250242" y="399237"/>
                </a:lnTo>
                <a:lnTo>
                  <a:pt x="8250242" y="510061"/>
                </a:lnTo>
                <a:lnTo>
                  <a:pt x="8139417" y="510061"/>
                </a:lnTo>
                <a:close/>
                <a:moveTo>
                  <a:pt x="9190225" y="399236"/>
                </a:moveTo>
                <a:lnTo>
                  <a:pt x="9301050" y="399236"/>
                </a:lnTo>
                <a:lnTo>
                  <a:pt x="9301050" y="510061"/>
                </a:lnTo>
                <a:lnTo>
                  <a:pt x="9190225" y="510061"/>
                </a:lnTo>
                <a:close/>
                <a:moveTo>
                  <a:pt x="10241033" y="399236"/>
                </a:moveTo>
                <a:lnTo>
                  <a:pt x="10351858" y="399236"/>
                </a:lnTo>
                <a:lnTo>
                  <a:pt x="10351858" y="510061"/>
                </a:lnTo>
                <a:lnTo>
                  <a:pt x="10241033" y="510061"/>
                </a:lnTo>
                <a:close/>
                <a:moveTo>
                  <a:pt x="11291841" y="399236"/>
                </a:moveTo>
                <a:lnTo>
                  <a:pt x="11402666" y="399236"/>
                </a:lnTo>
                <a:lnTo>
                  <a:pt x="11402666" y="510061"/>
                </a:lnTo>
                <a:lnTo>
                  <a:pt x="11291841" y="510061"/>
                </a:lnTo>
                <a:close/>
                <a:moveTo>
                  <a:pt x="6138405" y="0"/>
                </a:moveTo>
                <a:lnTo>
                  <a:pt x="6190649" y="0"/>
                </a:lnTo>
                <a:lnTo>
                  <a:pt x="6589887" y="399237"/>
                </a:lnTo>
                <a:lnTo>
                  <a:pt x="6649449" y="399237"/>
                </a:lnTo>
                <a:lnTo>
                  <a:pt x="7048684" y="2"/>
                </a:lnTo>
                <a:lnTo>
                  <a:pt x="7100928" y="2"/>
                </a:lnTo>
                <a:lnTo>
                  <a:pt x="6674030" y="426899"/>
                </a:lnTo>
                <a:lnTo>
                  <a:pt x="6674030" y="483379"/>
                </a:lnTo>
                <a:lnTo>
                  <a:pt x="7145009" y="954361"/>
                </a:lnTo>
                <a:lnTo>
                  <a:pt x="7614013" y="485355"/>
                </a:lnTo>
                <a:lnTo>
                  <a:pt x="7614013" y="424926"/>
                </a:lnTo>
                <a:lnTo>
                  <a:pt x="7189086" y="0"/>
                </a:lnTo>
                <a:lnTo>
                  <a:pt x="7241329" y="0"/>
                </a:lnTo>
                <a:lnTo>
                  <a:pt x="7640566" y="399237"/>
                </a:lnTo>
                <a:lnTo>
                  <a:pt x="7700131" y="399237"/>
                </a:lnTo>
                <a:lnTo>
                  <a:pt x="8099367" y="1"/>
                </a:lnTo>
                <a:lnTo>
                  <a:pt x="8151611" y="1"/>
                </a:lnTo>
                <a:lnTo>
                  <a:pt x="7724838" y="426774"/>
                </a:lnTo>
                <a:lnTo>
                  <a:pt x="7724838" y="483508"/>
                </a:lnTo>
                <a:lnTo>
                  <a:pt x="8195689" y="954363"/>
                </a:lnTo>
                <a:lnTo>
                  <a:pt x="8664821" y="485229"/>
                </a:lnTo>
                <a:lnTo>
                  <a:pt x="8664821" y="425053"/>
                </a:lnTo>
                <a:lnTo>
                  <a:pt x="8239767" y="0"/>
                </a:lnTo>
                <a:lnTo>
                  <a:pt x="8292011" y="0"/>
                </a:lnTo>
                <a:lnTo>
                  <a:pt x="8691248" y="399236"/>
                </a:lnTo>
                <a:lnTo>
                  <a:pt x="8750812" y="399236"/>
                </a:lnTo>
                <a:lnTo>
                  <a:pt x="9150049" y="1"/>
                </a:lnTo>
                <a:lnTo>
                  <a:pt x="9202293" y="1"/>
                </a:lnTo>
                <a:lnTo>
                  <a:pt x="8775646" y="426647"/>
                </a:lnTo>
                <a:lnTo>
                  <a:pt x="8775646" y="483635"/>
                </a:lnTo>
                <a:lnTo>
                  <a:pt x="9246372" y="954363"/>
                </a:lnTo>
                <a:lnTo>
                  <a:pt x="9715629" y="485103"/>
                </a:lnTo>
                <a:lnTo>
                  <a:pt x="9715629" y="425175"/>
                </a:lnTo>
                <a:lnTo>
                  <a:pt x="9290453" y="0"/>
                </a:lnTo>
                <a:lnTo>
                  <a:pt x="9342696" y="0"/>
                </a:lnTo>
                <a:lnTo>
                  <a:pt x="9741934" y="399236"/>
                </a:lnTo>
                <a:lnTo>
                  <a:pt x="9801496" y="399236"/>
                </a:lnTo>
                <a:lnTo>
                  <a:pt x="10200732" y="1"/>
                </a:lnTo>
                <a:lnTo>
                  <a:pt x="10252974" y="1"/>
                </a:lnTo>
                <a:lnTo>
                  <a:pt x="9826454" y="426520"/>
                </a:lnTo>
                <a:lnTo>
                  <a:pt x="9826454" y="483756"/>
                </a:lnTo>
                <a:lnTo>
                  <a:pt x="10297055" y="954360"/>
                </a:lnTo>
                <a:lnTo>
                  <a:pt x="10766437" y="484975"/>
                </a:lnTo>
                <a:lnTo>
                  <a:pt x="10766437" y="425305"/>
                </a:lnTo>
                <a:lnTo>
                  <a:pt x="10341131" y="0"/>
                </a:lnTo>
                <a:lnTo>
                  <a:pt x="10393375" y="0"/>
                </a:lnTo>
                <a:lnTo>
                  <a:pt x="10792612" y="399236"/>
                </a:lnTo>
                <a:lnTo>
                  <a:pt x="10852176" y="399236"/>
                </a:lnTo>
                <a:lnTo>
                  <a:pt x="11251411" y="3"/>
                </a:lnTo>
                <a:lnTo>
                  <a:pt x="11303657" y="3"/>
                </a:lnTo>
                <a:lnTo>
                  <a:pt x="10877262" y="426397"/>
                </a:lnTo>
                <a:lnTo>
                  <a:pt x="10877262" y="483887"/>
                </a:lnTo>
                <a:lnTo>
                  <a:pt x="11347735" y="954362"/>
                </a:lnTo>
                <a:lnTo>
                  <a:pt x="11817249" y="484846"/>
                </a:lnTo>
                <a:lnTo>
                  <a:pt x="11817249" y="425436"/>
                </a:lnTo>
                <a:lnTo>
                  <a:pt x="11391812" y="0"/>
                </a:lnTo>
                <a:lnTo>
                  <a:pt x="11444056" y="0"/>
                </a:lnTo>
                <a:lnTo>
                  <a:pt x="11843293" y="399236"/>
                </a:lnTo>
                <a:lnTo>
                  <a:pt x="11902859" y="399236"/>
                </a:lnTo>
                <a:lnTo>
                  <a:pt x="12191973" y="110123"/>
                </a:lnTo>
                <a:lnTo>
                  <a:pt x="12191973" y="162366"/>
                </a:lnTo>
                <a:lnTo>
                  <a:pt x="11928074" y="426265"/>
                </a:lnTo>
                <a:lnTo>
                  <a:pt x="11928074" y="484017"/>
                </a:lnTo>
                <a:lnTo>
                  <a:pt x="12191974" y="747926"/>
                </a:lnTo>
                <a:lnTo>
                  <a:pt x="12191974" y="800166"/>
                </a:lnTo>
                <a:lnTo>
                  <a:pt x="11901874" y="510061"/>
                </a:lnTo>
                <a:lnTo>
                  <a:pt x="11844278" y="510061"/>
                </a:lnTo>
                <a:lnTo>
                  <a:pt x="11373857" y="980483"/>
                </a:lnTo>
                <a:lnTo>
                  <a:pt x="11840505" y="1447132"/>
                </a:lnTo>
                <a:lnTo>
                  <a:pt x="11905645" y="1447132"/>
                </a:lnTo>
                <a:lnTo>
                  <a:pt x="12191976" y="1160803"/>
                </a:lnTo>
                <a:lnTo>
                  <a:pt x="12191976" y="1213046"/>
                </a:lnTo>
                <a:lnTo>
                  <a:pt x="11928074" y="1476947"/>
                </a:lnTo>
                <a:lnTo>
                  <a:pt x="11928074" y="1534702"/>
                </a:lnTo>
                <a:lnTo>
                  <a:pt x="12191975" y="1798604"/>
                </a:lnTo>
                <a:lnTo>
                  <a:pt x="12191975" y="1850847"/>
                </a:lnTo>
                <a:lnTo>
                  <a:pt x="11899087" y="1557957"/>
                </a:lnTo>
                <a:lnTo>
                  <a:pt x="11847063" y="1557957"/>
                </a:lnTo>
                <a:lnTo>
                  <a:pt x="11373858" y="2031163"/>
                </a:lnTo>
                <a:lnTo>
                  <a:pt x="11842778" y="2500070"/>
                </a:lnTo>
                <a:lnTo>
                  <a:pt x="11903378" y="2500070"/>
                </a:lnTo>
                <a:lnTo>
                  <a:pt x="12191975" y="2211473"/>
                </a:lnTo>
                <a:lnTo>
                  <a:pt x="12191974" y="2263716"/>
                </a:lnTo>
                <a:lnTo>
                  <a:pt x="11928074" y="2527616"/>
                </a:lnTo>
                <a:lnTo>
                  <a:pt x="11928074" y="2585366"/>
                </a:lnTo>
                <a:lnTo>
                  <a:pt x="12191978" y="2849270"/>
                </a:lnTo>
                <a:lnTo>
                  <a:pt x="12191977" y="2901515"/>
                </a:lnTo>
                <a:lnTo>
                  <a:pt x="11901357" y="2610895"/>
                </a:lnTo>
                <a:lnTo>
                  <a:pt x="11844795" y="2610895"/>
                </a:lnTo>
                <a:lnTo>
                  <a:pt x="11373856" y="3081835"/>
                </a:lnTo>
                <a:lnTo>
                  <a:pt x="11843230" y="3551209"/>
                </a:lnTo>
                <a:lnTo>
                  <a:pt x="11902922" y="3551209"/>
                </a:lnTo>
                <a:lnTo>
                  <a:pt x="12191974" y="3262156"/>
                </a:lnTo>
                <a:lnTo>
                  <a:pt x="12191974" y="3314400"/>
                </a:lnTo>
                <a:lnTo>
                  <a:pt x="11928074" y="3578299"/>
                </a:lnTo>
                <a:lnTo>
                  <a:pt x="11928074" y="3636053"/>
                </a:lnTo>
                <a:lnTo>
                  <a:pt x="12191975" y="3899954"/>
                </a:lnTo>
                <a:lnTo>
                  <a:pt x="12191975" y="3952198"/>
                </a:lnTo>
                <a:lnTo>
                  <a:pt x="11901811" y="3662034"/>
                </a:lnTo>
                <a:lnTo>
                  <a:pt x="11844339" y="3662034"/>
                </a:lnTo>
                <a:lnTo>
                  <a:pt x="11373856" y="4132518"/>
                </a:lnTo>
                <a:lnTo>
                  <a:pt x="11813331" y="4571992"/>
                </a:lnTo>
                <a:lnTo>
                  <a:pt x="11761089" y="4571991"/>
                </a:lnTo>
                <a:lnTo>
                  <a:pt x="11347736" y="4158638"/>
                </a:lnTo>
                <a:lnTo>
                  <a:pt x="10934382" y="4571992"/>
                </a:lnTo>
                <a:lnTo>
                  <a:pt x="10882138" y="4571992"/>
                </a:lnTo>
                <a:lnTo>
                  <a:pt x="11321614" y="4132516"/>
                </a:lnTo>
                <a:lnTo>
                  <a:pt x="10851132" y="3662034"/>
                </a:lnTo>
                <a:lnTo>
                  <a:pt x="10793656" y="3662034"/>
                </a:lnTo>
                <a:lnTo>
                  <a:pt x="10323175" y="4132515"/>
                </a:lnTo>
                <a:lnTo>
                  <a:pt x="10762651" y="4571991"/>
                </a:lnTo>
                <a:lnTo>
                  <a:pt x="10710406" y="4571992"/>
                </a:lnTo>
                <a:lnTo>
                  <a:pt x="10297052" y="4158638"/>
                </a:lnTo>
                <a:lnTo>
                  <a:pt x="9883699" y="4571992"/>
                </a:lnTo>
                <a:lnTo>
                  <a:pt x="9831456" y="4571992"/>
                </a:lnTo>
                <a:lnTo>
                  <a:pt x="10270931" y="4132517"/>
                </a:lnTo>
                <a:lnTo>
                  <a:pt x="9800448" y="3662034"/>
                </a:lnTo>
                <a:lnTo>
                  <a:pt x="9742974" y="3662034"/>
                </a:lnTo>
                <a:lnTo>
                  <a:pt x="9272491" y="4132517"/>
                </a:lnTo>
                <a:lnTo>
                  <a:pt x="9711968" y="4571993"/>
                </a:lnTo>
                <a:lnTo>
                  <a:pt x="9659723" y="4571993"/>
                </a:lnTo>
                <a:lnTo>
                  <a:pt x="9246369" y="4158639"/>
                </a:lnTo>
                <a:lnTo>
                  <a:pt x="8833016" y="4571992"/>
                </a:lnTo>
                <a:lnTo>
                  <a:pt x="8780772" y="4571992"/>
                </a:lnTo>
                <a:lnTo>
                  <a:pt x="9220247" y="4132517"/>
                </a:lnTo>
                <a:lnTo>
                  <a:pt x="8749764" y="3662034"/>
                </a:lnTo>
                <a:lnTo>
                  <a:pt x="8692294" y="3662034"/>
                </a:lnTo>
                <a:lnTo>
                  <a:pt x="8221812" y="4132516"/>
                </a:lnTo>
                <a:lnTo>
                  <a:pt x="8661288" y="4571992"/>
                </a:lnTo>
                <a:lnTo>
                  <a:pt x="8609042" y="4571992"/>
                </a:lnTo>
                <a:lnTo>
                  <a:pt x="8195689" y="4158639"/>
                </a:lnTo>
                <a:lnTo>
                  <a:pt x="7782334" y="4571994"/>
                </a:lnTo>
                <a:lnTo>
                  <a:pt x="7730092" y="4571994"/>
                </a:lnTo>
                <a:lnTo>
                  <a:pt x="8169568" y="4132518"/>
                </a:lnTo>
                <a:lnTo>
                  <a:pt x="7699085" y="3662034"/>
                </a:lnTo>
                <a:lnTo>
                  <a:pt x="7641614" y="3662034"/>
                </a:lnTo>
                <a:lnTo>
                  <a:pt x="7171129" y="4132518"/>
                </a:lnTo>
                <a:lnTo>
                  <a:pt x="7610604" y="4571993"/>
                </a:lnTo>
                <a:lnTo>
                  <a:pt x="7558360" y="4571993"/>
                </a:lnTo>
                <a:lnTo>
                  <a:pt x="7145007" y="4158640"/>
                </a:lnTo>
                <a:lnTo>
                  <a:pt x="6731655" y="4571993"/>
                </a:lnTo>
                <a:lnTo>
                  <a:pt x="6679410" y="4571993"/>
                </a:lnTo>
                <a:lnTo>
                  <a:pt x="7118885" y="4132518"/>
                </a:lnTo>
                <a:lnTo>
                  <a:pt x="6648402" y="3662034"/>
                </a:lnTo>
                <a:lnTo>
                  <a:pt x="6590932" y="3662034"/>
                </a:lnTo>
                <a:lnTo>
                  <a:pt x="6120448" y="4132519"/>
                </a:lnTo>
                <a:lnTo>
                  <a:pt x="6559922" y="4571993"/>
                </a:lnTo>
                <a:lnTo>
                  <a:pt x="6507678" y="4571993"/>
                </a:lnTo>
                <a:lnTo>
                  <a:pt x="6094326" y="4158641"/>
                </a:lnTo>
                <a:lnTo>
                  <a:pt x="5680985" y="4571992"/>
                </a:lnTo>
                <a:lnTo>
                  <a:pt x="5628744" y="4571992"/>
                </a:lnTo>
                <a:lnTo>
                  <a:pt x="6068205" y="4132519"/>
                </a:lnTo>
                <a:lnTo>
                  <a:pt x="5597731" y="3662034"/>
                </a:lnTo>
                <a:lnTo>
                  <a:pt x="5540263" y="3662034"/>
                </a:lnTo>
                <a:lnTo>
                  <a:pt x="5069789" y="4132518"/>
                </a:lnTo>
                <a:lnTo>
                  <a:pt x="5509253" y="4571993"/>
                </a:lnTo>
                <a:lnTo>
                  <a:pt x="5457012" y="4571993"/>
                </a:lnTo>
                <a:lnTo>
                  <a:pt x="5043664" y="4158640"/>
                </a:lnTo>
                <a:lnTo>
                  <a:pt x="4630303" y="4571992"/>
                </a:lnTo>
                <a:lnTo>
                  <a:pt x="4578059" y="4571992"/>
                </a:lnTo>
                <a:lnTo>
                  <a:pt x="5017539" y="4132518"/>
                </a:lnTo>
                <a:lnTo>
                  <a:pt x="4547049" y="3662034"/>
                </a:lnTo>
                <a:lnTo>
                  <a:pt x="4489581" y="3662034"/>
                </a:lnTo>
                <a:lnTo>
                  <a:pt x="4019108" y="4132519"/>
                </a:lnTo>
                <a:lnTo>
                  <a:pt x="4458568" y="4571993"/>
                </a:lnTo>
                <a:lnTo>
                  <a:pt x="4406323" y="4571993"/>
                </a:lnTo>
                <a:lnTo>
                  <a:pt x="3992985" y="4158641"/>
                </a:lnTo>
                <a:lnTo>
                  <a:pt x="3579645" y="4571992"/>
                </a:lnTo>
                <a:lnTo>
                  <a:pt x="3527403" y="4571992"/>
                </a:lnTo>
                <a:lnTo>
                  <a:pt x="3966864" y="4132520"/>
                </a:lnTo>
                <a:lnTo>
                  <a:pt x="3496388" y="3662034"/>
                </a:lnTo>
                <a:lnTo>
                  <a:pt x="3438920" y="3662034"/>
                </a:lnTo>
                <a:lnTo>
                  <a:pt x="2968432" y="4132519"/>
                </a:lnTo>
                <a:lnTo>
                  <a:pt x="3407908" y="4571992"/>
                </a:lnTo>
                <a:lnTo>
                  <a:pt x="3355663" y="4571992"/>
                </a:lnTo>
                <a:lnTo>
                  <a:pt x="2942311" y="4158641"/>
                </a:lnTo>
                <a:lnTo>
                  <a:pt x="2528961" y="4571991"/>
                </a:lnTo>
                <a:lnTo>
                  <a:pt x="2476717" y="4571991"/>
                </a:lnTo>
                <a:lnTo>
                  <a:pt x="2916189" y="4132519"/>
                </a:lnTo>
                <a:lnTo>
                  <a:pt x="2445706" y="3662034"/>
                </a:lnTo>
                <a:lnTo>
                  <a:pt x="2388237" y="3662034"/>
                </a:lnTo>
                <a:lnTo>
                  <a:pt x="1917745" y="4132520"/>
                </a:lnTo>
                <a:lnTo>
                  <a:pt x="2357225" y="4571992"/>
                </a:lnTo>
                <a:lnTo>
                  <a:pt x="2304981" y="4571993"/>
                </a:lnTo>
                <a:lnTo>
                  <a:pt x="1891623" y="4158642"/>
                </a:lnTo>
                <a:lnTo>
                  <a:pt x="1478275" y="4571991"/>
                </a:lnTo>
                <a:lnTo>
                  <a:pt x="1426031" y="4571991"/>
                </a:lnTo>
                <a:lnTo>
                  <a:pt x="1865501" y="4132520"/>
                </a:lnTo>
                <a:lnTo>
                  <a:pt x="1395017" y="3662034"/>
                </a:lnTo>
                <a:lnTo>
                  <a:pt x="1337551" y="3662034"/>
                </a:lnTo>
                <a:lnTo>
                  <a:pt x="867066" y="4132521"/>
                </a:lnTo>
                <a:lnTo>
                  <a:pt x="1306536" y="4571992"/>
                </a:lnTo>
                <a:lnTo>
                  <a:pt x="1254292" y="4571992"/>
                </a:lnTo>
                <a:lnTo>
                  <a:pt x="840944" y="4158643"/>
                </a:lnTo>
                <a:lnTo>
                  <a:pt x="427595" y="4571993"/>
                </a:lnTo>
                <a:lnTo>
                  <a:pt x="375351" y="4571993"/>
                </a:lnTo>
                <a:lnTo>
                  <a:pt x="814822" y="4132521"/>
                </a:lnTo>
                <a:lnTo>
                  <a:pt x="344336" y="3662034"/>
                </a:lnTo>
                <a:lnTo>
                  <a:pt x="286870" y="3662034"/>
                </a:lnTo>
                <a:lnTo>
                  <a:pt x="5" y="3948900"/>
                </a:lnTo>
                <a:lnTo>
                  <a:pt x="5" y="3896656"/>
                </a:lnTo>
                <a:lnTo>
                  <a:pt x="258369" y="3638291"/>
                </a:lnTo>
                <a:lnTo>
                  <a:pt x="258369" y="3576066"/>
                </a:lnTo>
                <a:lnTo>
                  <a:pt x="1" y="3317698"/>
                </a:lnTo>
                <a:lnTo>
                  <a:pt x="1" y="3265454"/>
                </a:lnTo>
                <a:lnTo>
                  <a:pt x="285756" y="3551209"/>
                </a:lnTo>
                <a:lnTo>
                  <a:pt x="345451" y="3551209"/>
                </a:lnTo>
                <a:lnTo>
                  <a:pt x="814822" y="3081838"/>
                </a:lnTo>
                <a:lnTo>
                  <a:pt x="343880" y="2610895"/>
                </a:lnTo>
                <a:lnTo>
                  <a:pt x="287328" y="2610895"/>
                </a:lnTo>
                <a:lnTo>
                  <a:pt x="6" y="2898217"/>
                </a:lnTo>
                <a:lnTo>
                  <a:pt x="6" y="2845973"/>
                </a:lnTo>
                <a:lnTo>
                  <a:pt x="258373" y="2587605"/>
                </a:lnTo>
                <a:lnTo>
                  <a:pt x="258373" y="2525388"/>
                </a:lnTo>
                <a:lnTo>
                  <a:pt x="1" y="2267015"/>
                </a:lnTo>
                <a:lnTo>
                  <a:pt x="0" y="2214770"/>
                </a:lnTo>
                <a:lnTo>
                  <a:pt x="285299" y="2500070"/>
                </a:lnTo>
                <a:lnTo>
                  <a:pt x="345909" y="2500070"/>
                </a:lnTo>
                <a:lnTo>
                  <a:pt x="814822" y="2031167"/>
                </a:lnTo>
                <a:lnTo>
                  <a:pt x="341616" y="1557959"/>
                </a:lnTo>
                <a:lnTo>
                  <a:pt x="289593" y="1557959"/>
                </a:lnTo>
                <a:lnTo>
                  <a:pt x="4" y="1847551"/>
                </a:lnTo>
                <a:lnTo>
                  <a:pt x="4" y="1795307"/>
                </a:lnTo>
                <a:lnTo>
                  <a:pt x="258377" y="1536932"/>
                </a:lnTo>
                <a:lnTo>
                  <a:pt x="258377" y="1474721"/>
                </a:lnTo>
                <a:lnTo>
                  <a:pt x="2" y="1216345"/>
                </a:lnTo>
                <a:lnTo>
                  <a:pt x="2" y="1164102"/>
                </a:lnTo>
                <a:lnTo>
                  <a:pt x="283034" y="1447135"/>
                </a:lnTo>
                <a:lnTo>
                  <a:pt x="348175" y="1447135"/>
                </a:lnTo>
                <a:lnTo>
                  <a:pt x="814821" y="980486"/>
                </a:lnTo>
                <a:lnTo>
                  <a:pt x="344401" y="510062"/>
                </a:lnTo>
                <a:lnTo>
                  <a:pt x="286805" y="510062"/>
                </a:lnTo>
                <a:lnTo>
                  <a:pt x="5" y="796868"/>
                </a:lnTo>
                <a:lnTo>
                  <a:pt x="5" y="744628"/>
                </a:lnTo>
                <a:lnTo>
                  <a:pt x="258382" y="486242"/>
                </a:lnTo>
                <a:lnTo>
                  <a:pt x="258382" y="424043"/>
                </a:lnTo>
                <a:lnTo>
                  <a:pt x="3" y="165664"/>
                </a:lnTo>
                <a:lnTo>
                  <a:pt x="3" y="113420"/>
                </a:lnTo>
                <a:lnTo>
                  <a:pt x="285820" y="399237"/>
                </a:lnTo>
                <a:lnTo>
                  <a:pt x="345386" y="399237"/>
                </a:lnTo>
                <a:lnTo>
                  <a:pt x="744622" y="2"/>
                </a:lnTo>
                <a:lnTo>
                  <a:pt x="796865" y="2"/>
                </a:lnTo>
                <a:lnTo>
                  <a:pt x="369206" y="427661"/>
                </a:lnTo>
                <a:lnTo>
                  <a:pt x="369206" y="482624"/>
                </a:lnTo>
                <a:lnTo>
                  <a:pt x="840943" y="954364"/>
                </a:lnTo>
                <a:lnTo>
                  <a:pt x="1309187" y="486116"/>
                </a:lnTo>
                <a:lnTo>
                  <a:pt x="1309187" y="424169"/>
                </a:lnTo>
                <a:lnTo>
                  <a:pt x="885019" y="0"/>
                </a:lnTo>
                <a:lnTo>
                  <a:pt x="937262" y="0"/>
                </a:lnTo>
                <a:lnTo>
                  <a:pt x="1336499" y="399237"/>
                </a:lnTo>
                <a:lnTo>
                  <a:pt x="1396066" y="399237"/>
                </a:lnTo>
                <a:lnTo>
                  <a:pt x="1795300" y="3"/>
                </a:lnTo>
                <a:lnTo>
                  <a:pt x="1847544" y="3"/>
                </a:lnTo>
                <a:lnTo>
                  <a:pt x="1420012" y="427535"/>
                </a:lnTo>
                <a:lnTo>
                  <a:pt x="1420012" y="482750"/>
                </a:lnTo>
                <a:lnTo>
                  <a:pt x="1891623" y="954365"/>
                </a:lnTo>
                <a:lnTo>
                  <a:pt x="2360001" y="485992"/>
                </a:lnTo>
                <a:lnTo>
                  <a:pt x="2360001" y="424295"/>
                </a:lnTo>
                <a:lnTo>
                  <a:pt x="1935698" y="0"/>
                </a:lnTo>
                <a:lnTo>
                  <a:pt x="1987943" y="0"/>
                </a:lnTo>
                <a:lnTo>
                  <a:pt x="2387187" y="399237"/>
                </a:lnTo>
                <a:lnTo>
                  <a:pt x="2446755" y="399237"/>
                </a:lnTo>
                <a:lnTo>
                  <a:pt x="2845991" y="2"/>
                </a:lnTo>
                <a:lnTo>
                  <a:pt x="2898236" y="2"/>
                </a:lnTo>
                <a:lnTo>
                  <a:pt x="2470825" y="427411"/>
                </a:lnTo>
                <a:lnTo>
                  <a:pt x="2470825" y="482875"/>
                </a:lnTo>
                <a:lnTo>
                  <a:pt x="2942310" y="954365"/>
                </a:lnTo>
                <a:lnTo>
                  <a:pt x="3410809" y="485866"/>
                </a:lnTo>
                <a:lnTo>
                  <a:pt x="3410809" y="424419"/>
                </a:lnTo>
                <a:lnTo>
                  <a:pt x="2986386" y="0"/>
                </a:lnTo>
                <a:lnTo>
                  <a:pt x="3038626" y="0"/>
                </a:lnTo>
                <a:lnTo>
                  <a:pt x="3437870" y="399237"/>
                </a:lnTo>
                <a:lnTo>
                  <a:pt x="3497441" y="399237"/>
                </a:lnTo>
                <a:lnTo>
                  <a:pt x="3896667" y="2"/>
                </a:lnTo>
                <a:lnTo>
                  <a:pt x="3948913" y="2"/>
                </a:lnTo>
                <a:lnTo>
                  <a:pt x="3521637" y="427285"/>
                </a:lnTo>
                <a:lnTo>
                  <a:pt x="3521637" y="483001"/>
                </a:lnTo>
                <a:lnTo>
                  <a:pt x="3992987" y="954364"/>
                </a:lnTo>
                <a:lnTo>
                  <a:pt x="4461599" y="485738"/>
                </a:lnTo>
                <a:lnTo>
                  <a:pt x="4461599" y="424543"/>
                </a:lnTo>
                <a:lnTo>
                  <a:pt x="4037068" y="1"/>
                </a:lnTo>
                <a:lnTo>
                  <a:pt x="4089312" y="1"/>
                </a:lnTo>
                <a:lnTo>
                  <a:pt x="4488534" y="399237"/>
                </a:lnTo>
                <a:lnTo>
                  <a:pt x="4548100" y="399237"/>
                </a:lnTo>
                <a:lnTo>
                  <a:pt x="4947332" y="4"/>
                </a:lnTo>
                <a:lnTo>
                  <a:pt x="4999581" y="4"/>
                </a:lnTo>
                <a:lnTo>
                  <a:pt x="4572422" y="427156"/>
                </a:lnTo>
                <a:lnTo>
                  <a:pt x="4572422" y="483126"/>
                </a:lnTo>
                <a:lnTo>
                  <a:pt x="5043667" y="954362"/>
                </a:lnTo>
                <a:lnTo>
                  <a:pt x="5512409" y="485609"/>
                </a:lnTo>
                <a:lnTo>
                  <a:pt x="5512409" y="424674"/>
                </a:lnTo>
                <a:lnTo>
                  <a:pt x="5087742" y="1"/>
                </a:lnTo>
                <a:lnTo>
                  <a:pt x="5139977" y="1"/>
                </a:lnTo>
                <a:lnTo>
                  <a:pt x="5539215" y="399237"/>
                </a:lnTo>
                <a:lnTo>
                  <a:pt x="5598781" y="399237"/>
                </a:lnTo>
                <a:lnTo>
                  <a:pt x="5998007" y="2"/>
                </a:lnTo>
                <a:lnTo>
                  <a:pt x="6050249" y="2"/>
                </a:lnTo>
                <a:lnTo>
                  <a:pt x="5623232" y="427030"/>
                </a:lnTo>
                <a:lnTo>
                  <a:pt x="5623232" y="483255"/>
                </a:lnTo>
                <a:lnTo>
                  <a:pt x="6094326" y="954363"/>
                </a:lnTo>
                <a:lnTo>
                  <a:pt x="6563205" y="485481"/>
                </a:lnTo>
                <a:lnTo>
                  <a:pt x="6563205" y="4247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790F5F-7816-441D-BA59-630FDC224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BE75633-AA40-4A9B-858C-18E57F090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9BD418-6841-4602-B152-47FF4C331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F368D2-598E-C644-043C-514DA4876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pc="200">
                <a:solidFill>
                  <a:srgbClr val="FFFFFF"/>
                </a:solidFill>
              </a:rPr>
              <a:t>comparison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17F12C-2436-4DCD-A245-B9807385C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406507" y="5220212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6F2CF5-D35E-5982-003F-EB49C64C8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640620"/>
              </p:ext>
            </p:extLst>
          </p:nvPr>
        </p:nvGraphicFramePr>
        <p:xfrm>
          <a:off x="634276" y="853805"/>
          <a:ext cx="10917646" cy="2879010"/>
        </p:xfrm>
        <a:graphic>
          <a:graphicData uri="http://schemas.openxmlformats.org/drawingml/2006/table">
            <a:tbl>
              <a:tblPr firstRow="1" bandRow="1"/>
              <a:tblGrid>
                <a:gridCol w="1535347">
                  <a:extLst>
                    <a:ext uri="{9D8B030D-6E8A-4147-A177-3AD203B41FA5}">
                      <a16:colId xmlns:a16="http://schemas.microsoft.com/office/drawing/2014/main" val="3690592966"/>
                    </a:ext>
                  </a:extLst>
                </a:gridCol>
                <a:gridCol w="945630">
                  <a:extLst>
                    <a:ext uri="{9D8B030D-6E8A-4147-A177-3AD203B41FA5}">
                      <a16:colId xmlns:a16="http://schemas.microsoft.com/office/drawing/2014/main" val="2356087945"/>
                    </a:ext>
                  </a:extLst>
                </a:gridCol>
                <a:gridCol w="945630">
                  <a:extLst>
                    <a:ext uri="{9D8B030D-6E8A-4147-A177-3AD203B41FA5}">
                      <a16:colId xmlns:a16="http://schemas.microsoft.com/office/drawing/2014/main" val="3361586830"/>
                    </a:ext>
                  </a:extLst>
                </a:gridCol>
                <a:gridCol w="1059900">
                  <a:extLst>
                    <a:ext uri="{9D8B030D-6E8A-4147-A177-3AD203B41FA5}">
                      <a16:colId xmlns:a16="http://schemas.microsoft.com/office/drawing/2014/main" val="1131670159"/>
                    </a:ext>
                  </a:extLst>
                </a:gridCol>
                <a:gridCol w="1059900">
                  <a:extLst>
                    <a:ext uri="{9D8B030D-6E8A-4147-A177-3AD203B41FA5}">
                      <a16:colId xmlns:a16="http://schemas.microsoft.com/office/drawing/2014/main" val="403094195"/>
                    </a:ext>
                  </a:extLst>
                </a:gridCol>
                <a:gridCol w="1059900">
                  <a:extLst>
                    <a:ext uri="{9D8B030D-6E8A-4147-A177-3AD203B41FA5}">
                      <a16:colId xmlns:a16="http://schemas.microsoft.com/office/drawing/2014/main" val="587780088"/>
                    </a:ext>
                  </a:extLst>
                </a:gridCol>
                <a:gridCol w="757901">
                  <a:extLst>
                    <a:ext uri="{9D8B030D-6E8A-4147-A177-3AD203B41FA5}">
                      <a16:colId xmlns:a16="http://schemas.microsoft.com/office/drawing/2014/main" val="902457906"/>
                    </a:ext>
                  </a:extLst>
                </a:gridCol>
                <a:gridCol w="3553438">
                  <a:extLst>
                    <a:ext uri="{9D8B030D-6E8A-4147-A177-3AD203B41FA5}">
                      <a16:colId xmlns:a16="http://schemas.microsoft.com/office/drawing/2014/main" val="523951828"/>
                    </a:ext>
                  </a:extLst>
                </a:gridCol>
              </a:tblGrid>
              <a:tr h="479835">
                <a:tc>
                  <a:txBody>
                    <a:bodyPr/>
                    <a:lstStyle/>
                    <a:p>
                      <a:r>
                        <a:rPr lang="en-US" sz="1300" b="1"/>
                        <a:t>Model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Train Accuracy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Test Accuracy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Precision (Weighted)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Recall (Weighted)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F1-Score (Weighted)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Macro Avg F1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Conclusion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0883"/>
                  </a:ext>
                </a:extLst>
              </a:tr>
              <a:tr h="479835">
                <a:tc>
                  <a:txBody>
                    <a:bodyPr/>
                    <a:lstStyle/>
                    <a:p>
                      <a:r>
                        <a:rPr lang="en-US" sz="1300" b="1"/>
                        <a:t>LightGBM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0.9982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0.9772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0.98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0.98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0.98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0.97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Best model, excellent accuracy and balanced performance.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032088"/>
                  </a:ext>
                </a:extLst>
              </a:tr>
              <a:tr h="479835">
                <a:tc>
                  <a:txBody>
                    <a:bodyPr/>
                    <a:lstStyle/>
                    <a:p>
                      <a:r>
                        <a:rPr lang="en-US" sz="1300" b="1"/>
                        <a:t>Ensemble Voting Classifier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0.9995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0.9772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0.98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0.98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0.98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="1"/>
                        <a:t>0.97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Almost identical to LightGBM, very strong performance.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847545"/>
                  </a:ext>
                </a:extLst>
              </a:tr>
              <a:tr h="479835">
                <a:tc>
                  <a:txBody>
                    <a:bodyPr/>
                    <a:lstStyle/>
                    <a:p>
                      <a:r>
                        <a:rPr lang="en-US" sz="1300" b="1"/>
                        <a:t>XGBoost</a:t>
                      </a:r>
                      <a:endParaRPr lang="en-US" sz="130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0.9996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0.9746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0.97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0.97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0.97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0.96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High performance, but slightly behind LightGBM and Ensemble.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0043753"/>
                  </a:ext>
                </a:extLst>
              </a:tr>
              <a:tr h="479835">
                <a:tc>
                  <a:txBody>
                    <a:bodyPr/>
                    <a:lstStyle/>
                    <a:p>
                      <a:r>
                        <a:rPr lang="en-US" sz="1300" b="1" dirty="0"/>
                        <a:t>KNN </a:t>
                      </a:r>
                      <a:endParaRPr lang="en-US" sz="1300" dirty="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0.8779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0.7287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0.76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0.73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0.74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0.64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Moderate performance, struggles with </a:t>
                      </a:r>
                      <a:r>
                        <a:rPr lang="en-US" sz="1300" b="1"/>
                        <a:t>Class 1</a:t>
                      </a:r>
                      <a:r>
                        <a:rPr lang="en-US" sz="1300"/>
                        <a:t> precision and recall.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841904"/>
                  </a:ext>
                </a:extLst>
              </a:tr>
              <a:tr h="479835">
                <a:tc>
                  <a:txBody>
                    <a:bodyPr/>
                    <a:lstStyle/>
                    <a:p>
                      <a:r>
                        <a:rPr lang="en-US" sz="1300" b="1" dirty="0"/>
                        <a:t>Naive Bayes </a:t>
                      </a:r>
                      <a:endParaRPr lang="en-US" sz="1300" dirty="0"/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0.5769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0.6338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0.70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0.63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0.65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0.49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Weak performance, particularly for </a:t>
                      </a:r>
                      <a:r>
                        <a:rPr lang="en-US" sz="1300" b="1" dirty="0"/>
                        <a:t>Class 1</a:t>
                      </a:r>
                      <a:r>
                        <a:rPr lang="en-US" sz="1300" dirty="0"/>
                        <a:t>, needs major improvements.</a:t>
                      </a:r>
                    </a:p>
                  </a:txBody>
                  <a:tcPr marL="41037" marR="41037" marT="20518" marB="2051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524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7430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F89F-55EE-2F42-3B2E-B30BFBEE9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014" y="2895600"/>
            <a:ext cx="10443972" cy="3219450"/>
          </a:xfrm>
        </p:spPr>
        <p:txBody>
          <a:bodyPr/>
          <a:lstStyle/>
          <a:p>
            <a:pPr marL="0" indent="0">
              <a:buNone/>
            </a:pPr>
            <a:r>
              <a:rPr lang="ar-EG" dirty="0"/>
              <a:t>3</a:t>
            </a:r>
            <a:r>
              <a:rPr lang="en-US" dirty="0"/>
              <a:t>. </a:t>
            </a:r>
            <a:r>
              <a:rPr lang="en-US" b="0" dirty="0">
                <a:effectLst/>
                <a:latin typeface="Consolas" panose="020B0609020204030204" pitchFamily="49" charset="0"/>
              </a:rPr>
              <a:t>The third approach learning model with class-specific weight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 It improves the performance by make the model pay more attention to underrepresented classes by assigning higher weights to misclassifications of theses classes</a:t>
            </a:r>
            <a:endParaRPr lang="en-US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45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FF97E4-5503-39EB-E600-D2EFC03855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5874258"/>
              </p:ext>
            </p:extLst>
          </p:nvPr>
        </p:nvGraphicFramePr>
        <p:xfrm>
          <a:off x="804333" y="1488743"/>
          <a:ext cx="10583334" cy="3880516"/>
        </p:xfrm>
        <a:graphic>
          <a:graphicData uri="http://schemas.openxmlformats.org/drawingml/2006/table">
            <a:tbl>
              <a:tblPr firstRow="1" bandRow="1"/>
              <a:tblGrid>
                <a:gridCol w="1772007">
                  <a:extLst>
                    <a:ext uri="{9D8B030D-6E8A-4147-A177-3AD203B41FA5}">
                      <a16:colId xmlns:a16="http://schemas.microsoft.com/office/drawing/2014/main" val="2383959303"/>
                    </a:ext>
                  </a:extLst>
                </a:gridCol>
                <a:gridCol w="1814080">
                  <a:extLst>
                    <a:ext uri="{9D8B030D-6E8A-4147-A177-3AD203B41FA5}">
                      <a16:colId xmlns:a16="http://schemas.microsoft.com/office/drawing/2014/main" val="2413253973"/>
                    </a:ext>
                  </a:extLst>
                </a:gridCol>
                <a:gridCol w="1705810">
                  <a:extLst>
                    <a:ext uri="{9D8B030D-6E8A-4147-A177-3AD203B41FA5}">
                      <a16:colId xmlns:a16="http://schemas.microsoft.com/office/drawing/2014/main" val="3589919798"/>
                    </a:ext>
                  </a:extLst>
                </a:gridCol>
                <a:gridCol w="1705810">
                  <a:extLst>
                    <a:ext uri="{9D8B030D-6E8A-4147-A177-3AD203B41FA5}">
                      <a16:colId xmlns:a16="http://schemas.microsoft.com/office/drawing/2014/main" val="1274391641"/>
                    </a:ext>
                  </a:extLst>
                </a:gridCol>
                <a:gridCol w="1705810">
                  <a:extLst>
                    <a:ext uri="{9D8B030D-6E8A-4147-A177-3AD203B41FA5}">
                      <a16:colId xmlns:a16="http://schemas.microsoft.com/office/drawing/2014/main" val="883757444"/>
                    </a:ext>
                  </a:extLst>
                </a:gridCol>
                <a:gridCol w="1879817">
                  <a:extLst>
                    <a:ext uri="{9D8B030D-6E8A-4147-A177-3AD203B41FA5}">
                      <a16:colId xmlns:a16="http://schemas.microsoft.com/office/drawing/2014/main" val="2111429114"/>
                    </a:ext>
                  </a:extLst>
                </a:gridCol>
              </a:tblGrid>
              <a:tr h="316759">
                <a:tc>
                  <a:txBody>
                    <a:bodyPr/>
                    <a:lstStyle/>
                    <a:p>
                      <a:r>
                        <a:rPr lang="en-US" sz="1400" b="1"/>
                        <a:t>Model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Test Accuracy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Class 0 F1-Score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Class 1 F1-Score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Class 2 F1-Score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Overall Performance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0134362"/>
                  </a:ext>
                </a:extLst>
              </a:tr>
              <a:tr h="522696">
                <a:tc>
                  <a:txBody>
                    <a:bodyPr/>
                    <a:lstStyle/>
                    <a:p>
                      <a:r>
                        <a:rPr lang="en-US" sz="1400" b="1"/>
                        <a:t>LightGBM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0.9756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0.98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0.95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Best performance, balanced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689021"/>
                  </a:ext>
                </a:extLst>
              </a:tr>
              <a:tr h="522696">
                <a:tc>
                  <a:txBody>
                    <a:bodyPr/>
                    <a:lstStyle/>
                    <a:p>
                      <a:r>
                        <a:rPr lang="en-US" sz="1400" b="1"/>
                        <a:t>XGBoost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0.9746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0.98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0.95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Best performance, balanced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2682262"/>
                  </a:ext>
                </a:extLst>
              </a:tr>
              <a:tr h="316759">
                <a:tc>
                  <a:txBody>
                    <a:bodyPr/>
                    <a:lstStyle/>
                    <a:p>
                      <a:r>
                        <a:rPr lang="en-US" sz="1400" b="1"/>
                        <a:t>Random Forest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0.9689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0.93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0.97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Strong, consistent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6803362"/>
                  </a:ext>
                </a:extLst>
              </a:tr>
              <a:tr h="522696">
                <a:tc>
                  <a:txBody>
                    <a:bodyPr/>
                    <a:lstStyle/>
                    <a:p>
                      <a:r>
                        <a:rPr lang="en-US" sz="1400" b="1"/>
                        <a:t>Decision Tree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0.9398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0.94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0.85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0.94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Good, solid performance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418149"/>
                  </a:ext>
                </a:extLst>
              </a:tr>
              <a:tr h="316759">
                <a:tc>
                  <a:txBody>
                    <a:bodyPr/>
                    <a:lstStyle/>
                    <a:p>
                      <a:r>
                        <a:rPr lang="en-US" sz="1400" b="1"/>
                        <a:t>KNN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0.7287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0.79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0.41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0.71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Struggles with Class 1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8863946"/>
                  </a:ext>
                </a:extLst>
              </a:tr>
              <a:tr h="316759">
                <a:tc>
                  <a:txBody>
                    <a:bodyPr/>
                    <a:lstStyle/>
                    <a:p>
                      <a:r>
                        <a:rPr lang="en-US" sz="1400" b="1"/>
                        <a:t>Naive Bayes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0.6338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0.76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0.16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0.56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Weak on Class 1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1826515"/>
                  </a:ext>
                </a:extLst>
              </a:tr>
              <a:tr h="522696">
                <a:tc>
                  <a:txBody>
                    <a:bodyPr/>
                    <a:lstStyle/>
                    <a:p>
                      <a:r>
                        <a:rPr lang="en-US" sz="1400" b="1"/>
                        <a:t>Logistic Regression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0.5462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0.48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0.01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0.62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Low performance overall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173167"/>
                  </a:ext>
                </a:extLst>
              </a:tr>
              <a:tr h="522696">
                <a:tc>
                  <a:txBody>
                    <a:bodyPr/>
                    <a:lstStyle/>
                    <a:p>
                      <a:r>
                        <a:rPr lang="en-US" sz="1400" b="1"/>
                        <a:t>SVM</a:t>
                      </a:r>
                      <a:endParaRPr lang="en-US" sz="1400"/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0.5441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0.45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0.32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0.62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Poor performance overall</a:t>
                      </a:r>
                    </a:p>
                  </a:txBody>
                  <a:tcPr marL="65889" marR="65889" marT="32945" marB="3294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1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012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confusion matrix&#10;&#10;AI-generated content may be incorrect.">
            <a:extLst>
              <a:ext uri="{FF2B5EF4-FFF2-40B4-BE49-F238E27FC236}">
                <a16:creationId xmlns:a16="http://schemas.microsoft.com/office/drawing/2014/main" id="{1E07902D-177F-C538-58D3-C966922334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4777" y="3844298"/>
            <a:ext cx="3595658" cy="3013702"/>
          </a:xfrm>
        </p:spPr>
      </p:pic>
      <p:pic>
        <p:nvPicPr>
          <p:cNvPr id="7" name="Picture 6" descr="A graph with numbers and a number in blue squares&#10;&#10;AI-generated content may be incorrect.">
            <a:extLst>
              <a:ext uri="{FF2B5EF4-FFF2-40B4-BE49-F238E27FC236}">
                <a16:creationId xmlns:a16="http://schemas.microsoft.com/office/drawing/2014/main" id="{24FB4DC8-2261-7EF9-C6FC-F55C7C640A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053" y="3844299"/>
            <a:ext cx="3595658" cy="3013702"/>
          </a:xfrm>
          <a:prstGeom prst="rect">
            <a:avLst/>
          </a:prstGeom>
        </p:spPr>
      </p:pic>
      <p:pic>
        <p:nvPicPr>
          <p:cNvPr id="9" name="Picture 8" descr="A graph of confusion matrix&#10;&#10;AI-generated content may be incorrect.">
            <a:extLst>
              <a:ext uri="{FF2B5EF4-FFF2-40B4-BE49-F238E27FC236}">
                <a16:creationId xmlns:a16="http://schemas.microsoft.com/office/drawing/2014/main" id="{9DF713F4-9084-978F-0CA2-E6F119DDDD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2" y="3825248"/>
            <a:ext cx="3595658" cy="3013702"/>
          </a:xfrm>
          <a:prstGeom prst="rect">
            <a:avLst/>
          </a:prstGeom>
        </p:spPr>
      </p:pic>
      <p:pic>
        <p:nvPicPr>
          <p:cNvPr id="11" name="Picture 10" descr="A graph with numbers and a number in blue squares&#10;&#10;AI-generated content may be incorrect.">
            <a:extLst>
              <a:ext uri="{FF2B5EF4-FFF2-40B4-BE49-F238E27FC236}">
                <a16:creationId xmlns:a16="http://schemas.microsoft.com/office/drawing/2014/main" id="{11A29868-06A7-78B8-4A8D-62D4FE01CD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6342" y="0"/>
            <a:ext cx="3595658" cy="3013702"/>
          </a:xfrm>
          <a:prstGeom prst="rect">
            <a:avLst/>
          </a:prstGeom>
        </p:spPr>
      </p:pic>
      <p:pic>
        <p:nvPicPr>
          <p:cNvPr id="13" name="Picture 12" descr="A graph with numbers and squares&#10;&#10;AI-generated content may be incorrect.">
            <a:extLst>
              <a:ext uri="{FF2B5EF4-FFF2-40B4-BE49-F238E27FC236}">
                <a16:creationId xmlns:a16="http://schemas.microsoft.com/office/drawing/2014/main" id="{6082CA82-084D-C604-2AE5-F9612D3263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042" y="19050"/>
            <a:ext cx="3658011" cy="3013702"/>
          </a:xfrm>
          <a:prstGeom prst="rect">
            <a:avLst/>
          </a:prstGeom>
        </p:spPr>
      </p:pic>
      <p:pic>
        <p:nvPicPr>
          <p:cNvPr id="15" name="Picture 14" descr="A graph with numbers and a number in blue squares&#10;&#10;AI-generated content may be incorrect.">
            <a:extLst>
              <a:ext uri="{FF2B5EF4-FFF2-40B4-BE49-F238E27FC236}">
                <a16:creationId xmlns:a16="http://schemas.microsoft.com/office/drawing/2014/main" id="{59551064-0A3C-FC2D-22AD-82654CDB44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050"/>
            <a:ext cx="3658011" cy="301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59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numbers and a number in blue squares&#10;&#10;AI-generated content may be incorrect.">
            <a:extLst>
              <a:ext uri="{FF2B5EF4-FFF2-40B4-BE49-F238E27FC236}">
                <a16:creationId xmlns:a16="http://schemas.microsoft.com/office/drawing/2014/main" id="{1F113ECA-D15B-7026-304E-F07C8514F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519" y="1306825"/>
            <a:ext cx="5831681" cy="4804509"/>
          </a:xfrm>
        </p:spPr>
      </p:pic>
      <p:pic>
        <p:nvPicPr>
          <p:cNvPr id="7" name="Picture 6" descr="A graph of confusion matrix&#10;&#10;AI-generated content may be incorrect.">
            <a:extLst>
              <a:ext uri="{FF2B5EF4-FFF2-40B4-BE49-F238E27FC236}">
                <a16:creationId xmlns:a16="http://schemas.microsoft.com/office/drawing/2014/main" id="{E0F57A37-F74D-CBFF-A2ED-C95134EF80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306825"/>
            <a:ext cx="5831681" cy="48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01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EB99-3DFE-3261-AD76-939475C1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BCED-A5B3-98BB-5D25-E26DB6AD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that we can say </a:t>
            </a:r>
          </a:p>
          <a:p>
            <a:r>
              <a:rPr lang="en-US" dirty="0"/>
              <a:t>If you notice abnormal about of hepatomegaly and spider vanes rush to the hospital </a:t>
            </a:r>
          </a:p>
          <a:p>
            <a:r>
              <a:rPr lang="en-US" dirty="0"/>
              <a:t>Stay healthy and a stay safe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640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95F8C5-0ED1-4C24-877A-A9E15A1C6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946" y="643461"/>
            <a:ext cx="3036377" cy="5571069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0" ty="0" sx="80000" sy="80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1596D9-AC85-B07D-31EA-AA6E385A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9803" y="4735775"/>
            <a:ext cx="7006998" cy="1245732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1EC6D7-7D9D-FC09-3A8E-7BB383B514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19802" y="965864"/>
            <a:ext cx="7006998" cy="34503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Best Performers: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LightGBM and XGBoost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Mid-Range: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Random Forest, Decision Tree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Lower Performers: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KNN, Naive Bayes, Logistic Regression, SVM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4661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5E8A-0158-2764-ED08-B184F63B5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DF135-E8CD-7DD1-4F15-96FB027A1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Predicting the level of liver cirrhosis of a patient.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liver cirrhosis is critical sick because it can lead to death or in more lucky situations a liver transplant could make the patient survive.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828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9013-0C36-F3B4-305B-1759FC432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exploration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8F36040-ACD8-6633-9F93-CA841560017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1248" y="2360475"/>
            <a:ext cx="1116787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N_Days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of days the patient has been in diagnosed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Health status or outcome (target).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Drug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Medications or treatments the patient is receiving.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Age of the patient in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Gender of the patient.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Ascites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Fluid buildup in the abdomen (Y, 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Hepatomegaly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Enlargement of the liver (Y, 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Spiders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Spider-like blood vessels on the skin (Y, 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Edema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Swelling of the body (Y, 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Bilirubin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Level of bilirubin in the blood, a key indicator of liver function.</a:t>
            </a:r>
          </a:p>
        </p:txBody>
      </p:sp>
    </p:spTree>
    <p:extLst>
      <p:ext uri="{BB962C8B-B14F-4D97-AF65-F5344CB8AC3E}">
        <p14:creationId xmlns:p14="http://schemas.microsoft.com/office/powerpoint/2010/main" val="234841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45C30-2EF8-82F7-1FE1-802209D86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8B9C9-D49B-2547-48B2-3651FD42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Cholesterol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Cholesterol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Albumin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protein produced by the liver, a marker for liver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Copper level in the blood, relevant for liver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Alk_Phos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Alkaline phosphatase, an enzyme related to liver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SGOT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Serum Glutamic-Oxaloacetic Transaminase, an enzyme that indicates liver health.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Triglycerides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Type of fat in the blood.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Platelets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Platelet count, related to blood clotting and liver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Prothrombin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clotting factor, also linked to liver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Stage of liver cirrhosis (e.g., early stage, advanced).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767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6325F-FA0D-0A72-AEC6-149879FA7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US"/>
              <a:t>Data cleaning and preprcessing</a:t>
            </a:r>
            <a:endParaRPr lang="en-US" dirty="0"/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329EDADA-5E45-EDEB-57B8-FF171B2D28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4319" y="2286000"/>
            <a:ext cx="1086307" cy="4023360"/>
          </a:xfrm>
          <a:prstGeom prst="rect">
            <a:avLst/>
          </a:prstGeom>
        </p:spPr>
      </p:pic>
      <p:pic>
        <p:nvPicPr>
          <p:cNvPr id="7" name="Picture 6" descr="A screenshot of a phone&#10;&#10;AI-generated content may be incorrect.">
            <a:extLst>
              <a:ext uri="{FF2B5EF4-FFF2-40B4-BE49-F238E27FC236}">
                <a16:creationId xmlns:a16="http://schemas.microsoft.com/office/drawing/2014/main" id="{59494FAA-132C-051E-E80A-5691CFEA6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410" y="2286000"/>
            <a:ext cx="1371032" cy="204893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E76666-EF82-3599-A55C-6997C797E6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4921" y="4578564"/>
            <a:ext cx="2198011" cy="164850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9AD9-FEFF-3CC2-899A-12CE1636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2973" y="2286000"/>
            <a:ext cx="4815077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missing values: there isn’t any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Check </a:t>
            </a:r>
            <a:r>
              <a:rPr lang="en-US" sz="2000" dirty="0" err="1"/>
              <a:t>dublicates</a:t>
            </a:r>
            <a:r>
              <a:rPr lang="en-US" sz="2000" dirty="0"/>
              <a:t> there is 15361 rows and drop them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How many unique values in categorical data. It tells how many dummy variable it needs to encode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Transforming age from days to years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What is the unique values of the categorical columns to know whether it has (?, none, </a:t>
            </a:r>
            <a:r>
              <a:rPr lang="en-US" sz="2000" dirty="0" err="1"/>
              <a:t>etc</a:t>
            </a:r>
            <a:r>
              <a:rPr lang="en-US" sz="2000" dirty="0"/>
              <a:t>) that cant be shown using </a:t>
            </a:r>
            <a:r>
              <a:rPr lang="en-US" sz="2000" dirty="0" err="1"/>
              <a:t>isnull</a:t>
            </a:r>
            <a:r>
              <a:rPr lang="en-US" sz="2000" dirty="0"/>
              <a:t>().sum()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15790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CEF2A-3B9B-5BD6-FCD9-711D60EE2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005" y="2286000"/>
            <a:ext cx="9720071" cy="4023360"/>
          </a:xfrm>
        </p:spPr>
        <p:txBody>
          <a:bodyPr/>
          <a:lstStyle/>
          <a:p>
            <a:r>
              <a:rPr lang="en-US" dirty="0"/>
              <a:t>Weak correlation for all </a:t>
            </a:r>
          </a:p>
          <a:p>
            <a:r>
              <a:rPr lang="en-US" dirty="0"/>
              <a:t>Except for </a:t>
            </a:r>
            <a:r>
              <a:rPr lang="en-US" dirty="0" err="1"/>
              <a:t>n_days</a:t>
            </a:r>
            <a:r>
              <a:rPr lang="en-US" dirty="0"/>
              <a:t>, albumin, copper, </a:t>
            </a:r>
            <a:r>
              <a:rPr lang="en-US" dirty="0" err="1"/>
              <a:t>paltelets</a:t>
            </a:r>
            <a:r>
              <a:rPr lang="en-US" dirty="0"/>
              <a:t> it med</a:t>
            </a:r>
          </a:p>
          <a:p>
            <a:r>
              <a:rPr lang="en-US" dirty="0" err="1"/>
              <a:t>n_days</a:t>
            </a:r>
            <a:r>
              <a:rPr lang="en-US" dirty="0"/>
              <a:t> are negative due to </a:t>
            </a:r>
            <a:r>
              <a:rPr lang="en-US" dirty="0" err="1"/>
              <a:t>alonger</a:t>
            </a:r>
            <a:r>
              <a:rPr lang="en-US" dirty="0"/>
              <a:t> u stay the more likely u will </a:t>
            </a:r>
            <a:r>
              <a:rPr lang="en-US"/>
              <a:t>note survive</a:t>
            </a:r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E0C41F-525C-23B3-4F2E-34DE0FF1E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8508"/>
            <a:ext cx="12192001" cy="197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00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2132-A224-E697-1561-84CA4BCB4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3133581" cy="1499616"/>
          </a:xfrm>
        </p:spPr>
        <p:txBody>
          <a:bodyPr>
            <a:normAutofit/>
          </a:bodyPr>
          <a:lstStyle/>
          <a:p>
            <a:r>
              <a:rPr lang="en-US" sz="4000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C33D6-3B40-8414-219A-24D315F4E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133580" cy="393192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It shows outliers in </a:t>
            </a:r>
            <a:r>
              <a:rPr lang="en-US" sz="2000" dirty="0" err="1"/>
              <a:t>ALK_Phos</a:t>
            </a:r>
            <a:r>
              <a:rPr lang="en-US" sz="2000" dirty="0"/>
              <a:t>, Cholesterol, </a:t>
            </a:r>
            <a:r>
              <a:rPr lang="en-US" sz="2000" dirty="0" err="1"/>
              <a:t>Tryglicenrides</a:t>
            </a:r>
            <a:r>
              <a:rPr lang="en-US" sz="2000" dirty="0"/>
              <a:t>, Platelets, Sgot descending ordered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DDE23-12EA-037D-51D8-A4A1D95114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346" y="1715845"/>
            <a:ext cx="6909577" cy="402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57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0EBE8-3C8F-C43D-9DB5-521C04C70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6066818" cy="1499616"/>
          </a:xfrm>
        </p:spPr>
        <p:txBody>
          <a:bodyPr>
            <a:normAutofit/>
          </a:bodyPr>
          <a:lstStyle/>
          <a:p>
            <a:r>
              <a:rPr lang="en-US" dirty="0"/>
              <a:t>Distribution of the columns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8B5295E-D837-E10A-E528-9B27985AA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6066818" cy="939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There is a bias in the data that’s a problem need to be solved</a:t>
            </a:r>
          </a:p>
          <a:p>
            <a:r>
              <a:rPr lang="en-US" dirty="0"/>
              <a:t>Most of the dataset is females</a:t>
            </a:r>
          </a:p>
        </p:txBody>
      </p:sp>
      <p:pic>
        <p:nvPicPr>
          <p:cNvPr id="9" name="Content Placeholder 8" descr="A blue pie chart and a blue pie chart&#10;&#10;AI-generated content may be incorrect.">
            <a:extLst>
              <a:ext uri="{FF2B5EF4-FFF2-40B4-BE49-F238E27FC236}">
                <a16:creationId xmlns:a16="http://schemas.microsoft.com/office/drawing/2014/main" id="{2E9C737C-EFF0-A41C-CD07-3B53C02332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47" r="5687" b="-3"/>
          <a:stretch/>
        </p:blipFill>
        <p:spPr>
          <a:xfrm>
            <a:off x="7552266" y="10"/>
            <a:ext cx="4639733" cy="2285990"/>
          </a:xfrm>
          <a:prstGeom prst="rect">
            <a:avLst/>
          </a:prstGeom>
        </p:spPr>
      </p:pic>
      <p:pic>
        <p:nvPicPr>
          <p:cNvPr id="13" name="Picture 12" descr="A close-up of a graph&#10;&#10;AI-generated content may be incorrect.">
            <a:extLst>
              <a:ext uri="{FF2B5EF4-FFF2-40B4-BE49-F238E27FC236}">
                <a16:creationId xmlns:a16="http://schemas.microsoft.com/office/drawing/2014/main" id="{D7ED161B-84F1-69EA-61AC-74E9F1891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74"/>
          <a:stretch/>
        </p:blipFill>
        <p:spPr>
          <a:xfrm>
            <a:off x="7552266" y="2286000"/>
            <a:ext cx="4639733" cy="2286000"/>
          </a:xfrm>
          <a:prstGeom prst="rect">
            <a:avLst/>
          </a:prstGeom>
        </p:spPr>
      </p:pic>
      <p:pic>
        <p:nvPicPr>
          <p:cNvPr id="11" name="Picture 10" descr="A blue and white pie chart&#10;&#10;AI-generated content may be incorrect.">
            <a:extLst>
              <a:ext uri="{FF2B5EF4-FFF2-40B4-BE49-F238E27FC236}">
                <a16:creationId xmlns:a16="http://schemas.microsoft.com/office/drawing/2014/main" id="{E49B2130-9248-F0A4-C13A-A0CCC1D2D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9" r="20024"/>
          <a:stretch/>
        </p:blipFill>
        <p:spPr>
          <a:xfrm>
            <a:off x="7286259" y="4572000"/>
            <a:ext cx="4639734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9976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125000"/>
              </a:schemeClr>
              <a:schemeClr val="phClr">
                <a:tint val="92000"/>
                <a:shade val="70000"/>
                <a:satMod val="110000"/>
              </a:schemeClr>
            </a:duotone>
          </a:blip>
          <a:tile tx="0" ty="0" sx="22000" sy="2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E736489A-00C3-4E0A-AAA8-D4D3127BA5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124</TotalTime>
  <Words>1190</Words>
  <Application>Microsoft Office PowerPoint</Application>
  <PresentationFormat>Widescreen</PresentationFormat>
  <Paragraphs>204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Consolas</vt:lpstr>
      <vt:lpstr>Tw Cen MT</vt:lpstr>
      <vt:lpstr>Tw Cen MT Condensed</vt:lpstr>
      <vt:lpstr>Wingdings 3</vt:lpstr>
      <vt:lpstr>Integral</vt:lpstr>
      <vt:lpstr>Liver Cirrihosis</vt:lpstr>
      <vt:lpstr>outline</vt:lpstr>
      <vt:lpstr>Introduction</vt:lpstr>
      <vt:lpstr>Dataset exploration</vt:lpstr>
      <vt:lpstr>Cont.</vt:lpstr>
      <vt:lpstr>Data cleaning and preprcessing</vt:lpstr>
      <vt:lpstr>PowerPoint Presentation</vt:lpstr>
      <vt:lpstr>Eda</vt:lpstr>
      <vt:lpstr>Distribution of the columns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Modeling</vt:lpstr>
      <vt:lpstr>PowerPoint Presentation</vt:lpstr>
      <vt:lpstr>PowerPoint Presentation</vt:lpstr>
      <vt:lpstr>comparison</vt:lpstr>
      <vt:lpstr>PowerPoint Presentation</vt:lpstr>
      <vt:lpstr>PowerPoint Presentation</vt:lpstr>
      <vt:lpstr>PowerPoint Presentation</vt:lpstr>
      <vt:lpstr>PowerPoint Presentation</vt:lpstr>
      <vt:lpstr>conclusion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yahia elariny</dc:creator>
  <cp:lastModifiedBy>yahia elariny</cp:lastModifiedBy>
  <cp:revision>90</cp:revision>
  <dcterms:created xsi:type="dcterms:W3CDTF">2025-05-09T18:23:19Z</dcterms:created>
  <dcterms:modified xsi:type="dcterms:W3CDTF">2025-05-09T20:55:59Z</dcterms:modified>
</cp:coreProperties>
</file>