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25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9F0F3-E2F6-581B-C2BC-1B23D4826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9F28F2-7D27-8402-EEC9-81CCEA29D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09744-6E60-0681-93DD-210DF751D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200C-9A12-4624-95A8-647838D2219F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22BE1-7B46-35CF-EB6C-6E8AD4455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DFF5D-54AA-F46A-DCE0-FDD9E6AFE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F596-7373-41F0-A870-12B530FBD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0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99B2C-1EC7-7CDB-A1E0-32F4EE4A3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8BB8F6-EBC1-9F76-C483-E05ECC8A9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597F4-E1FC-5618-BB50-45B5DA28F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200C-9A12-4624-95A8-647838D2219F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C211E-EFE8-2F11-54B9-6F31AF948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24FDC-2DFB-6806-973A-FBD12F728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F596-7373-41F0-A870-12B530FBD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97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0037DE-83F7-F988-A9DC-148813E25C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2FD9F-D508-73B0-364D-F9726695C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3AE79-9612-9FF4-4889-39815732B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200C-9A12-4624-95A8-647838D2219F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1C3CC-A939-3C85-D751-633CBC31D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93BC7-AF43-D90C-D000-DD1E2F1C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F596-7373-41F0-A870-12B530FBD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7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37B89-4965-982F-4B93-B4DE3CD70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6415C-51E8-A22F-C330-5567B6DE3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5F275-FA47-D3A0-6335-FD5B382FD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200C-9A12-4624-95A8-647838D2219F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3E55B-6C84-0A20-C348-4F102CFEB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99318-A613-144E-B9A6-EA6A067E3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F596-7373-41F0-A870-12B530FBD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4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EA29D-9975-7638-B62A-150580EE8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88DA9-6BBA-ABA9-758C-FA54E2B9E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4A8FB-C870-9BE5-167C-ECFFB124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200C-9A12-4624-95A8-647838D2219F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06C7C-6866-E260-AB4E-F1EECE44F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3358D-149D-D8A7-FF07-8F1F01BA9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F596-7373-41F0-A870-12B530FBD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97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4054-7A7A-4C26-BF56-527166F5A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B7D4E-B34B-24C8-18BA-BA50BAFAE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33A4AB-0FF6-832A-8DDE-5511F4354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B83C6-BECC-0FFF-E925-31244DD4B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200C-9A12-4624-95A8-647838D2219F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27634-6318-1AD4-E42B-F1A960F19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2F9C7-2D20-C987-B232-2B4AFD819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F596-7373-41F0-A870-12B530FBD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F85BC-8070-E2DF-99A4-9209A8D49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812C5-C772-88DD-0B7F-50F43BBAD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51A9D-BCD9-86F0-0364-8FDD85B13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291F6D-D510-8139-76C1-C1A48D75F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7C03E0-2F1A-BAFF-6B49-EE4C94C89F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489724-71CE-FDD2-4D27-6AFA61A66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200C-9A12-4624-95A8-647838D2219F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64FB74-12BD-424D-8921-C56C47550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902ACB-736E-B7D7-5783-7D6C8814D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F596-7373-41F0-A870-12B530FBD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39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0188-B78C-2CC4-2E67-EBCDD7577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E7E641-DCB6-8AC7-2358-3D6156E49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200C-9A12-4624-95A8-647838D2219F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F63BFE-A37A-3FA0-9ADF-2FA705D79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1B0861-815C-39AB-FCF4-C9430F114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F596-7373-41F0-A870-12B530FBD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7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471599-D4A5-C52B-5E50-E1661084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200C-9A12-4624-95A8-647838D2219F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231906-CDE6-B6B2-9120-AE28FF61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2FE22-810A-7729-C0AD-61A77BEB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F596-7373-41F0-A870-12B530FBD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43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BAC1-EAD6-73A0-B595-C70E77902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0C514-8A4C-BF06-5160-25C89FF51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8A00CF-8C1E-810C-FC51-1569B1F0A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23ACC-B08F-D099-3295-B870032E7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200C-9A12-4624-95A8-647838D2219F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72565-C55F-9ECA-6572-3203F4C2F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8A445-BC3B-D2E9-AD83-EC91BA492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F596-7373-41F0-A870-12B530FBD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3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84A84-13EC-ADD2-8F90-4F0E6C917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E18DE7-E9BD-CAB9-634F-DC5DE77ECD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985083-127A-0241-1D52-8916B9DF1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007A8-D008-70B3-E8A9-717F4B6C7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200C-9A12-4624-95A8-647838D2219F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0AE98-B7C3-FFEA-1EB4-E4446BAEC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B9035-4D8A-9A2E-66CB-AD2DDDAE7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FF596-7373-41F0-A870-12B530FBD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46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BB10E3-9D07-4425-1A81-415428332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DFFE2-C6F8-C130-16D9-416B24C71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ED5C1-25C1-222C-4642-CBBBACE124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05200C-9A12-4624-95A8-647838D2219F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E9E1B-63C1-1AA2-F66E-B1783F0887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28253-7638-8B16-F819-D572A6C75E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CFF596-7373-41F0-A870-12B530FBD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6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511A9B-47CF-D7FC-FAAB-8928E1681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 b="1" dirty="0">
                <a:solidFill>
                  <a:schemeClr val="tx2"/>
                </a:solidFill>
              </a:rPr>
              <a:t>Diabetes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8402A0-426B-DB0C-5F63-5C5C7EE19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 err="1">
                <a:solidFill>
                  <a:schemeClr val="tx2"/>
                </a:solidFill>
              </a:rPr>
              <a:t>Depi</a:t>
            </a:r>
            <a:r>
              <a:rPr lang="en-US" sz="2000" dirty="0">
                <a:solidFill>
                  <a:schemeClr val="tx2"/>
                </a:solidFill>
              </a:rPr>
              <a:t> Project</a:t>
            </a:r>
          </a:p>
        </p:txBody>
      </p:sp>
      <p:pic>
        <p:nvPicPr>
          <p:cNvPr id="7" name="Graphic 6" descr="Precipitation">
            <a:extLst>
              <a:ext uri="{FF2B5EF4-FFF2-40B4-BE49-F238E27FC236}">
                <a16:creationId xmlns:a16="http://schemas.microsoft.com/office/drawing/2014/main" id="{35C09405-3F4A-FCD3-C342-B2A8BCE08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8859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26A0B-8E56-0735-7C8C-A33E247BA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n-US" sz="1800"/>
              <a:t>No info is the most 34.2 is missing</a:t>
            </a:r>
          </a:p>
          <a:p>
            <a:r>
              <a:rPr lang="en-US" sz="1800"/>
              <a:t>then never that could tell the data is biased towards non-smokers</a:t>
            </a:r>
          </a:p>
        </p:txBody>
      </p:sp>
      <p:pic>
        <p:nvPicPr>
          <p:cNvPr id="5" name="Picture 4" descr="A pie chart with different colored circles&#10;&#10;AI-generated content may be incorrect.">
            <a:extLst>
              <a:ext uri="{FF2B5EF4-FFF2-40B4-BE49-F238E27FC236}">
                <a16:creationId xmlns:a16="http://schemas.microsoft.com/office/drawing/2014/main" id="{324E8516-82DB-68DB-6F73-0090D8046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901" y="625683"/>
            <a:ext cx="5440253" cy="5551280"/>
          </a:xfrm>
          <a:prstGeom prst="rect">
            <a:avLst/>
          </a:prstGeom>
        </p:spPr>
      </p:pic>
      <p:pic>
        <p:nvPicPr>
          <p:cNvPr id="7" name="Picture 6" descr="A screenshot of a phone&#10;&#10;AI-generated content may be incorrect.">
            <a:extLst>
              <a:ext uri="{FF2B5EF4-FFF2-40B4-BE49-F238E27FC236}">
                <a16:creationId xmlns:a16="http://schemas.microsoft.com/office/drawing/2014/main" id="{86AFFB5D-F902-11E1-B434-67BC922CA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3804195"/>
            <a:ext cx="2073452" cy="242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164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62DA4-BA2A-FF35-26BF-C639B1BCD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1119735"/>
            <a:ext cx="4443154" cy="744905"/>
          </a:xfrm>
        </p:spPr>
        <p:txBody>
          <a:bodyPr>
            <a:normAutofit/>
          </a:bodyPr>
          <a:lstStyle/>
          <a:p>
            <a:r>
              <a:rPr lang="en-US" sz="1800" dirty="0"/>
              <a:t>The data has great bias for patients without hypertension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A452FD-3857-3A95-562F-706EE9AA5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597" y="625683"/>
            <a:ext cx="5370862" cy="5551280"/>
          </a:xfrm>
          <a:prstGeom prst="rect">
            <a:avLst/>
          </a:prstGeom>
        </p:spPr>
      </p:pic>
      <p:pic>
        <p:nvPicPr>
          <p:cNvPr id="7" name="Picture 6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B6DE9906-4E96-45C8-EFCD-2EF20BE4A9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19" y="4092193"/>
            <a:ext cx="1962424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481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695F26-39DB-450E-B464-9C76CD233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42E55F-A297-474F-AF2D-6D3A15822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2070F7-E065-4D60-8938-9FB8CDB8A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9919" y="170310"/>
            <a:ext cx="2514948" cy="2174333"/>
            <a:chOff x="-305" y="-4155"/>
            <a:chExt cx="2514948" cy="2174333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F672C03-E63A-4F6B-96BD-0C4E3F1B8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BB94CDF-5C33-4B0A-B53F-50762639C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3C92F9D-544D-4691-94A7-B937CF4BE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CA4DEE4-B7B4-47F4-A9C5-31AED8369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D762D-0BDB-FC55-0623-8BF421D92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7757" y="751958"/>
            <a:ext cx="5029200" cy="1773936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There is bias in all columns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BE7370-7B88-8248-C016-4A7211B31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243" y="3364198"/>
            <a:ext cx="2607872" cy="2695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57141F-C2B1-F7F0-11DE-912985B4A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4885" y="3364198"/>
            <a:ext cx="2607872" cy="269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492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6FF42C2-EA15-4154-B242-E98E88CED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D79DE9F7-28C4-4856-BA57-D696E124C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1F9ED9C-121B-44C6-A308-5824769C4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A5F8185-F27B-4E99-A06C-007336FE3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95865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92F72-0157-A520-11E0-E31DC40F3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59152"/>
            <a:ext cx="4056530" cy="3429000"/>
          </a:xfrm>
        </p:spPr>
        <p:txBody>
          <a:bodyPr>
            <a:normAutofit/>
          </a:bodyPr>
          <a:lstStyle/>
          <a:p>
            <a:r>
              <a:rPr lang="en-US" sz="1800" dirty="0"/>
              <a:t>Most of the data are biased to the 0 that’s way it has higher values except that</a:t>
            </a:r>
          </a:p>
          <a:p>
            <a:r>
              <a:rPr lang="en-US" sz="1800" dirty="0"/>
              <a:t>Most of the females don’t have hypertension but the values are close in who have it</a:t>
            </a:r>
          </a:p>
          <a:p>
            <a:r>
              <a:rPr lang="en-US" sz="1800" dirty="0"/>
              <a:t>The same in diabetes</a:t>
            </a:r>
          </a:p>
          <a:p>
            <a:r>
              <a:rPr lang="en-US" sz="1800" dirty="0"/>
              <a:t>But in heart disease men has higher heart diseases</a:t>
            </a:r>
          </a:p>
        </p:txBody>
      </p:sp>
      <p:pic>
        <p:nvPicPr>
          <p:cNvPr id="22" name="Picture 21" descr="A graph with a bar and a number of squares&#10;&#10;AI-generated content may be incorrect.">
            <a:extLst>
              <a:ext uri="{FF2B5EF4-FFF2-40B4-BE49-F238E27FC236}">
                <a16:creationId xmlns:a16="http://schemas.microsoft.com/office/drawing/2014/main" id="{0F281C37-8B75-6682-5B2D-DC580CB9C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116" y="249874"/>
            <a:ext cx="3532378" cy="1889822"/>
          </a:xfrm>
          <a:prstGeom prst="rect">
            <a:avLst/>
          </a:prstGeom>
        </p:spPr>
      </p:pic>
      <p:pic>
        <p:nvPicPr>
          <p:cNvPr id="26" name="Picture 25" descr="A graph with a bar and a number of bars&#10;&#10;AI-generated content may be incorrect.">
            <a:extLst>
              <a:ext uri="{FF2B5EF4-FFF2-40B4-BE49-F238E27FC236}">
                <a16:creationId xmlns:a16="http://schemas.microsoft.com/office/drawing/2014/main" id="{D8866998-3CF4-B75C-63A3-C29B1CAC9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9613" y="1522476"/>
            <a:ext cx="3532378" cy="1889822"/>
          </a:xfrm>
          <a:prstGeom prst="rect">
            <a:avLst/>
          </a:prstGeom>
        </p:spPr>
      </p:pic>
      <p:pic>
        <p:nvPicPr>
          <p:cNvPr id="24" name="Picture 23" descr="A graph with a bar and a number of bars&#10;&#10;AI-generated content may be incorrect.">
            <a:extLst>
              <a:ext uri="{FF2B5EF4-FFF2-40B4-BE49-F238E27FC236}">
                <a16:creationId xmlns:a16="http://schemas.microsoft.com/office/drawing/2014/main" id="{59CAA422-0018-77B7-2A5B-89A38F6027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8962" y="3295650"/>
            <a:ext cx="6658596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094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21C59-019F-A64C-F6D0-BAE228509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n-US" sz="1800"/>
              <a:t>Most of the females never has smoked before.</a:t>
            </a:r>
          </a:p>
          <a:p>
            <a:r>
              <a:rPr lang="en-US" sz="1800"/>
              <a:t>In former the values all close and in current too</a:t>
            </a:r>
          </a:p>
          <a:p>
            <a:r>
              <a:rPr lang="en-US" sz="1800"/>
              <a:t>There is more females quit smoking</a:t>
            </a:r>
          </a:p>
        </p:txBody>
      </p:sp>
      <p:pic>
        <p:nvPicPr>
          <p:cNvPr id="5" name="Picture 4" descr="A graph of smoking&#10;&#10;AI-generated content may be incorrect.">
            <a:extLst>
              <a:ext uri="{FF2B5EF4-FFF2-40B4-BE49-F238E27FC236}">
                <a16:creationId xmlns:a16="http://schemas.microsoft.com/office/drawing/2014/main" id="{974517F0-D76E-73F0-D987-73FA4EBA0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1678509"/>
            <a:ext cx="6440424" cy="344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332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EBC18B6-E5C3-4AD1-97A4-E6A3477A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36A4AB6-B72B-4CC6-ADCF-BE807B6C3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039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F1625D-EB63-CAEF-1B1F-54081E47BF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111"/>
          <a:stretch/>
        </p:blipFill>
        <p:spPr>
          <a:xfrm>
            <a:off x="7684008" y="1"/>
            <a:ext cx="4507992" cy="224028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35D540D-9486-4236-952A-F72DC52D7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DC696-D43B-CC98-55BA-47FF0B927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>
            <a:normAutofit/>
          </a:bodyPr>
          <a:lstStyle/>
          <a:p>
            <a:r>
              <a:rPr lang="en-US" sz="2200" dirty="0"/>
              <a:t>From the graph it shows that diabetes has weak correlation with smoking</a:t>
            </a:r>
          </a:p>
          <a:p>
            <a:r>
              <a:rPr lang="en-US" sz="2200" dirty="0"/>
              <a:t>Same with the other columns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8451A2-3B02-8202-1194-028D5DAA9B7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111"/>
          <a:stretch/>
        </p:blipFill>
        <p:spPr>
          <a:xfrm>
            <a:off x="7684008" y="2308860"/>
            <a:ext cx="4507992" cy="22402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BC9FB0-5A0F-5535-E4C2-0D2657861E0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673" b="438"/>
          <a:stretch/>
        </p:blipFill>
        <p:spPr>
          <a:xfrm>
            <a:off x="7684008" y="4617720"/>
            <a:ext cx="4507992" cy="224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848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87304-BA47-552A-FD2D-8CC152A97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n-US" sz="1800"/>
              <a:t>The blood glucose level has correlation with diabetes (and that the definition of the illness)</a:t>
            </a:r>
          </a:p>
        </p:txBody>
      </p:sp>
      <p:pic>
        <p:nvPicPr>
          <p:cNvPr id="5" name="Picture 4" descr="A graph of a patient's status&#10;&#10;AI-generated content may be incorrect.">
            <a:extLst>
              <a:ext uri="{FF2B5EF4-FFF2-40B4-BE49-F238E27FC236}">
                <a16:creationId xmlns:a16="http://schemas.microsoft.com/office/drawing/2014/main" id="{0939F534-627E-110E-A722-FD6E453B0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1477246"/>
            <a:ext cx="6440424" cy="384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449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E6503-FF98-482F-49FE-0F31AA523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9F0D9-3275-5481-E222-8832440A4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exploring the data it shows weak correlation and great bias</a:t>
            </a:r>
          </a:p>
          <a:p>
            <a:r>
              <a:rPr lang="en-US" dirty="0"/>
              <a:t>These two issues has great impact on the prediction because it leads the model to predict the category that its bias to better than the other one</a:t>
            </a:r>
          </a:p>
          <a:p>
            <a:r>
              <a:rPr lang="en-US" b="1" dirty="0"/>
              <a:t>Solve:</a:t>
            </a:r>
            <a:br>
              <a:rPr lang="en-US" b="1" dirty="0"/>
            </a:br>
            <a:r>
              <a:rPr lang="en-US" sz="2400" b="1" dirty="0"/>
              <a:t>Balances the training data</a:t>
            </a:r>
            <a:r>
              <a:rPr lang="en-US" sz="2400" dirty="0"/>
              <a:t> using </a:t>
            </a:r>
            <a:r>
              <a:rPr lang="en-US" sz="2400" b="1" dirty="0"/>
              <a:t>Random </a:t>
            </a:r>
            <a:r>
              <a:rPr lang="en-US" sz="2400" b="1" dirty="0" err="1"/>
              <a:t>UnderSampling</a:t>
            </a:r>
            <a:r>
              <a:rPr lang="en-US" sz="2400" dirty="0"/>
              <a:t> (removes samples from the majority class to match the minority class).</a:t>
            </a:r>
          </a:p>
          <a:p>
            <a:r>
              <a:rPr lang="en-US" sz="2400" dirty="0"/>
              <a:t>Then scaling the data using standard scaler the mean to zero and the variance is one</a:t>
            </a:r>
          </a:p>
        </p:txBody>
      </p:sp>
    </p:spTree>
    <p:extLst>
      <p:ext uri="{BB962C8B-B14F-4D97-AF65-F5344CB8AC3E}">
        <p14:creationId xmlns:p14="http://schemas.microsoft.com/office/powerpoint/2010/main" val="4083943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FDD5D9-1E82-FBED-AF7A-B5C396F4C7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5897752"/>
              </p:ext>
            </p:extLst>
          </p:nvPr>
        </p:nvGraphicFramePr>
        <p:xfrm>
          <a:off x="634092" y="625020"/>
          <a:ext cx="10923816" cy="5890079"/>
        </p:xfrm>
        <a:graphic>
          <a:graphicData uri="http://schemas.openxmlformats.org/drawingml/2006/table">
            <a:tbl>
              <a:tblPr/>
              <a:tblGrid>
                <a:gridCol w="2730954">
                  <a:extLst>
                    <a:ext uri="{9D8B030D-6E8A-4147-A177-3AD203B41FA5}">
                      <a16:colId xmlns:a16="http://schemas.microsoft.com/office/drawing/2014/main" val="4278621661"/>
                    </a:ext>
                  </a:extLst>
                </a:gridCol>
                <a:gridCol w="2730954">
                  <a:extLst>
                    <a:ext uri="{9D8B030D-6E8A-4147-A177-3AD203B41FA5}">
                      <a16:colId xmlns:a16="http://schemas.microsoft.com/office/drawing/2014/main" val="1972194381"/>
                    </a:ext>
                  </a:extLst>
                </a:gridCol>
                <a:gridCol w="2730954">
                  <a:extLst>
                    <a:ext uri="{9D8B030D-6E8A-4147-A177-3AD203B41FA5}">
                      <a16:colId xmlns:a16="http://schemas.microsoft.com/office/drawing/2014/main" val="2921146067"/>
                    </a:ext>
                  </a:extLst>
                </a:gridCol>
                <a:gridCol w="2730954">
                  <a:extLst>
                    <a:ext uri="{9D8B030D-6E8A-4147-A177-3AD203B41FA5}">
                      <a16:colId xmlns:a16="http://schemas.microsoft.com/office/drawing/2014/main" val="721324199"/>
                    </a:ext>
                  </a:extLst>
                </a:gridCol>
              </a:tblGrid>
              <a:tr h="435779">
                <a:tc>
                  <a:txBody>
                    <a:bodyPr/>
                    <a:lstStyle/>
                    <a:p>
                      <a:r>
                        <a:rPr lang="en-US" sz="1600" dirty="0"/>
                        <a:t>Metric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Precision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Recall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F1-score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2171653"/>
                  </a:ext>
                </a:extLst>
              </a:tr>
              <a:tr h="1090860">
                <a:tc>
                  <a:txBody>
                    <a:bodyPr/>
                    <a:lstStyle/>
                    <a:p>
                      <a:r>
                        <a:rPr lang="en-US" sz="1600" b="1"/>
                        <a:t>Definition</a:t>
                      </a:r>
                      <a:endParaRPr lang="en-US" sz="1600"/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Out of all predicted positives, how many are actually positive.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Out of all actual positives, how many are correctly predicted.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Harmonic mean of precision and recall.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15204"/>
                  </a:ext>
                </a:extLst>
              </a:tr>
              <a:tr h="763320">
                <a:tc>
                  <a:txBody>
                    <a:bodyPr/>
                    <a:lstStyle/>
                    <a:p>
                      <a:r>
                        <a:rPr lang="en-US" sz="1600" b="1"/>
                        <a:t>Ideal Situation</a:t>
                      </a:r>
                      <a:endParaRPr lang="en-US" sz="1600"/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High precision means fewer false positives.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High recall means fewer false negatives.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High F1-score balances precision and recall.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9483408"/>
                  </a:ext>
                </a:extLst>
              </a:tr>
              <a:tr h="1745940">
                <a:tc>
                  <a:txBody>
                    <a:bodyPr/>
                    <a:lstStyle/>
                    <a:p>
                      <a:r>
                        <a:rPr lang="en-US" sz="1600" b="1"/>
                        <a:t>Use Case</a:t>
                      </a:r>
                      <a:endParaRPr lang="en-US" sz="1600"/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Best when false positives are costly (e.g., spam detection).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Best when false negatives are costly (e.g., medical diagnoses).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Best when you need a balance between precision and recall (e.g., information retrieval).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930987"/>
                  </a:ext>
                </a:extLst>
              </a:tr>
              <a:tr h="763320">
                <a:tc>
                  <a:txBody>
                    <a:bodyPr/>
                    <a:lstStyle/>
                    <a:p>
                      <a:r>
                        <a:rPr lang="en-US" sz="1600" b="1"/>
                        <a:t>Strengths</a:t>
                      </a:r>
                      <a:endParaRPr lang="en-US" sz="1600"/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Focuses on minimizing false positives.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Focuses on minimizing false negatives.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Balances both precision and recall.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1128005"/>
                  </a:ext>
                </a:extLst>
              </a:tr>
              <a:tr h="1090860">
                <a:tc>
                  <a:txBody>
                    <a:bodyPr/>
                    <a:lstStyle/>
                    <a:p>
                      <a:r>
                        <a:rPr lang="en-US" sz="1600" b="1"/>
                        <a:t>Weaknesses</a:t>
                      </a:r>
                      <a:endParaRPr lang="en-US" sz="1600"/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May miss many true positives (low recall).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May incorrectly classify many negative samples (low precision).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Can be misleading if precision and recall are unbalanced.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5516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144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7" name="Freeform: Shape 46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D946C4-137D-6F31-4D46-AE007CFE1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en-US" sz="3400"/>
              <a:t>Modeling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FD47F-3613-74D1-041F-35D712F00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/>
              <a:t> Logistic regression:</a:t>
            </a:r>
          </a:p>
          <a:p>
            <a:r>
              <a:rPr lang="en-US" sz="1800"/>
              <a:t>is a supervised learning algorithm used for </a:t>
            </a:r>
            <a:r>
              <a:rPr lang="en-US" sz="1800" b="1"/>
              <a:t>binary or multiclass classification</a:t>
            </a:r>
            <a:r>
              <a:rPr lang="en-US" sz="1800"/>
              <a:t>.</a:t>
            </a:r>
          </a:p>
          <a:p>
            <a:r>
              <a:rPr lang="en-US" sz="1800"/>
              <a:t>The model did will in false negative and true positive </a:t>
            </a:r>
          </a:p>
          <a:p>
            <a:r>
              <a:rPr lang="en-US" sz="1800"/>
              <a:t>But it has higher values in false positive </a:t>
            </a:r>
          </a:p>
          <a:p>
            <a:r>
              <a:rPr lang="en-US" sz="1800"/>
              <a:t>In this case its better to tell the patient he/she has diabetes and he/she don’t have it than tell him/her she don’t have will he/she has it</a:t>
            </a:r>
            <a:endParaRPr lang="en-US" sz="1800" dirty="0"/>
          </a:p>
        </p:txBody>
      </p:sp>
      <p:pic>
        <p:nvPicPr>
          <p:cNvPr id="5" name="Picture 4" descr="A graph with numbers and a number on it&#10;&#10;AI-generated content may be incorrect.">
            <a:extLst>
              <a:ext uri="{FF2B5EF4-FFF2-40B4-BE49-F238E27FC236}">
                <a16:creationId xmlns:a16="http://schemas.microsoft.com/office/drawing/2014/main" id="{2FD318BC-8A9F-0FFB-0764-EF10D2397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914" y="199577"/>
            <a:ext cx="5218174" cy="4226722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B04C30D-E34A-3ED4-DE72-18191FD49F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724" y="4693872"/>
            <a:ext cx="4177719" cy="148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0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8196-BFD8-C1A1-DA87-02651AF98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0863" y="518205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outline</a:t>
            </a:r>
          </a:p>
        </p:txBody>
      </p:sp>
      <p:pic>
        <p:nvPicPr>
          <p:cNvPr id="7" name="Graphic 6" descr="Check List">
            <a:extLst>
              <a:ext uri="{FF2B5EF4-FFF2-40B4-BE49-F238E27FC236}">
                <a16:creationId xmlns:a16="http://schemas.microsoft.com/office/drawing/2014/main" id="{8D2715B7-15DE-1808-F15E-49DED65F5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ubtitle 2">
            <a:extLst>
              <a:ext uri="{FF2B5EF4-FFF2-40B4-BE49-F238E27FC236}">
                <a16:creationId xmlns:a16="http://schemas.microsoft.com/office/drawing/2014/main" id="{F987E15B-D397-8A94-88E9-7C12E407688A}"/>
              </a:ext>
            </a:extLst>
          </p:cNvPr>
          <p:cNvSpPr txBox="1">
            <a:spLocks/>
          </p:cNvSpPr>
          <p:nvPr/>
        </p:nvSpPr>
        <p:spPr>
          <a:xfrm>
            <a:off x="6031138" y="1166762"/>
            <a:ext cx="4805691" cy="49931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/>
                </a:solidFill>
              </a:rPr>
              <a:t>Introduction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/>
                </a:solidFill>
              </a:rPr>
              <a:t>Dataset exploration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/>
                </a:solidFill>
              </a:rPr>
              <a:t>Data preprocessing and cleaning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/>
                </a:solidFill>
              </a:rPr>
              <a:t>EDA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/>
                </a:solidFill>
              </a:rPr>
              <a:t>Scaling and Balancing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/>
                </a:solidFill>
              </a:rPr>
              <a:t>Modeling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65615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1BFA7-57EA-3B66-ED0E-EBE552E28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2. Decision Tree</a:t>
            </a:r>
          </a:p>
          <a:p>
            <a:r>
              <a:rPr lang="en-US" sz="1800" dirty="0"/>
              <a:t>It predicted less values at true negative, but the false positive and false negative is wrong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B92478-BB51-C90F-5E2A-09B8638A2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685" y="183692"/>
            <a:ext cx="6173835" cy="5000806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30A6ACB-2C40-8DB0-F6E8-310033BB91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51" y="4707717"/>
            <a:ext cx="5077534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95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38128-B3D3-443A-2326-89350074B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1188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3. Random forest</a:t>
            </a:r>
            <a:br>
              <a:rPr lang="en-US" sz="1800" dirty="0"/>
            </a:br>
            <a:r>
              <a:rPr lang="en-US" sz="1800" dirty="0"/>
              <a:t>Lower TP , FP values</a:t>
            </a:r>
          </a:p>
          <a:p>
            <a:pPr marL="0" indent="0">
              <a:buNone/>
            </a:pPr>
            <a:r>
              <a:rPr lang="en-US" sz="1800" dirty="0"/>
              <a:t>And better FN, TP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D25CC2-1724-D6E6-41F7-2510ABB0C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792951"/>
            <a:ext cx="6440424" cy="5216743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49DC7BA-8D68-ED7A-706F-6EC6F8A356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19" y="4680542"/>
            <a:ext cx="5172797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612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3C94F-D8F6-BB8F-42E1-7A127B456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16608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4. </a:t>
            </a:r>
            <a:r>
              <a:rPr lang="en-US" sz="1800" dirty="0" err="1"/>
              <a:t>Svm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/>
              <a:t>Lower FN, TP, and TP</a:t>
            </a:r>
          </a:p>
          <a:p>
            <a:pPr marL="0" indent="0">
              <a:buNone/>
            </a:pPr>
            <a:r>
              <a:rPr lang="en-US" sz="1800" dirty="0"/>
              <a:t>Higher FP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BD953D-1DD0-3510-8DCB-4467DD5BD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871" y="801578"/>
            <a:ext cx="6440424" cy="5216743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DD1D58D-EC94-25EB-E91D-0C56595239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79" y="4689317"/>
            <a:ext cx="5125165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765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C2AC11E-3162-4990-A36E-92B07ECF1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073D962-D3D2-4A72-8593-65C213CBF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4" y="633619"/>
            <a:ext cx="4520912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87511B-F6E1-4929-AC90-94FB8B6B0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58F78C-27AB-465F-AA33-15E08AF26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6" y="2185416"/>
            <a:ext cx="3683187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F1D3B-A072-F5B4-AA7E-3B1414BFC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226" y="2410976"/>
            <a:ext cx="3721608" cy="707636"/>
          </a:xfrm>
        </p:spPr>
        <p:txBody>
          <a:bodyPr>
            <a:normAutofit/>
          </a:bodyPr>
          <a:lstStyle/>
          <a:p>
            <a:r>
              <a:rPr lang="en-US" sz="1700" dirty="0"/>
              <a:t>Naïve Bayes: has lower prediction and accuracy than </a:t>
            </a:r>
            <a:r>
              <a:rPr lang="en-US" sz="1700" dirty="0" err="1"/>
              <a:t>knn</a:t>
            </a:r>
            <a:endParaRPr lang="en-US" sz="1700" dirty="0"/>
          </a:p>
        </p:txBody>
      </p:sp>
      <p:pic>
        <p:nvPicPr>
          <p:cNvPr id="5" name="Picture 4" descr="A blue squares with numbers and a number on them&#10;&#10;AI-generated content may be incorrect.">
            <a:extLst>
              <a:ext uri="{FF2B5EF4-FFF2-40B4-BE49-F238E27FC236}">
                <a16:creationId xmlns:a16="http://schemas.microsoft.com/office/drawing/2014/main" id="{2FE2A17B-9095-2617-3739-84C998016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267" y="662201"/>
            <a:ext cx="3248351" cy="2631164"/>
          </a:xfrm>
          <a:prstGeom prst="rect">
            <a:avLst/>
          </a:prstGeom>
        </p:spPr>
      </p:pic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63E5D04-5ACE-7F9A-81C7-F983C751D6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914" y="1376840"/>
            <a:ext cx="3248352" cy="1201890"/>
          </a:xfrm>
          <a:prstGeom prst="rect">
            <a:avLst/>
          </a:prstGeom>
        </p:spPr>
      </p:pic>
      <p:pic>
        <p:nvPicPr>
          <p:cNvPr id="13" name="Picture 12" descr="A blue squares with numbers&#10;&#10;AI-generated content may be incorrect.">
            <a:extLst>
              <a:ext uri="{FF2B5EF4-FFF2-40B4-BE49-F238E27FC236}">
                <a16:creationId xmlns:a16="http://schemas.microsoft.com/office/drawing/2014/main" id="{B3DE6DEF-FD28-5E75-E2AD-6378D836F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3268" y="3466713"/>
            <a:ext cx="3248352" cy="2631165"/>
          </a:xfrm>
          <a:prstGeom prst="rect">
            <a:avLst/>
          </a:prstGeom>
        </p:spPr>
      </p:pic>
      <p:pic>
        <p:nvPicPr>
          <p:cNvPr id="15" name="Picture 1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4C36B8A-D822-3D6F-9791-5A2E64C7CC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914" y="4179887"/>
            <a:ext cx="3248352" cy="120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01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C2AC11E-3162-4990-A36E-92B07ECF1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073D962-D3D2-4A72-8593-65C213CBF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4" y="633619"/>
            <a:ext cx="4520912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87511B-F6E1-4929-AC90-94FB8B6B0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58F78C-27AB-465F-AA33-15E08AF26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6" y="2185416"/>
            <a:ext cx="3683187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92DA2-5991-C403-F0A9-C3B535CC6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8296"/>
            <a:ext cx="3721608" cy="3502152"/>
          </a:xfrm>
        </p:spPr>
        <p:txBody>
          <a:bodyPr>
            <a:normAutofit/>
          </a:bodyPr>
          <a:lstStyle/>
          <a:p>
            <a:r>
              <a:rPr lang="en-US" sz="1700" dirty="0" err="1"/>
              <a:t>Xgboosting</a:t>
            </a:r>
            <a:r>
              <a:rPr lang="en-US" sz="1700" dirty="0"/>
              <a:t> and light GBM has close score barely any </a:t>
            </a:r>
            <a:r>
              <a:rPr lang="en-US" sz="1700" dirty="0" err="1"/>
              <a:t>deffrance</a:t>
            </a:r>
            <a:endParaRPr lang="en-US" sz="1700" dirty="0"/>
          </a:p>
          <a:p>
            <a:r>
              <a:rPr lang="en-US" sz="1700" dirty="0"/>
              <a:t>But </a:t>
            </a:r>
            <a:r>
              <a:rPr lang="en-US" sz="1700" dirty="0" err="1"/>
              <a:t>xgboosting</a:t>
            </a:r>
            <a:r>
              <a:rPr lang="en-US" sz="1700" dirty="0"/>
              <a:t> is better that’s because it can handle the bias better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FE04C8-F3AA-54FF-F465-07A7E0ED7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267" y="662201"/>
            <a:ext cx="3248351" cy="2631164"/>
          </a:xfrm>
          <a:prstGeom prst="rect">
            <a:avLst/>
          </a:prstGeom>
        </p:spPr>
      </p:pic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146AAF1-EF5E-BE34-A038-7526B570F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964" y="4250850"/>
            <a:ext cx="3248352" cy="13155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AC65E0-BA1D-AD31-0E46-AC6D6BFE37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3268" y="3466713"/>
            <a:ext cx="3248352" cy="2631165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D06D6E6-5C22-3CD5-C83D-3990F46B63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362" y="1348415"/>
            <a:ext cx="3248352" cy="125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225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79221-EE73-4541-B981-1BACCCE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10200" cy="4351338"/>
          </a:xfrm>
        </p:spPr>
        <p:txBody>
          <a:bodyPr/>
          <a:lstStyle/>
          <a:p>
            <a:r>
              <a:rPr lang="en-US" dirty="0"/>
              <a:t>Ensemble voting</a:t>
            </a:r>
          </a:p>
          <a:p>
            <a:r>
              <a:rPr lang="en-US" dirty="0"/>
              <a:t>It has the best values overall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20D74E-F136-9CCF-818A-7B794F490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437" y="423862"/>
            <a:ext cx="5114925" cy="4143375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C9879EA-C9D7-4FD5-3B68-EA593AFC3E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934" y="4586287"/>
            <a:ext cx="5039428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530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711463-6A88-814C-FBA1-7446D1D44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cap="all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9944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7C89DF-1F70-BF6E-8427-4C21E6AC6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CE4B7-0AB0-4526-F25A-7E187DE26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/>
              <a:t>Diabetes is a chronic medical condition that affects how the body processes blood glucose (sugar)</a:t>
            </a:r>
          </a:p>
          <a:p>
            <a:r>
              <a:rPr lang="en-US" sz="2000"/>
              <a:t>Diabetes is global health concern with rising prevalence.</a:t>
            </a:r>
          </a:p>
          <a:p>
            <a:r>
              <a:rPr lang="en-US" sz="2000"/>
              <a:t>Early detection can improve treatment and reduce complications</a:t>
            </a:r>
          </a:p>
          <a:p>
            <a:r>
              <a:rPr lang="en-US" sz="2000"/>
              <a:t>In this project based on dataset will predict if the patient has diabetes or not</a:t>
            </a:r>
          </a:p>
          <a:p>
            <a:endParaRPr lang="en-US" sz="2000"/>
          </a:p>
        </p:txBody>
      </p:sp>
      <p:pic>
        <p:nvPicPr>
          <p:cNvPr id="24" name="Picture 23" descr="Assorted pills and tablets">
            <a:extLst>
              <a:ext uri="{FF2B5EF4-FFF2-40B4-BE49-F238E27FC236}">
                <a16:creationId xmlns:a16="http://schemas.microsoft.com/office/drawing/2014/main" id="{B049BA2A-6AE0-DC7F-E290-9C188FFEA9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406" r="17193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211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1AB14D-9297-513C-5297-A38AC0D93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594707"/>
            <a:ext cx="9833548" cy="1325563"/>
          </a:xfrm>
        </p:spPr>
        <p:txBody>
          <a:bodyPr anchor="b">
            <a:normAutofit/>
          </a:bodyPr>
          <a:lstStyle/>
          <a:p>
            <a:r>
              <a:rPr lang="en-US" sz="3600" b="1">
                <a:solidFill>
                  <a:schemeClr val="tx2"/>
                </a:solidFill>
              </a:rPr>
              <a:t>Data Exploration</a:t>
            </a:r>
            <a:endParaRPr lang="en-US" sz="3600" b="1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0142C-ED92-13C7-9482-306D2F68B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329677"/>
            <a:ext cx="9833548" cy="245726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Data shape is  100000 rows x 9 columns</a:t>
            </a:r>
          </a:p>
          <a:p>
            <a:r>
              <a:rPr lang="en-US" sz="2400" dirty="0">
                <a:solidFill>
                  <a:schemeClr val="tx2"/>
                </a:solidFill>
              </a:rPr>
              <a:t>Columns is: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Gender (Male, Female), Age, Hypertension (high blood pressure), Heart disease, smoking history(never, no info, current, former, ever, not current), BMI, HbA1c_level(Avg blood sugar over 2-3 months), blood glucose level, Diabetes(Target)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8800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8BAE50-DE4F-284A-7B48-37C7BE900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1426EB7-B6C2-8224-527D-BF4ADDE9C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B2B23A-D10D-9E41-E326-B272FA456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933A16-5974-869C-DA72-537DD7322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597" y="532580"/>
            <a:ext cx="9833548" cy="1325563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Data preprocessing and Cleaning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76995FB-3A33-733B-5A2D-B19F8F18C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F59BAC6-88DA-C134-CB8D-97C32766E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17ACC91-8242-2038-E0EA-507EB1982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8C54981-503A-56CB-ECBB-FB2FBDF4E6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3937A93-AFBF-3E28-CD6C-E3D29C2CB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DD8D7-F113-8E3F-B04C-665C47655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888" y="2268007"/>
            <a:ext cx="7217291" cy="387866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2"/>
                </a:solidFill>
              </a:rPr>
              <a:t>Check for missing values: there isn’t any.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We identified </a:t>
            </a:r>
            <a:r>
              <a:rPr lang="en-US" sz="2400" b="1" dirty="0"/>
              <a:t>3,854 duplicate rows</a:t>
            </a:r>
            <a:r>
              <a:rPr lang="en-US" sz="2400" dirty="0"/>
              <a:t> in the dataset, which were removed to ensure data quality and avoid bias in model training.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2"/>
                </a:solidFill>
              </a:rPr>
              <a:t>Encoding :transforming categorical data into numerical (Gender, Smoking history columns) using label encoder that encodes each value starting from 1.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815818E-32AE-668E-B118-968476C27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21C3546-4149-A596-87DB-1FDD2023A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48D3B2A-D2FD-2299-8279-B78D7C683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BA88CE0-5947-3348-6C2A-BCBD6E204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919346F-2D22-2BAF-C9E8-BFB37F13C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A screenshot of a phone&#10;&#10;AI-generated content may be incorrect.">
            <a:extLst>
              <a:ext uri="{FF2B5EF4-FFF2-40B4-BE49-F238E27FC236}">
                <a16:creationId xmlns:a16="http://schemas.microsoft.com/office/drawing/2014/main" id="{2329831E-A398-2274-5014-222BE84F5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076" y="1782510"/>
            <a:ext cx="1991563" cy="329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247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54DD4A-AA2D-2E98-7B3D-7391E5C4B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Background">
            <a:extLst>
              <a:ext uri="{FF2B5EF4-FFF2-40B4-BE49-F238E27FC236}">
                <a16:creationId xmlns:a16="http://schemas.microsoft.com/office/drawing/2014/main" id="{5F637E18-EF26-4327-9077-7FFC67B98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EED6667-6BE8-A2AB-422A-5A1D89727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1" cy="1696413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1AC9C2-D7E7-9F26-6560-45D252CBB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58" y="244742"/>
            <a:ext cx="7015498" cy="12352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DATASET OVERVIEW</a:t>
            </a:r>
          </a:p>
        </p:txBody>
      </p:sp>
      <p:pic>
        <p:nvPicPr>
          <p:cNvPr id="25" name="Content Placeholder 2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1BFF7B8D-543A-532C-AECF-23AFB6B957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996" y="1920506"/>
            <a:ext cx="10668003" cy="3013710"/>
          </a:xfrm>
          <a:prstGeom prst="rect">
            <a:avLst/>
          </a:prstGeom>
          <a:effectLst/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FC87A20C-0CF5-108A-6762-C7CCB3D5D3F6}"/>
              </a:ext>
            </a:extLst>
          </p:cNvPr>
          <p:cNvSpPr txBox="1">
            <a:spLocks/>
          </p:cNvSpPr>
          <p:nvPr/>
        </p:nvSpPr>
        <p:spPr>
          <a:xfrm>
            <a:off x="315884" y="5026891"/>
            <a:ext cx="11521440" cy="1831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The means of most the columns are around 50%, with the maximum values spreading towards the right in the other quarters, suggesting the data is normally distributed and shows no signs of skewness.</a:t>
            </a:r>
          </a:p>
          <a:p>
            <a:r>
              <a:rPr lang="en-US" sz="2400" dirty="0"/>
              <a:t>However there is right skew in hba1c_level and </a:t>
            </a:r>
            <a:r>
              <a:rPr lang="en-US" sz="2400" dirty="0" err="1"/>
              <a:t>blood_glucose_level</a:t>
            </a:r>
            <a:endParaRPr lang="en-US" sz="2400" dirty="0"/>
          </a:p>
          <a:p>
            <a:endParaRPr lang="en-US" sz="4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401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2E5A4F-FA71-7E46-1C36-44652A31B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92EA2-BDC5-3367-44DB-90C9A7AC8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/>
              <a:t>EDA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06AC-CB06-9A83-2D37-03B6DC437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Numerical columns</a:t>
            </a:r>
          </a:p>
          <a:p>
            <a:r>
              <a:rPr lang="en-US" sz="2000" dirty="0"/>
              <a:t>The data is distributed normally enough except for age there is edge peak .</a:t>
            </a:r>
          </a:p>
          <a:p>
            <a:r>
              <a:rPr lang="en-US" sz="2000" dirty="0"/>
              <a:t>There is right skew in hba1c_level and </a:t>
            </a:r>
            <a:r>
              <a:rPr lang="en-US" sz="2000" dirty="0" err="1"/>
              <a:t>blood_glucose_level</a:t>
            </a:r>
            <a:r>
              <a:rPr lang="en-US" sz="2000" dirty="0"/>
              <a:t>.</a:t>
            </a:r>
          </a:p>
          <a:p>
            <a:r>
              <a:rPr lang="en-US" sz="2000" dirty="0"/>
              <a:t>Outliers in </a:t>
            </a:r>
            <a:r>
              <a:rPr lang="en-US" sz="2000" dirty="0" err="1"/>
              <a:t>bmi</a:t>
            </a:r>
            <a:endParaRPr lang="en-US" sz="2000" dirty="0"/>
          </a:p>
        </p:txBody>
      </p:sp>
      <p:pic>
        <p:nvPicPr>
          <p:cNvPr id="23" name="Picture 22" descr="A group of blue graphs&#10;&#10;AI-generated content may be incorrect.">
            <a:extLst>
              <a:ext uri="{FF2B5EF4-FFF2-40B4-BE49-F238E27FC236}">
                <a16:creationId xmlns:a16="http://schemas.microsoft.com/office/drawing/2014/main" id="{BD19D633-A83B-191C-3B5C-902FCFD53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1259882"/>
            <a:ext cx="6440424" cy="428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113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678A53-E76F-9D49-D91A-4E6D440FE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DAED59-AD1F-468B-027F-83F7B72E8F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E85BBB-6DA6-FC40-DD27-C0D538F11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FFE73D0-2121-C624-E3EF-D9755F250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E3C4BAB-74CE-6383-08F3-60C4811197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8ACE672-5C0D-C1AA-AA79-C69D9D186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62C790B-7E7F-66E3-E701-8F98113F4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5740EF1-30EC-80B7-B5F5-83C4FB00B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E9BE1-F3CD-4B28-4FE0-432CB19DC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40" y="1596466"/>
            <a:ext cx="4706997" cy="3294848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The box plot ensure the fact that there is an outlier in </a:t>
            </a:r>
            <a:r>
              <a:rPr lang="en-US" sz="1800" dirty="0" err="1">
                <a:solidFill>
                  <a:schemeClr val="tx2"/>
                </a:solidFill>
              </a:rPr>
              <a:t>blood_glucose_level</a:t>
            </a:r>
            <a:r>
              <a:rPr lang="en-US" sz="1800" dirty="0">
                <a:solidFill>
                  <a:schemeClr val="tx2"/>
                </a:solidFill>
              </a:rPr>
              <a:t> and </a:t>
            </a:r>
            <a:r>
              <a:rPr lang="en-US" sz="1800" dirty="0" err="1">
                <a:solidFill>
                  <a:schemeClr val="tx2"/>
                </a:solidFill>
              </a:rPr>
              <a:t>bmi</a:t>
            </a:r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tx2"/>
                </a:solidFill>
              </a:rPr>
              <a:t>But the outlier in HBA1C_level isn’t displayed that could because the values in the column is small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BAB1DB0-F979-A6CF-FF5D-43D2BD5CC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0A2BC14-D9E0-9AE2-E532-5B8C00ABE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CCD915E-EA0E-2858-E4DF-8385205A9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6085C44-4750-31A0-459C-C1313EA7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EFF0E83-6BE1-20A1-EA08-7A4344E21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2965086-A81E-E126-4E7C-2AE00D80C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484" y="1262743"/>
            <a:ext cx="6933370" cy="437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022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723C75-A2AF-FC31-01B4-572EF7A9D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780F2-43EE-818B-2730-A9245E126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186643"/>
          </a:xfrm>
        </p:spPr>
        <p:txBody>
          <a:bodyPr>
            <a:normAutofit/>
          </a:bodyPr>
          <a:lstStyle/>
          <a:p>
            <a:r>
              <a:rPr lang="en-US" sz="1800" dirty="0"/>
              <a:t>Most of the dataset is females by (56161) row, 39967 males </a:t>
            </a:r>
          </a:p>
        </p:txBody>
      </p:sp>
      <p:pic>
        <p:nvPicPr>
          <p:cNvPr id="7" name="Picture 6" descr="A blue circle with white text&#10;&#10;AI-generated content may be incorrect.">
            <a:extLst>
              <a:ext uri="{FF2B5EF4-FFF2-40B4-BE49-F238E27FC236}">
                <a16:creationId xmlns:a16="http://schemas.microsoft.com/office/drawing/2014/main" id="{4E45446B-7CE7-2230-EE99-AC6E872B9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3657" y="625683"/>
            <a:ext cx="5384741" cy="555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23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131</TotalTime>
  <Words>871</Words>
  <Application>Microsoft Office PowerPoint</Application>
  <PresentationFormat>Widescreen</PresentationFormat>
  <Paragraphs>96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Aptos</vt:lpstr>
      <vt:lpstr>Aptos Display</vt:lpstr>
      <vt:lpstr>Arial</vt:lpstr>
      <vt:lpstr>Calibri</vt:lpstr>
      <vt:lpstr>Office Theme</vt:lpstr>
      <vt:lpstr>Diabetes Forecasting</vt:lpstr>
      <vt:lpstr>outline</vt:lpstr>
      <vt:lpstr>Introduction</vt:lpstr>
      <vt:lpstr>Data Exploration</vt:lpstr>
      <vt:lpstr>Data preprocessing and Cleaning</vt:lpstr>
      <vt:lpstr>DATASET OVERVIEW</vt:lpstr>
      <vt:lpstr>EDA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Balancing</vt:lpstr>
      <vt:lpstr>PowerPoint Presentation</vt:lpstr>
      <vt:lpstr>Modeling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yahia elariny</dc:creator>
  <cp:lastModifiedBy>yahia elariny</cp:lastModifiedBy>
  <cp:revision>103</cp:revision>
  <dcterms:created xsi:type="dcterms:W3CDTF">2025-05-09T16:09:30Z</dcterms:created>
  <dcterms:modified xsi:type="dcterms:W3CDTF">2025-05-09T18:21:01Z</dcterms:modified>
</cp:coreProperties>
</file>