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9" r:id="rId13"/>
    <p:sldId id="267" r:id="rId14"/>
    <p:sldId id="268" r:id="rId15"/>
    <p:sldId id="269" r:id="rId16"/>
    <p:sldId id="271" r:id="rId17"/>
    <p:sldId id="273" r:id="rId18"/>
    <p:sldId id="274" r:id="rId19"/>
    <p:sldId id="275" r:id="rId20"/>
    <p:sldId id="276" r:id="rId21"/>
    <p:sldId id="277" r:id="rId22"/>
    <p:sldId id="278" r:id="rId23"/>
    <p:sldId id="284" r:id="rId24"/>
    <p:sldId id="281" r:id="rId25"/>
    <p:sldId id="282" r:id="rId26"/>
    <p:sldId id="283" r:id="rId27"/>
    <p:sldId id="285" r:id="rId28"/>
    <p:sldId id="286" r:id="rId29"/>
    <p:sldId id="287" r:id="rId30"/>
    <p:sldId id="288" r:id="rId31"/>
    <p:sldId id="289" r:id="rId32"/>
    <p:sldId id="290"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C4C10CE-1F45-4560-B6DE-D6DE2C256BDC}">
          <p14:sldIdLst>
            <p14:sldId id="256"/>
            <p14:sldId id="257"/>
            <p14:sldId id="258"/>
            <p14:sldId id="259"/>
            <p14:sldId id="260"/>
            <p14:sldId id="261"/>
            <p14:sldId id="262"/>
            <p14:sldId id="263"/>
            <p14:sldId id="264"/>
            <p14:sldId id="265"/>
            <p14:sldId id="266"/>
            <p14:sldId id="279"/>
            <p14:sldId id="267"/>
            <p14:sldId id="268"/>
            <p14:sldId id="269"/>
            <p14:sldId id="271"/>
            <p14:sldId id="273"/>
            <p14:sldId id="274"/>
            <p14:sldId id="275"/>
            <p14:sldId id="276"/>
            <p14:sldId id="277"/>
            <p14:sldId id="278"/>
            <p14:sldId id="284"/>
            <p14:sldId id="281"/>
            <p14:sldId id="282"/>
            <p14:sldId id="283"/>
            <p14:sldId id="285"/>
            <p14:sldId id="286"/>
            <p14:sldId id="287"/>
            <p14:sldId id="288"/>
            <p14:sldId id="289"/>
            <p14:sldId id="29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94" autoAdjust="0"/>
    <p:restoredTop sz="94660"/>
  </p:normalViewPr>
  <p:slideViewPr>
    <p:cSldViewPr snapToGrid="0">
      <p:cViewPr varScale="1">
        <p:scale>
          <a:sx n="58" d="100"/>
          <a:sy n="58" d="100"/>
        </p:scale>
        <p:origin x="942"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5/9/2025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31292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2612538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103162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7458343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711458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5/9/2025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841903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5/9/2025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6210637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6860268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8759125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7757183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5/9/2025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56088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757589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5/9/2025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2394738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5/9/2025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43070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3A578B-D289-4C40-8593-3D356C49DA58}" type="datetime1">
              <a:rPr lang="en-US" smtClean="0"/>
              <a:t>5/9/2025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87345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59137503"/>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5/9/2025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11775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7F45AC6-C491-4585-A584-9CE2AF7D5500}" type="datetime1">
              <a:rPr lang="en-US" smtClean="0"/>
              <a:t>5/9/2025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800855757"/>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8.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9.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7CA2246-D99B-9477-F7E6-A481192D8FBA}"/>
              </a:ext>
            </a:extLst>
          </p:cNvPr>
          <p:cNvPicPr>
            <a:picLocks noChangeAspect="1"/>
          </p:cNvPicPr>
          <p:nvPr/>
        </p:nvPicPr>
        <p:blipFill>
          <a:blip r:embed="rId3">
            <a:duotone>
              <a:prstClr val="black"/>
              <a:schemeClr val="accent5">
                <a:tint val="45000"/>
                <a:satMod val="400000"/>
              </a:schemeClr>
            </a:duotone>
            <a:alphaModFix amt="25000"/>
          </a:blip>
          <a:srcRect t="23391" r="9091"/>
          <a:stretch/>
        </p:blipFill>
        <p:spPr>
          <a:xfrm>
            <a:off x="20" y="16635"/>
            <a:ext cx="12191980" cy="6857990"/>
          </a:xfrm>
          <a:prstGeom prst="rect">
            <a:avLst/>
          </a:prstGeom>
        </p:spPr>
      </p:pic>
      <p:sp>
        <p:nvSpPr>
          <p:cNvPr id="2" name="Title 1">
            <a:extLst>
              <a:ext uri="{FF2B5EF4-FFF2-40B4-BE49-F238E27FC236}">
                <a16:creationId xmlns:a16="http://schemas.microsoft.com/office/drawing/2014/main" id="{56D97B2B-BE3E-6E81-6706-AD7355C43FA7}"/>
              </a:ext>
            </a:extLst>
          </p:cNvPr>
          <p:cNvSpPr>
            <a:spLocks noGrp="1"/>
          </p:cNvSpPr>
          <p:nvPr>
            <p:ph type="ctrTitle"/>
          </p:nvPr>
        </p:nvSpPr>
        <p:spPr/>
        <p:txBody>
          <a:bodyPr>
            <a:normAutofit/>
          </a:bodyPr>
          <a:lstStyle/>
          <a:p>
            <a:r>
              <a:rPr lang="en-US" dirty="0"/>
              <a:t>Forecasting Length of Hospitalization</a:t>
            </a:r>
          </a:p>
        </p:txBody>
      </p:sp>
      <p:sp>
        <p:nvSpPr>
          <p:cNvPr id="3" name="Subtitle 2">
            <a:extLst>
              <a:ext uri="{FF2B5EF4-FFF2-40B4-BE49-F238E27FC236}">
                <a16:creationId xmlns:a16="http://schemas.microsoft.com/office/drawing/2014/main" id="{058113F4-B64F-8096-DAE6-90D9709A6A30}"/>
              </a:ext>
            </a:extLst>
          </p:cNvPr>
          <p:cNvSpPr>
            <a:spLocks noGrp="1"/>
          </p:cNvSpPr>
          <p:nvPr>
            <p:ph type="subTitle" idx="1"/>
          </p:nvPr>
        </p:nvSpPr>
        <p:spPr/>
        <p:txBody>
          <a:bodyPr>
            <a:normAutofit/>
          </a:bodyPr>
          <a:lstStyle/>
          <a:p>
            <a:r>
              <a:rPr lang="en-US" dirty="0" err="1"/>
              <a:t>Depi</a:t>
            </a:r>
            <a:r>
              <a:rPr lang="en-US" dirty="0"/>
              <a:t> project</a:t>
            </a:r>
          </a:p>
        </p:txBody>
      </p:sp>
    </p:spTree>
    <p:extLst>
      <p:ext uri="{BB962C8B-B14F-4D97-AF65-F5344CB8AC3E}">
        <p14:creationId xmlns:p14="http://schemas.microsoft.com/office/powerpoint/2010/main" val="2829832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E329ADF2-0541-4770-8D6F-7F7392064B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DB042749-FB5E-4C0B-867D-6D25FB5FF0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760CE105-C7BB-46B3-821C-82BED63A6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2">
            <a:extLst>
              <a:ext uri="{FF2B5EF4-FFF2-40B4-BE49-F238E27FC236}">
                <a16:creationId xmlns:a16="http://schemas.microsoft.com/office/drawing/2014/main" id="{1BBC21E4-EBAB-40A6-893B-F781E3371D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descr="A graph of a blue line&#10;&#10;AI-generated content may be incorrect.">
            <a:extLst>
              <a:ext uri="{FF2B5EF4-FFF2-40B4-BE49-F238E27FC236}">
                <a16:creationId xmlns:a16="http://schemas.microsoft.com/office/drawing/2014/main" id="{4836FC65-44A1-BDE6-6CD4-657B2A90A8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94239" y="400046"/>
            <a:ext cx="3110434" cy="3190188"/>
          </a:xfrm>
          <a:prstGeom prst="roundRect">
            <a:avLst>
              <a:gd name="adj" fmla="val 0"/>
            </a:avLst>
          </a:prstGeom>
          <a:ln w="82550" cap="sq">
            <a:noFill/>
            <a:miter lim="800000"/>
          </a:ln>
          <a:effectLst/>
        </p:spPr>
      </p:pic>
      <p:pic>
        <p:nvPicPr>
          <p:cNvPr id="28" name="Picture 27" descr="A graph of a pulse&#10;&#10;AI-generated content may be incorrect.">
            <a:extLst>
              <a:ext uri="{FF2B5EF4-FFF2-40B4-BE49-F238E27FC236}">
                <a16:creationId xmlns:a16="http://schemas.microsoft.com/office/drawing/2014/main" id="{4194D775-553E-7420-FE77-EDE37595CEE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19759" y="462874"/>
            <a:ext cx="3110434" cy="3110434"/>
          </a:xfrm>
          <a:prstGeom prst="roundRect">
            <a:avLst>
              <a:gd name="adj" fmla="val 0"/>
            </a:avLst>
          </a:prstGeom>
          <a:ln w="82550" cap="sq">
            <a:noFill/>
            <a:miter lim="800000"/>
          </a:ln>
          <a:effectLst/>
        </p:spPr>
      </p:pic>
      <p:pic>
        <p:nvPicPr>
          <p:cNvPr id="54" name="Picture 53">
            <a:extLst>
              <a:ext uri="{FF2B5EF4-FFF2-40B4-BE49-F238E27FC236}">
                <a16:creationId xmlns:a16="http://schemas.microsoft.com/office/drawing/2014/main" id="{7FF1EE29-26EE-44DB-A2DA-6298E8470C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18" name="Title 17">
            <a:extLst>
              <a:ext uri="{FF2B5EF4-FFF2-40B4-BE49-F238E27FC236}">
                <a16:creationId xmlns:a16="http://schemas.microsoft.com/office/drawing/2014/main" id="{D5370D09-C1A4-7AF9-2892-9732876F8943}"/>
              </a:ext>
            </a:extLst>
          </p:cNvPr>
          <p:cNvSpPr>
            <a:spLocks noGrp="1"/>
          </p:cNvSpPr>
          <p:nvPr>
            <p:ph type="title"/>
          </p:nvPr>
        </p:nvSpPr>
        <p:spPr>
          <a:xfrm>
            <a:off x="3295650" y="4562855"/>
            <a:ext cx="8255926" cy="1137554"/>
          </a:xfrm>
        </p:spPr>
        <p:txBody>
          <a:bodyPr vert="horz" lIns="91440" tIns="45720" rIns="91440" bIns="45720" rtlCol="0" anchor="b">
            <a:normAutofit/>
          </a:bodyPr>
          <a:lstStyle/>
          <a:p>
            <a:r>
              <a:rPr lang="en-US" sz="2400" dirty="0"/>
              <a:t>The histography shows that the (sodium, glucose, creatinine, bmi, pulse) columns are normally distributed.</a:t>
            </a:r>
          </a:p>
        </p:txBody>
      </p:sp>
      <p:pic>
        <p:nvPicPr>
          <p:cNvPr id="26" name="Picture 25" descr="A graph of a normal distribution&#10;&#10;AI-generated content may be incorrect.">
            <a:extLst>
              <a:ext uri="{FF2B5EF4-FFF2-40B4-BE49-F238E27FC236}">
                <a16:creationId xmlns:a16="http://schemas.microsoft.com/office/drawing/2014/main" id="{CB7162CB-A855-9961-2B76-2B5B2067622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45279" y="400046"/>
            <a:ext cx="3110435" cy="3190188"/>
          </a:xfrm>
          <a:prstGeom prst="roundRect">
            <a:avLst>
              <a:gd name="adj" fmla="val 0"/>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56" name="Picture 55">
            <a:extLst>
              <a:ext uri="{FF2B5EF4-FFF2-40B4-BE49-F238E27FC236}">
                <a16:creationId xmlns:a16="http://schemas.microsoft.com/office/drawing/2014/main" id="{12EC82D8-77B2-423C-8501-A4DBC6F6C1A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24" name="Picture 23" descr="A graph of a normal distribution&#10;&#10;AI-generated content may be incorrect.">
            <a:extLst>
              <a:ext uri="{FF2B5EF4-FFF2-40B4-BE49-F238E27FC236}">
                <a16:creationId xmlns:a16="http://schemas.microsoft.com/office/drawing/2014/main" id="{07855EC8-6CFC-4958-7E98-620AA71530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61" y="462874"/>
            <a:ext cx="2757814" cy="3110434"/>
          </a:xfrm>
          <a:prstGeom prst="roundRect">
            <a:avLst>
              <a:gd name="adj" fmla="val 0"/>
            </a:avLst>
          </a:prstGeom>
          <a:ln w="82550" cap="sq">
            <a:noFill/>
            <a:miter lim="800000"/>
          </a:ln>
          <a:effectLst/>
          <a:scene3d>
            <a:camera prst="orthographicFront"/>
            <a:lightRig rig="threePt" dir="t">
              <a:rot lat="0" lon="0" rev="2700000"/>
            </a:lightRig>
          </a:scene3d>
          <a:sp3d contourW="6350">
            <a:bevelT h="38100"/>
            <a:contourClr>
              <a:srgbClr val="C0C0C0"/>
            </a:contourClr>
          </a:sp3d>
        </p:spPr>
      </p:pic>
      <p:pic>
        <p:nvPicPr>
          <p:cNvPr id="38" name="Picture 37" descr="A graph of a normal distribution with Ryugyong Hotel in the background&#10;&#10;AI-generated content may be incorrect.">
            <a:extLst>
              <a:ext uri="{FF2B5EF4-FFF2-40B4-BE49-F238E27FC236}">
                <a16:creationId xmlns:a16="http://schemas.microsoft.com/office/drawing/2014/main" id="{FBD688DE-59B3-8381-19A7-CDECEAD8EFC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75" y="3516225"/>
            <a:ext cx="3552648" cy="3521683"/>
          </a:xfrm>
          <a:prstGeom prst="rect">
            <a:avLst/>
          </a:prstGeom>
        </p:spPr>
      </p:pic>
    </p:spTree>
    <p:extLst>
      <p:ext uri="{BB962C8B-B14F-4D97-AF65-F5344CB8AC3E}">
        <p14:creationId xmlns:p14="http://schemas.microsoft.com/office/powerpoint/2010/main" val="118292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81094641-33A7-A7B1-174C-41E12BFC518D}"/>
              </a:ext>
            </a:extLst>
          </p:cNvPr>
          <p:cNvSpPr>
            <a:spLocks noGrp="1"/>
          </p:cNvSpPr>
          <p:nvPr>
            <p:ph sz="quarter" idx="13"/>
          </p:nvPr>
        </p:nvSpPr>
        <p:spPr>
          <a:xfrm>
            <a:off x="66078" y="728050"/>
            <a:ext cx="6547564" cy="2700950"/>
          </a:xfrm>
        </p:spPr>
        <p:txBody>
          <a:bodyPr>
            <a:normAutofit/>
          </a:bodyPr>
          <a:lstStyle/>
          <a:p>
            <a:r>
              <a:rPr lang="en-US" cap="none" dirty="0"/>
              <a:t>Most of the patients stays at the hospital in range (1 ,8) days</a:t>
            </a:r>
            <a:endParaRPr lang="ar-EG" cap="none" dirty="0"/>
          </a:p>
          <a:p>
            <a:r>
              <a:rPr lang="en-US" cap="none" dirty="0"/>
              <a:t>Despite having a lot of 11 value, hematocrit is still normally distributed enough</a:t>
            </a:r>
          </a:p>
          <a:p>
            <a:r>
              <a:rPr lang="en-US" sz="2000" cap="none" dirty="0"/>
              <a:t>Most of the patients have normal level of hemoglobin in their blood around 9000 of them has abnormal</a:t>
            </a:r>
          </a:p>
          <a:p>
            <a:endParaRPr lang="en-US" cap="none" dirty="0"/>
          </a:p>
        </p:txBody>
      </p:sp>
      <p:pic>
        <p:nvPicPr>
          <p:cNvPr id="6" name="Picture 5" descr="A graph with numbers and lines&#10;&#10;AI-generated content may be incorrect.">
            <a:extLst>
              <a:ext uri="{FF2B5EF4-FFF2-40B4-BE49-F238E27FC236}">
                <a16:creationId xmlns:a16="http://schemas.microsoft.com/office/drawing/2014/main" id="{D6DDF249-083F-EBC1-411F-98FFE03938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8" y="3822478"/>
            <a:ext cx="9535731" cy="3014052"/>
          </a:xfrm>
          <a:prstGeom prst="rect">
            <a:avLst/>
          </a:prstGeom>
        </p:spPr>
      </p:pic>
      <p:pic>
        <p:nvPicPr>
          <p:cNvPr id="16" name="Picture 15" descr="A graph with blue lines&#10;&#10;AI-generated content may be incorrect.">
            <a:extLst>
              <a:ext uri="{FF2B5EF4-FFF2-40B4-BE49-F238E27FC236}">
                <a16:creationId xmlns:a16="http://schemas.microsoft.com/office/drawing/2014/main" id="{804C1E61-1DBC-3AEB-7467-20B7584828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1013" y="0"/>
            <a:ext cx="4440828" cy="4440828"/>
          </a:xfrm>
          <a:prstGeom prst="rect">
            <a:avLst/>
          </a:prstGeom>
        </p:spPr>
      </p:pic>
    </p:spTree>
    <p:extLst>
      <p:ext uri="{BB962C8B-B14F-4D97-AF65-F5344CB8AC3E}">
        <p14:creationId xmlns:p14="http://schemas.microsoft.com/office/powerpoint/2010/main" val="2516949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65E2D7E-B7BD-404F-9F71-D6620D37B9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5" name="Rectangle 1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Content Placeholder 5" descr="A graph with blue lines&#10;&#10;AI-generated content may be incorrect.">
            <a:extLst>
              <a:ext uri="{FF2B5EF4-FFF2-40B4-BE49-F238E27FC236}">
                <a16:creationId xmlns:a16="http://schemas.microsoft.com/office/drawing/2014/main" id="{DBEA42AE-4E9B-FC59-3E71-BB3060494BDF}"/>
              </a:ext>
            </a:extLst>
          </p:cNvPr>
          <p:cNvPicPr>
            <a:picLocks noGrp="1" noChangeAspect="1"/>
          </p:cNvPicPr>
          <p:nvPr>
            <p:ph sz="quarter" idx="13"/>
          </p:nvPr>
        </p:nvPicPr>
        <p:blipFill>
          <a:blip r:embed="rId4">
            <a:extLst>
              <a:ext uri="{28A0092B-C50C-407E-A947-70E740481C1C}">
                <a14:useLocalDpi xmlns:a14="http://schemas.microsoft.com/office/drawing/2010/main" val="0"/>
              </a:ext>
            </a:extLst>
          </a:blip>
          <a:stretch>
            <a:fillRect/>
          </a:stretch>
        </p:blipFill>
        <p:spPr>
          <a:xfrm>
            <a:off x="5647257" y="640831"/>
            <a:ext cx="5502658" cy="5461389"/>
          </a:xfrm>
          <a:prstGeom prst="rect">
            <a:avLst/>
          </a:prstGeom>
        </p:spPr>
      </p:pic>
      <p:sp>
        <p:nvSpPr>
          <p:cNvPr id="4" name="Text Placeholder 3">
            <a:extLst>
              <a:ext uri="{FF2B5EF4-FFF2-40B4-BE49-F238E27FC236}">
                <a16:creationId xmlns:a16="http://schemas.microsoft.com/office/drawing/2014/main" id="{ADCD8304-A240-82DD-7CDA-3A1E4B38BA46}"/>
              </a:ext>
            </a:extLst>
          </p:cNvPr>
          <p:cNvSpPr>
            <a:spLocks noGrp="1"/>
          </p:cNvSpPr>
          <p:nvPr>
            <p:ph type="body" sz="half" idx="2"/>
          </p:nvPr>
        </p:nvSpPr>
        <p:spPr>
          <a:xfrm>
            <a:off x="238057" y="1322474"/>
            <a:ext cx="5171143" cy="4596187"/>
          </a:xfrm>
        </p:spPr>
        <p:txBody>
          <a:bodyPr vert="horz" lIns="91440" tIns="45720" rIns="91440" bIns="45720" rtlCol="0">
            <a:normAutofit/>
          </a:bodyPr>
          <a:lstStyle/>
          <a:p>
            <a:pPr indent="-228600" algn="l">
              <a:buFont typeface="Arial" panose="020B0604020202020204" pitchFamily="34" charset="0"/>
              <a:buChar char="•"/>
            </a:pPr>
            <a:r>
              <a:rPr lang="en-US" sz="2000" dirty="0"/>
              <a:t>Icd9 </a:t>
            </a:r>
            <a:r>
              <a:rPr lang="en-US" sz="2000" cap="none" dirty="0"/>
              <a:t>is a global code for diseases</a:t>
            </a:r>
          </a:p>
          <a:p>
            <a:pPr indent="-228600" algn="l">
              <a:buFont typeface="Arial" panose="020B0604020202020204" pitchFamily="34" charset="0"/>
              <a:buChar char="•"/>
            </a:pPr>
            <a:r>
              <a:rPr lang="en-US" sz="2000" cap="none" dirty="0"/>
              <a:t>According to icd-9 2015 {1:cholera, 2: typhoid and paratyphoid fevers, 3: other salmonella infection, 4: shigellosis, 5: other food poisoning, 6: Amebiasis, 7:other protozoal intestinal diseases, 8: intestinal infections due to other organisms, 9: Ill-</a:t>
            </a:r>
            <a:r>
              <a:rPr lang="en-US" sz="2000" cap="none" dirty="0" err="1"/>
              <a:t>fedined</a:t>
            </a:r>
            <a:r>
              <a:rPr lang="en-US" sz="2000" cap="none" dirty="0"/>
              <a:t> intestinal infections, 10: primary tuberculous infection}</a:t>
            </a:r>
          </a:p>
          <a:p>
            <a:pPr indent="-228600" algn="l">
              <a:buFont typeface="Arial" panose="020B0604020202020204" pitchFamily="34" charset="0"/>
              <a:buChar char="•"/>
            </a:pPr>
            <a:r>
              <a:rPr lang="en-US" sz="2000" cap="none" dirty="0"/>
              <a:t>That means most of the patients is diagnosed with cholera, is second place nothing and typhoid and paratyphoid fever</a:t>
            </a:r>
          </a:p>
        </p:txBody>
      </p:sp>
    </p:spTree>
    <p:extLst>
      <p:ext uri="{BB962C8B-B14F-4D97-AF65-F5344CB8AC3E}">
        <p14:creationId xmlns:p14="http://schemas.microsoft.com/office/powerpoint/2010/main" val="856522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1345067-830D-1D82-9241-8C4D0632F361}"/>
              </a:ext>
            </a:extLst>
          </p:cNvPr>
          <p:cNvSpPr>
            <a:spLocks noGrp="1"/>
          </p:cNvSpPr>
          <p:nvPr>
            <p:ph sz="quarter" idx="13"/>
          </p:nvPr>
        </p:nvSpPr>
        <p:spPr>
          <a:xfrm>
            <a:off x="464886" y="5120640"/>
            <a:ext cx="10363826" cy="1737360"/>
          </a:xfrm>
        </p:spPr>
        <p:txBody>
          <a:bodyPr>
            <a:normAutofit lnSpcReduction="10000"/>
          </a:bodyPr>
          <a:lstStyle/>
          <a:p>
            <a:r>
              <a:rPr lang="en-US" cap="none" dirty="0"/>
              <a:t>Based on the fact that hemoglobin levels is normal, the iron deficiency is normal too</a:t>
            </a:r>
          </a:p>
          <a:p>
            <a:r>
              <a:rPr lang="en-US" cap="none" dirty="0"/>
              <a:t>The asthma has a lot of zeros so the lung disease most of it zeros too</a:t>
            </a:r>
          </a:p>
          <a:p>
            <a:r>
              <a:rPr lang="en-US" cap="none" dirty="0"/>
              <a:t>Most of the patients don’t have any diseases so the </a:t>
            </a:r>
            <a:r>
              <a:rPr lang="en-US" b="0" cap="none" dirty="0">
                <a:effectLst/>
              </a:rPr>
              <a:t>dialysis or</a:t>
            </a:r>
            <a:r>
              <a:rPr lang="en-US" cap="none" dirty="0"/>
              <a:t> </a:t>
            </a:r>
            <a:r>
              <a:rPr lang="en-US" b="0" cap="none" dirty="0">
                <a:effectLst/>
              </a:rPr>
              <a:t>end</a:t>
            </a:r>
            <a:r>
              <a:rPr lang="en-US" cap="none" dirty="0"/>
              <a:t> </a:t>
            </a:r>
            <a:r>
              <a:rPr lang="en-US" b="0" cap="none" dirty="0">
                <a:effectLst/>
              </a:rPr>
              <a:t>stage</a:t>
            </a:r>
            <a:r>
              <a:rPr lang="en-US" cap="none" dirty="0"/>
              <a:t> </a:t>
            </a:r>
            <a:r>
              <a:rPr lang="en-US" b="0" cap="none" dirty="0">
                <a:effectLst/>
              </a:rPr>
              <a:t>renal</a:t>
            </a:r>
            <a:r>
              <a:rPr lang="en-US" cap="none" dirty="0"/>
              <a:t> </a:t>
            </a:r>
            <a:r>
              <a:rPr lang="en-US" b="0" cap="none" dirty="0">
                <a:effectLst/>
              </a:rPr>
              <a:t>disease most of it its no</a:t>
            </a:r>
            <a:endParaRPr lang="en-US" cap="none" dirty="0"/>
          </a:p>
          <a:p>
            <a:endParaRPr lang="en-US" cap="none" dirty="0"/>
          </a:p>
        </p:txBody>
      </p:sp>
      <p:pic>
        <p:nvPicPr>
          <p:cNvPr id="16" name="Picture 15" descr="A group of white rectangular objects&#10;&#10;AI-generated content may be incorrect.">
            <a:extLst>
              <a:ext uri="{FF2B5EF4-FFF2-40B4-BE49-F238E27FC236}">
                <a16:creationId xmlns:a16="http://schemas.microsoft.com/office/drawing/2014/main" id="{AB993B37-080D-B260-E1B8-8E46231B76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36" y="550535"/>
            <a:ext cx="11667727" cy="4570105"/>
          </a:xfrm>
          <a:prstGeom prst="rect">
            <a:avLst/>
          </a:prstGeom>
        </p:spPr>
      </p:pic>
    </p:spTree>
    <p:extLst>
      <p:ext uri="{BB962C8B-B14F-4D97-AF65-F5344CB8AC3E}">
        <p14:creationId xmlns:p14="http://schemas.microsoft.com/office/powerpoint/2010/main" val="4150689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4" name="Picture 2">
            <a:extLst>
              <a:ext uri="{FF2B5EF4-FFF2-40B4-BE49-F238E27FC236}">
                <a16:creationId xmlns:a16="http://schemas.microsoft.com/office/drawing/2014/main" id="{ED331677-26DE-4EC1-9413-2FBC100AD51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45">
            <a:extLst>
              <a:ext uri="{FF2B5EF4-FFF2-40B4-BE49-F238E27FC236}">
                <a16:creationId xmlns:a16="http://schemas.microsoft.com/office/drawing/2014/main" id="{69D593A5-D0AD-443F-AA6A-E7453C4213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47" name="Rectangle 46">
            <a:extLst>
              <a:ext uri="{FF2B5EF4-FFF2-40B4-BE49-F238E27FC236}">
                <a16:creationId xmlns:a16="http://schemas.microsoft.com/office/drawing/2014/main" id="{1B31CAF6-2C7B-4134-BA7D-DE521DC7D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Picture 2">
            <a:extLst>
              <a:ext uri="{FF2B5EF4-FFF2-40B4-BE49-F238E27FC236}">
                <a16:creationId xmlns:a16="http://schemas.microsoft.com/office/drawing/2014/main" id="{DE3FD386-A0A6-4EBA-BD80-B11EBC9EB2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49" name="Rounded Rectangle 13">
            <a:extLst>
              <a:ext uri="{FF2B5EF4-FFF2-40B4-BE49-F238E27FC236}">
                <a16:creationId xmlns:a16="http://schemas.microsoft.com/office/drawing/2014/main" id="{B427C2C9-2B0B-40AD-98E3-3D39320A4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3774" y="550655"/>
            <a:ext cx="10364452" cy="3690466"/>
          </a:xfrm>
          <a:prstGeom prst="roundRect">
            <a:avLst>
              <a:gd name="adj" fmla="val 483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graph with blue squares&#10;&#10;AI-generated content may be incorrect.">
            <a:extLst>
              <a:ext uri="{FF2B5EF4-FFF2-40B4-BE49-F238E27FC236}">
                <a16:creationId xmlns:a16="http://schemas.microsoft.com/office/drawing/2014/main" id="{0C6760D6-617C-E432-A44A-7F5D35A8526C}"/>
              </a:ext>
            </a:extLst>
          </p:cNvPr>
          <p:cNvPicPr>
            <a:picLocks noChangeAspect="1"/>
          </p:cNvPicPr>
          <p:nvPr/>
        </p:nvPicPr>
        <p:blipFill>
          <a:blip r:embed="rId4">
            <a:extLst>
              <a:ext uri="{28A0092B-C50C-407E-A947-70E740481C1C}">
                <a14:useLocalDpi xmlns:a14="http://schemas.microsoft.com/office/drawing/2010/main" val="0"/>
              </a:ext>
            </a:extLst>
          </a:blip>
          <a:srcRect l="719" r="254" b="-3"/>
          <a:stretch/>
        </p:blipFill>
        <p:spPr>
          <a:xfrm>
            <a:off x="1080082" y="744612"/>
            <a:ext cx="3229440" cy="3302550"/>
          </a:xfrm>
          <a:prstGeom prst="roundRect">
            <a:avLst>
              <a:gd name="adj" fmla="val 0"/>
            </a:avLst>
          </a:prstGeom>
          <a:ln w="82550" cap="sq">
            <a:noFill/>
            <a:miter lim="800000"/>
          </a:ln>
          <a:effectLst/>
        </p:spPr>
      </p:pic>
      <p:pic>
        <p:nvPicPr>
          <p:cNvPr id="7" name="Picture 6" descr="A graph with blue rectangular bars&#10;&#10;AI-generated content may be incorrect.">
            <a:extLst>
              <a:ext uri="{FF2B5EF4-FFF2-40B4-BE49-F238E27FC236}">
                <a16:creationId xmlns:a16="http://schemas.microsoft.com/office/drawing/2014/main" id="{E699EB13-7A75-F6A3-02B3-2A5F1D478AFA}"/>
              </a:ext>
            </a:extLst>
          </p:cNvPr>
          <p:cNvPicPr>
            <a:picLocks noChangeAspect="1"/>
          </p:cNvPicPr>
          <p:nvPr/>
        </p:nvPicPr>
        <p:blipFill>
          <a:blip r:embed="rId5">
            <a:extLst>
              <a:ext uri="{28A0092B-C50C-407E-A947-70E740481C1C}">
                <a14:useLocalDpi xmlns:a14="http://schemas.microsoft.com/office/drawing/2010/main" val="0"/>
              </a:ext>
            </a:extLst>
          </a:blip>
          <a:srcRect r="4021" b="-1"/>
          <a:stretch/>
        </p:blipFill>
        <p:spPr>
          <a:xfrm>
            <a:off x="4479149" y="724779"/>
            <a:ext cx="3240195" cy="3342216"/>
          </a:xfrm>
          <a:prstGeom prst="roundRect">
            <a:avLst>
              <a:gd name="adj" fmla="val 0"/>
            </a:avLst>
          </a:prstGeom>
          <a:ln w="82550" cap="sq">
            <a:noFill/>
            <a:miter lim="800000"/>
          </a:ln>
          <a:effectLst/>
        </p:spPr>
      </p:pic>
      <p:pic>
        <p:nvPicPr>
          <p:cNvPr id="5" name="Content Placeholder 4" descr="A graph with blue squares&#10;&#10;AI-generated content may be incorrect.">
            <a:extLst>
              <a:ext uri="{FF2B5EF4-FFF2-40B4-BE49-F238E27FC236}">
                <a16:creationId xmlns:a16="http://schemas.microsoft.com/office/drawing/2014/main" id="{2F88B94F-722A-4FB3-3DE0-671712B5251F}"/>
              </a:ext>
            </a:extLst>
          </p:cNvPr>
          <p:cNvPicPr>
            <a:picLocks noGrp="1" noChangeAspect="1"/>
          </p:cNvPicPr>
          <p:nvPr>
            <p:ph sz="quarter" idx="13"/>
          </p:nvPr>
        </p:nvPicPr>
        <p:blipFill>
          <a:blip r:embed="rId6">
            <a:extLst>
              <a:ext uri="{28A0092B-C50C-407E-A947-70E740481C1C}">
                <a14:useLocalDpi xmlns:a14="http://schemas.microsoft.com/office/drawing/2010/main" val="0"/>
              </a:ext>
            </a:extLst>
          </a:blip>
          <a:srcRect r="9484" b="4"/>
          <a:stretch/>
        </p:blipFill>
        <p:spPr>
          <a:xfrm>
            <a:off x="7909705" y="715246"/>
            <a:ext cx="3169396" cy="3361283"/>
          </a:xfrm>
          <a:prstGeom prst="roundRect">
            <a:avLst>
              <a:gd name="adj" fmla="val 0"/>
            </a:avLst>
          </a:prstGeom>
          <a:ln w="82550" cap="sq">
            <a:noFill/>
            <a:miter lim="800000"/>
          </a:ln>
          <a:effectLst/>
        </p:spPr>
      </p:pic>
      <p:pic>
        <p:nvPicPr>
          <p:cNvPr id="43" name="Picture 42">
            <a:extLst>
              <a:ext uri="{FF2B5EF4-FFF2-40B4-BE49-F238E27FC236}">
                <a16:creationId xmlns:a16="http://schemas.microsoft.com/office/drawing/2014/main" id="{B7C65F7D-05C8-4B14-A0AC-80F0680D89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55478"/>
          <a:stretch/>
        </p:blipFill>
        <p:spPr>
          <a:xfrm>
            <a:off x="-2607" y="0"/>
            <a:ext cx="12192000" cy="3053351"/>
          </a:xfrm>
          <a:prstGeom prst="rect">
            <a:avLst/>
          </a:prstGeom>
        </p:spPr>
      </p:pic>
      <p:pic>
        <p:nvPicPr>
          <p:cNvPr id="45" name="Picture 44">
            <a:extLst>
              <a:ext uri="{FF2B5EF4-FFF2-40B4-BE49-F238E27FC236}">
                <a16:creationId xmlns:a16="http://schemas.microsoft.com/office/drawing/2014/main" id="{6F34CA10-AA95-4A32-B085-3AAB0E9E0E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69764" t="46543"/>
          <a:stretch/>
        </p:blipFill>
        <p:spPr>
          <a:xfrm>
            <a:off x="8500434" y="3191932"/>
            <a:ext cx="3686351" cy="3666067"/>
          </a:xfrm>
          <a:prstGeom prst="rect">
            <a:avLst/>
          </a:prstGeom>
        </p:spPr>
      </p:pic>
      <p:sp>
        <p:nvSpPr>
          <p:cNvPr id="11" name="Title 10">
            <a:extLst>
              <a:ext uri="{FF2B5EF4-FFF2-40B4-BE49-F238E27FC236}">
                <a16:creationId xmlns:a16="http://schemas.microsoft.com/office/drawing/2014/main" id="{19B30EBA-6DBC-0F80-10A5-C02C7B1BCD29}"/>
              </a:ext>
            </a:extLst>
          </p:cNvPr>
          <p:cNvSpPr>
            <a:spLocks noGrp="1"/>
          </p:cNvSpPr>
          <p:nvPr>
            <p:ph type="title"/>
          </p:nvPr>
        </p:nvSpPr>
        <p:spPr>
          <a:xfrm>
            <a:off x="531388" y="4379702"/>
            <a:ext cx="10364451" cy="2422921"/>
          </a:xfrm>
        </p:spPr>
        <p:txBody>
          <a:bodyPr>
            <a:normAutofit/>
          </a:bodyPr>
          <a:lstStyle/>
          <a:p>
            <a:pPr algn="l"/>
            <a:r>
              <a:rPr lang="en-US" sz="2400" cap="none" dirty="0"/>
              <a:t>. There is more females than males</a:t>
            </a:r>
            <a:br>
              <a:rPr lang="en-US" sz="2400" cap="none" dirty="0"/>
            </a:br>
            <a:r>
              <a:rPr lang="en-US" sz="2400" cap="none" dirty="0"/>
              <a:t>. most of the patients are at (A, B, E) facilities</a:t>
            </a:r>
            <a:br>
              <a:rPr lang="en-US" sz="2400" cap="none" dirty="0"/>
            </a:br>
            <a:r>
              <a:rPr lang="en-US" sz="2400" cap="none" dirty="0"/>
              <a:t>. Most of the patient never came back readmission that means most of them doesn’t have chronic disease and that what has been shown earlier because most of the patients doesn’t have any diseases related to lung or blood disease</a:t>
            </a:r>
            <a:br>
              <a:rPr lang="en-US" sz="2400" cap="none" dirty="0"/>
            </a:br>
            <a:r>
              <a:rPr lang="en-US" sz="2400" cap="none" dirty="0"/>
              <a:t>.some patients came back once or twice that’s could be for doctor consultation, follow-up</a:t>
            </a:r>
            <a:r>
              <a:rPr lang="ar-EG" sz="2400" cap="none" dirty="0"/>
              <a:t> </a:t>
            </a:r>
            <a:r>
              <a:rPr lang="en-US" sz="2400" cap="none" dirty="0"/>
              <a:t>, or laboratory tests</a:t>
            </a:r>
          </a:p>
        </p:txBody>
      </p:sp>
    </p:spTree>
    <p:extLst>
      <p:ext uri="{BB962C8B-B14F-4D97-AF65-F5344CB8AC3E}">
        <p14:creationId xmlns:p14="http://schemas.microsoft.com/office/powerpoint/2010/main" val="15690309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A32EF97-1FDE-368F-B3F6-786E1A970F84}"/>
              </a:ext>
            </a:extLst>
          </p:cNvPr>
          <p:cNvPicPr>
            <a:picLocks noChangeAspect="1"/>
          </p:cNvPicPr>
          <p:nvPr/>
        </p:nvPicPr>
        <p:blipFill>
          <a:blip r:embed="rId2"/>
          <a:stretch>
            <a:fillRect/>
          </a:stretch>
        </p:blipFill>
        <p:spPr>
          <a:xfrm>
            <a:off x="6244160" y="640831"/>
            <a:ext cx="5324853" cy="5461389"/>
          </a:xfrm>
          <a:prstGeom prst="rect">
            <a:avLst/>
          </a:prstGeom>
        </p:spPr>
      </p:pic>
      <p:pic>
        <p:nvPicPr>
          <p:cNvPr id="20" name="Picture 19">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CFBD69D-F98D-ECF2-8279-AD12AB6D233C}"/>
              </a:ext>
            </a:extLst>
          </p:cNvPr>
          <p:cNvSpPr>
            <a:spLocks noGrp="1"/>
          </p:cNvSpPr>
          <p:nvPr>
            <p:ph sz="quarter" idx="13"/>
          </p:nvPr>
        </p:nvSpPr>
        <p:spPr>
          <a:xfrm>
            <a:off x="491067" y="640832"/>
            <a:ext cx="5604933" cy="5607570"/>
          </a:xfrm>
        </p:spPr>
        <p:txBody>
          <a:bodyPr>
            <a:normAutofit/>
          </a:bodyPr>
          <a:lstStyle/>
          <a:p>
            <a:r>
              <a:rPr lang="en-US" sz="2400" cap="none" dirty="0"/>
              <a:t>This scatter show nitrogen levels in plot for patients 0 to 90 low, 91 to 200 normal, 201 to 300 is abnormal, and over than that are high</a:t>
            </a:r>
          </a:p>
          <a:p>
            <a:r>
              <a:rPr lang="en-US" sz="2400" cap="none" dirty="0"/>
              <a:t>High bun means kidney disease like (kidney failure, dehydration, heart failure, and high protein intake)</a:t>
            </a:r>
          </a:p>
          <a:p>
            <a:r>
              <a:rPr lang="en-US" sz="2400" cap="none" dirty="0"/>
              <a:t>That means most of the patients aren’t staying for kidney diseases</a:t>
            </a:r>
          </a:p>
          <a:p>
            <a:endParaRPr lang="en-US" sz="2400" cap="none" dirty="0"/>
          </a:p>
        </p:txBody>
      </p:sp>
    </p:spTree>
    <p:extLst>
      <p:ext uri="{BB962C8B-B14F-4D97-AF65-F5344CB8AC3E}">
        <p14:creationId xmlns:p14="http://schemas.microsoft.com/office/powerpoint/2010/main" val="340378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36BF926-05D7-BE7B-F85C-08317E49A535}"/>
              </a:ext>
            </a:extLst>
          </p:cNvPr>
          <p:cNvSpPr>
            <a:spLocks noGrp="1"/>
          </p:cNvSpPr>
          <p:nvPr>
            <p:ph type="body" sz="half" idx="2"/>
          </p:nvPr>
        </p:nvSpPr>
        <p:spPr>
          <a:xfrm>
            <a:off x="913774" y="4860730"/>
            <a:ext cx="10364452" cy="1997270"/>
          </a:xfrm>
        </p:spPr>
        <p:txBody>
          <a:bodyPr>
            <a:normAutofit/>
          </a:bodyPr>
          <a:lstStyle/>
          <a:p>
            <a:pPr marL="342900" indent="-342900" algn="l">
              <a:buFont typeface="Arial" panose="020B0604020202020204" pitchFamily="34" charset="0"/>
              <a:buChar char="•"/>
            </a:pPr>
            <a:r>
              <a:rPr lang="en-US" sz="2400" cap="none" dirty="0"/>
              <a:t>The data was biased for B,A,E facility so the majority is biased to for it</a:t>
            </a:r>
          </a:p>
          <a:p>
            <a:pPr marL="342900" indent="-342900" algn="l">
              <a:buFont typeface="Arial" panose="020B0604020202020204" pitchFamily="34" charset="0"/>
              <a:buChar char="•"/>
            </a:pPr>
            <a:r>
              <a:rPr lang="en-US" sz="2100" cap="none" dirty="0"/>
              <a:t>A study published in the </a:t>
            </a:r>
            <a:r>
              <a:rPr lang="en-US" sz="2100" b="1" cap="none" dirty="0"/>
              <a:t>Journal of Women's Health</a:t>
            </a:r>
            <a:r>
              <a:rPr lang="en-US" sz="2100" cap="none" dirty="0"/>
              <a:t> found that </a:t>
            </a:r>
            <a:r>
              <a:rPr lang="en-US" sz="2100" b="1" cap="none" dirty="0"/>
              <a:t>women are often more proactive in seeking medical attention</a:t>
            </a:r>
            <a:r>
              <a:rPr lang="en-US" sz="2100" cap="none" dirty="0"/>
              <a:t> and following up with their healthcare providers after initial hospital visits. That could be the reason  why most of the dataset is females</a:t>
            </a:r>
          </a:p>
        </p:txBody>
      </p:sp>
      <p:pic>
        <p:nvPicPr>
          <p:cNvPr id="8" name="Picture 7">
            <a:extLst>
              <a:ext uri="{FF2B5EF4-FFF2-40B4-BE49-F238E27FC236}">
                <a16:creationId xmlns:a16="http://schemas.microsoft.com/office/drawing/2014/main" id="{37BB5AB4-7E31-B843-4A70-99653EC0BC6F}"/>
              </a:ext>
            </a:extLst>
          </p:cNvPr>
          <p:cNvPicPr>
            <a:picLocks noChangeAspect="1"/>
          </p:cNvPicPr>
          <p:nvPr/>
        </p:nvPicPr>
        <p:blipFill>
          <a:blip r:embed="rId2"/>
          <a:stretch>
            <a:fillRect/>
          </a:stretch>
        </p:blipFill>
        <p:spPr>
          <a:xfrm>
            <a:off x="338011" y="530489"/>
            <a:ext cx="11565814" cy="4330241"/>
          </a:xfrm>
          <a:prstGeom prst="rect">
            <a:avLst/>
          </a:prstGeom>
        </p:spPr>
      </p:pic>
    </p:spTree>
    <p:extLst>
      <p:ext uri="{BB962C8B-B14F-4D97-AF65-F5344CB8AC3E}">
        <p14:creationId xmlns:p14="http://schemas.microsoft.com/office/powerpoint/2010/main" val="33419506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E9D1B-87AD-7F55-C46F-85D3EE05A199}"/>
              </a:ext>
            </a:extLst>
          </p:cNvPr>
          <p:cNvSpPr>
            <a:spLocks noGrp="1"/>
          </p:cNvSpPr>
          <p:nvPr>
            <p:ph type="title"/>
          </p:nvPr>
        </p:nvSpPr>
        <p:spPr/>
        <p:txBody>
          <a:bodyPr/>
          <a:lstStyle/>
          <a:p>
            <a:pPr algn="l"/>
            <a:r>
              <a:rPr lang="en-US" dirty="0"/>
              <a:t>Correlation:</a:t>
            </a:r>
          </a:p>
        </p:txBody>
      </p:sp>
      <p:sp>
        <p:nvSpPr>
          <p:cNvPr id="3" name="Content Placeholder 2">
            <a:extLst>
              <a:ext uri="{FF2B5EF4-FFF2-40B4-BE49-F238E27FC236}">
                <a16:creationId xmlns:a16="http://schemas.microsoft.com/office/drawing/2014/main" id="{527A2168-20DB-A8D7-3DA9-4094B7156E97}"/>
              </a:ext>
            </a:extLst>
          </p:cNvPr>
          <p:cNvSpPr>
            <a:spLocks noGrp="1"/>
          </p:cNvSpPr>
          <p:nvPr>
            <p:ph sz="quarter" idx="13"/>
          </p:nvPr>
        </p:nvSpPr>
        <p:spPr>
          <a:xfrm>
            <a:off x="913774" y="2367093"/>
            <a:ext cx="10363826" cy="2007604"/>
          </a:xfrm>
        </p:spPr>
        <p:txBody>
          <a:bodyPr/>
          <a:lstStyle/>
          <a:p>
            <a:r>
              <a:rPr lang="en-US" cap="none" dirty="0"/>
              <a:t>It shows weak correlation between all the columns and the target</a:t>
            </a:r>
          </a:p>
        </p:txBody>
      </p:sp>
      <p:pic>
        <p:nvPicPr>
          <p:cNvPr id="5" name="Picture 4" descr="A screenshot of a computer">
            <a:extLst>
              <a:ext uri="{FF2B5EF4-FFF2-40B4-BE49-F238E27FC236}">
                <a16:creationId xmlns:a16="http://schemas.microsoft.com/office/drawing/2014/main" id="{BBA79433-DE11-C6F9-7BF9-67D7C4622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72" y="3015796"/>
            <a:ext cx="11829652" cy="2584904"/>
          </a:xfrm>
          <a:prstGeom prst="rect">
            <a:avLst/>
          </a:prstGeom>
        </p:spPr>
      </p:pic>
    </p:spTree>
    <p:extLst>
      <p:ext uri="{BB962C8B-B14F-4D97-AF65-F5344CB8AC3E}">
        <p14:creationId xmlns:p14="http://schemas.microsoft.com/office/powerpoint/2010/main" val="124361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780F3-23FA-EF63-DE07-422D9E80F3D0}"/>
              </a:ext>
            </a:extLst>
          </p:cNvPr>
          <p:cNvSpPr>
            <a:spLocks noGrp="1"/>
          </p:cNvSpPr>
          <p:nvPr>
            <p:ph type="title"/>
          </p:nvPr>
        </p:nvSpPr>
        <p:spPr>
          <a:xfrm>
            <a:off x="913775" y="618517"/>
            <a:ext cx="10364451" cy="803883"/>
          </a:xfrm>
        </p:spPr>
        <p:txBody>
          <a:bodyPr/>
          <a:lstStyle/>
          <a:p>
            <a:pPr algn="l"/>
            <a:r>
              <a:rPr lang="en-US" sz="3600" b="1"/>
              <a:t>Feature engineering</a:t>
            </a:r>
            <a:endParaRPr lang="en-US" dirty="0"/>
          </a:p>
        </p:txBody>
      </p:sp>
      <p:sp>
        <p:nvSpPr>
          <p:cNvPr id="3" name="Content Placeholder 2">
            <a:extLst>
              <a:ext uri="{FF2B5EF4-FFF2-40B4-BE49-F238E27FC236}">
                <a16:creationId xmlns:a16="http://schemas.microsoft.com/office/drawing/2014/main" id="{B22D1350-DCEE-37FA-A0BF-EFDADB4DD246}"/>
              </a:ext>
            </a:extLst>
          </p:cNvPr>
          <p:cNvSpPr>
            <a:spLocks noGrp="1"/>
          </p:cNvSpPr>
          <p:nvPr>
            <p:ph sz="quarter" idx="13"/>
          </p:nvPr>
        </p:nvSpPr>
        <p:spPr>
          <a:xfrm>
            <a:off x="913774" y="1422400"/>
            <a:ext cx="10363826" cy="4817083"/>
          </a:xfrm>
        </p:spPr>
        <p:txBody>
          <a:bodyPr>
            <a:normAutofit/>
          </a:bodyPr>
          <a:lstStyle/>
          <a:p>
            <a:r>
              <a:rPr lang="en-US" sz="2400" b="1" cap="none" dirty="0"/>
              <a:t>Handling categorical columns: </a:t>
            </a:r>
            <a:r>
              <a:rPr lang="en-US" sz="1800" cap="none" dirty="0">
                <a:latin typeface="Consolas" panose="020B0609020204030204" pitchFamily="49" charset="0"/>
              </a:rPr>
              <a:t>(</a:t>
            </a:r>
            <a:r>
              <a:rPr lang="en-US" sz="1800" b="0" i="0" dirty="0" err="1">
                <a:effectLst/>
                <a:latin typeface="Consolas" panose="020B0609020204030204" pitchFamily="49" charset="0"/>
              </a:rPr>
              <a:t>visit_date</a:t>
            </a:r>
            <a:r>
              <a:rPr lang="en-US" sz="1800" b="0" i="0" dirty="0">
                <a:effectLst/>
                <a:latin typeface="Consolas" panose="020B0609020204030204" pitchFamily="49" charset="0"/>
              </a:rPr>
              <a:t>, </a:t>
            </a:r>
            <a:r>
              <a:rPr lang="en-US" sz="1800" b="0" i="0" dirty="0" err="1">
                <a:effectLst/>
                <a:latin typeface="Consolas" panose="020B0609020204030204" pitchFamily="49" charset="0"/>
              </a:rPr>
              <a:t>readmission_count</a:t>
            </a:r>
            <a:r>
              <a:rPr lang="en-US" sz="1800" b="0" i="0" dirty="0">
                <a:effectLst/>
                <a:latin typeface="Consolas" panose="020B0609020204030204" pitchFamily="49" charset="0"/>
              </a:rPr>
              <a:t>, gender, </a:t>
            </a:r>
            <a:r>
              <a:rPr lang="en-US" sz="1800" b="0" i="0" dirty="0" err="1">
                <a:effectLst/>
                <a:latin typeface="Consolas" panose="020B0609020204030204" pitchFamily="49" charset="0"/>
              </a:rPr>
              <a:t>facility_id</a:t>
            </a:r>
            <a:r>
              <a:rPr lang="en-US" sz="1800" b="0" i="0" dirty="0">
                <a:effectLst/>
                <a:latin typeface="Consolas" panose="020B0609020204030204" pitchFamily="49" charset="0"/>
              </a:rPr>
              <a:t>)</a:t>
            </a:r>
            <a:endParaRPr lang="en-US" sz="1800" b="1" cap="none" dirty="0"/>
          </a:p>
          <a:p>
            <a:pPr marL="457200" indent="-457200">
              <a:buAutoNum type="arabicPeriod"/>
            </a:pPr>
            <a:r>
              <a:rPr lang="en-US" b="1" cap="none" dirty="0"/>
              <a:t>Gender:</a:t>
            </a:r>
            <a:r>
              <a:rPr lang="en-US" cap="none" dirty="0"/>
              <a:t> encoded to 1 male, 0 female</a:t>
            </a:r>
          </a:p>
          <a:p>
            <a:pPr marL="457200" indent="-457200">
              <a:buAutoNum type="arabicPeriod"/>
            </a:pPr>
            <a:r>
              <a:rPr lang="en-US" b="1" cap="none" dirty="0"/>
              <a:t>Readmission: </a:t>
            </a:r>
            <a:r>
              <a:rPr lang="en-US" cap="none" dirty="0"/>
              <a:t>5 and values bigger than 5 to 5+ else leave it as its.</a:t>
            </a:r>
          </a:p>
          <a:p>
            <a:pPr marL="457200" indent="-457200">
              <a:buAutoNum type="arabicPeriod"/>
            </a:pPr>
            <a:r>
              <a:rPr lang="en-US" b="1" cap="none" dirty="0"/>
              <a:t>Visit Date: </a:t>
            </a:r>
            <a:r>
              <a:rPr lang="en-US" cap="none" dirty="0"/>
              <a:t>it holds more than just calendar info. We extract season and apply cyclical encoding to capture time-related patterns like seasonal illnesses or weekday effects.</a:t>
            </a:r>
            <a:r>
              <a:rPr lang="en-US" b="1" cap="none" dirty="0"/>
              <a:t> </a:t>
            </a:r>
            <a:r>
              <a:rPr lang="en-US" cap="none" dirty="0"/>
              <a:t>This columns now has the 4 seasons and sin, cos days and months.</a:t>
            </a:r>
          </a:p>
          <a:p>
            <a:pPr marL="457200" indent="-457200">
              <a:buAutoNum type="arabicPeriod"/>
            </a:pPr>
            <a:r>
              <a:rPr lang="en-US" b="1" cap="none" dirty="0"/>
              <a:t>Facility Id: </a:t>
            </a:r>
            <a:r>
              <a:rPr lang="en-US" cap="none" dirty="0"/>
              <a:t>using </a:t>
            </a:r>
            <a:r>
              <a:rPr lang="en-US" cap="none" dirty="0" err="1"/>
              <a:t>get_dummies</a:t>
            </a:r>
            <a:r>
              <a:rPr lang="en-US" cap="none" dirty="0"/>
              <a:t> function it encodes to one-hot encoded columns values (0,1) </a:t>
            </a:r>
            <a:endParaRPr lang="en-US" b="1" cap="none" dirty="0"/>
          </a:p>
        </p:txBody>
      </p:sp>
    </p:spTree>
    <p:extLst>
      <p:ext uri="{BB962C8B-B14F-4D97-AF65-F5344CB8AC3E}">
        <p14:creationId xmlns:p14="http://schemas.microsoft.com/office/powerpoint/2010/main" val="1364888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9EC88F-4444-F54F-A901-6956D7175539}"/>
              </a:ext>
            </a:extLst>
          </p:cNvPr>
          <p:cNvSpPr>
            <a:spLocks noGrp="1"/>
          </p:cNvSpPr>
          <p:nvPr>
            <p:ph sz="quarter" idx="13"/>
          </p:nvPr>
        </p:nvSpPr>
        <p:spPr>
          <a:xfrm>
            <a:off x="797660" y="1283815"/>
            <a:ext cx="10363826" cy="580570"/>
          </a:xfrm>
        </p:spPr>
        <p:txBody>
          <a:bodyPr/>
          <a:lstStyle/>
          <a:p>
            <a:r>
              <a:rPr lang="en-US" cap="none" dirty="0"/>
              <a:t>The dataset is something more like that</a:t>
            </a:r>
          </a:p>
        </p:txBody>
      </p:sp>
      <p:pic>
        <p:nvPicPr>
          <p:cNvPr id="5" name="Picture 4" descr="A black and white screen with numbers&#10;&#10;AI-generated content may be incorrect.">
            <a:extLst>
              <a:ext uri="{FF2B5EF4-FFF2-40B4-BE49-F238E27FC236}">
                <a16:creationId xmlns:a16="http://schemas.microsoft.com/office/drawing/2014/main" id="{703B20D0-5422-D85B-CEFF-54A0E55129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258" y="1864385"/>
            <a:ext cx="11031483" cy="4628644"/>
          </a:xfrm>
          <a:prstGeom prst="rect">
            <a:avLst/>
          </a:prstGeom>
        </p:spPr>
      </p:pic>
    </p:spTree>
    <p:extLst>
      <p:ext uri="{BB962C8B-B14F-4D97-AF65-F5344CB8AC3E}">
        <p14:creationId xmlns:p14="http://schemas.microsoft.com/office/powerpoint/2010/main" val="3134821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C4591-6A92-C387-6717-91DF794B6D2F}"/>
              </a:ext>
            </a:extLst>
          </p:cNvPr>
          <p:cNvSpPr>
            <a:spLocks noGrp="1"/>
          </p:cNvSpPr>
          <p:nvPr>
            <p:ph type="title"/>
          </p:nvPr>
        </p:nvSpPr>
        <p:spPr>
          <a:xfrm>
            <a:off x="913149" y="1066800"/>
            <a:ext cx="10364451" cy="678268"/>
          </a:xfrm>
        </p:spPr>
        <p:txBody>
          <a:bodyPr/>
          <a:lstStyle/>
          <a:p>
            <a:pPr algn="l"/>
            <a:r>
              <a:rPr lang="en-US" b="1" dirty="0"/>
              <a:t>Outline</a:t>
            </a:r>
          </a:p>
        </p:txBody>
      </p:sp>
      <p:sp>
        <p:nvSpPr>
          <p:cNvPr id="3" name="Content Placeholder 2">
            <a:extLst>
              <a:ext uri="{FF2B5EF4-FFF2-40B4-BE49-F238E27FC236}">
                <a16:creationId xmlns:a16="http://schemas.microsoft.com/office/drawing/2014/main" id="{2234500A-3A2C-235D-130A-F50ABBCA1751}"/>
              </a:ext>
            </a:extLst>
          </p:cNvPr>
          <p:cNvSpPr>
            <a:spLocks noGrp="1"/>
          </p:cNvSpPr>
          <p:nvPr>
            <p:ph sz="quarter" idx="13"/>
          </p:nvPr>
        </p:nvSpPr>
        <p:spPr>
          <a:xfrm>
            <a:off x="913774" y="2161310"/>
            <a:ext cx="10363826" cy="3629890"/>
          </a:xfrm>
        </p:spPr>
        <p:txBody>
          <a:bodyPr>
            <a:normAutofit fontScale="92500" lnSpcReduction="10000"/>
          </a:bodyPr>
          <a:lstStyle/>
          <a:p>
            <a:r>
              <a:rPr lang="en-US" sz="2400" b="1" dirty="0"/>
              <a:t>Introduction</a:t>
            </a:r>
          </a:p>
          <a:p>
            <a:r>
              <a:rPr lang="en-US" sz="2400" b="1" dirty="0"/>
              <a:t>Exploring the dataset</a:t>
            </a:r>
          </a:p>
          <a:p>
            <a:r>
              <a:rPr lang="en-US" sz="2400" b="1" dirty="0"/>
              <a:t>Data preprocessing</a:t>
            </a:r>
          </a:p>
          <a:p>
            <a:r>
              <a:rPr lang="en-US" sz="2400" b="1" dirty="0"/>
              <a:t>Exploratory Data Analysis (EDA)</a:t>
            </a:r>
          </a:p>
          <a:p>
            <a:r>
              <a:rPr lang="en-US" sz="2400" b="1" dirty="0"/>
              <a:t>Feature engineering</a:t>
            </a:r>
          </a:p>
          <a:p>
            <a:r>
              <a:rPr lang="en-US" sz="2400" b="1" dirty="0"/>
              <a:t>Modeling training</a:t>
            </a:r>
          </a:p>
          <a:p>
            <a:r>
              <a:rPr lang="en-US" sz="2400" b="1" dirty="0"/>
              <a:t>Conclusion</a:t>
            </a:r>
            <a:endParaRPr lang="en-US" sz="2400" dirty="0"/>
          </a:p>
        </p:txBody>
      </p:sp>
    </p:spTree>
    <p:extLst>
      <p:ext uri="{BB962C8B-B14F-4D97-AF65-F5344CB8AC3E}">
        <p14:creationId xmlns:p14="http://schemas.microsoft.com/office/powerpoint/2010/main" val="150335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showing a number of dots&#10;&#10;AI-generated content may be incorrect.">
            <a:extLst>
              <a:ext uri="{FF2B5EF4-FFF2-40B4-BE49-F238E27FC236}">
                <a16:creationId xmlns:a16="http://schemas.microsoft.com/office/drawing/2014/main" id="{E3D53319-8508-1AB9-6D6D-18D4A4B91A79}"/>
              </a:ext>
            </a:extLst>
          </p:cNvPr>
          <p:cNvPicPr>
            <a:picLocks noChangeAspect="1"/>
          </p:cNvPicPr>
          <p:nvPr/>
        </p:nvPicPr>
        <p:blipFill>
          <a:blip r:embed="rId2"/>
          <a:srcRect l="10166" r="6677" b="-1"/>
          <a:stretch/>
        </p:blipFill>
        <p:spPr>
          <a:xfrm>
            <a:off x="5420565" y="640831"/>
            <a:ext cx="5956043" cy="5461389"/>
          </a:xfrm>
          <a:prstGeom prst="rect">
            <a:avLst/>
          </a:prstGeom>
        </p:spPr>
      </p:pic>
      <p:pic>
        <p:nvPicPr>
          <p:cNvPr id="24" name="Picture 23">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B012CE06-1037-109F-9366-BAEB766D68EE}"/>
              </a:ext>
            </a:extLst>
          </p:cNvPr>
          <p:cNvSpPr>
            <a:spLocks noGrp="1"/>
          </p:cNvSpPr>
          <p:nvPr>
            <p:ph sz="quarter" idx="13"/>
          </p:nvPr>
        </p:nvSpPr>
        <p:spPr>
          <a:xfrm>
            <a:off x="913774" y="2367092"/>
            <a:ext cx="3740509" cy="3881309"/>
          </a:xfrm>
        </p:spPr>
        <p:txBody>
          <a:bodyPr>
            <a:normAutofit/>
          </a:bodyPr>
          <a:lstStyle/>
          <a:p>
            <a:pPr marL="0" indent="0">
              <a:buNone/>
            </a:pPr>
            <a:r>
              <a:rPr lang="en-US" sz="2400" b="1" dirty="0"/>
              <a:t>5. PCA</a:t>
            </a:r>
            <a:r>
              <a:rPr lang="en-US" sz="2400" dirty="0"/>
              <a:t>: </a:t>
            </a:r>
            <a:r>
              <a:rPr lang="en-US" sz="1800" cap="none" dirty="0"/>
              <a:t>Reduce the scaled features set to 2 components to capture the most important variance in the data using just 2 dimensions</a:t>
            </a:r>
            <a:endParaRPr lang="en-US" sz="1800" dirty="0"/>
          </a:p>
        </p:txBody>
      </p:sp>
    </p:spTree>
    <p:extLst>
      <p:ext uri="{BB962C8B-B14F-4D97-AF65-F5344CB8AC3E}">
        <p14:creationId xmlns:p14="http://schemas.microsoft.com/office/powerpoint/2010/main" val="1140693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6F7EC8D-1EF5-9832-8406-FB7111B1DFF6}"/>
              </a:ext>
            </a:extLst>
          </p:cNvPr>
          <p:cNvPicPr>
            <a:picLocks noChangeAspect="1"/>
          </p:cNvPicPr>
          <p:nvPr/>
        </p:nvPicPr>
        <p:blipFill>
          <a:blip r:embed="rId2"/>
          <a:stretch>
            <a:fillRect/>
          </a:stretch>
        </p:blipFill>
        <p:spPr>
          <a:xfrm>
            <a:off x="5248643" y="1016942"/>
            <a:ext cx="6299887" cy="4709166"/>
          </a:xfrm>
          <a:prstGeom prst="rect">
            <a:avLst/>
          </a:prstGeom>
        </p:spPr>
      </p:pic>
      <p:pic>
        <p:nvPicPr>
          <p:cNvPr id="12" name="Picture 11">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167452E9-A2DB-DE12-0A8C-999ADDFF9095}"/>
              </a:ext>
            </a:extLst>
          </p:cNvPr>
          <p:cNvSpPr>
            <a:spLocks noGrp="1"/>
          </p:cNvSpPr>
          <p:nvPr>
            <p:ph sz="quarter" idx="13"/>
          </p:nvPr>
        </p:nvSpPr>
        <p:spPr>
          <a:xfrm>
            <a:off x="209551" y="1016942"/>
            <a:ext cx="5039092" cy="4824116"/>
          </a:xfrm>
        </p:spPr>
        <p:txBody>
          <a:bodyPr>
            <a:normAutofit/>
          </a:bodyPr>
          <a:lstStyle/>
          <a:p>
            <a:pPr marL="457200" indent="-457200">
              <a:buAutoNum type="arabicPeriod" startAt="6"/>
            </a:pPr>
            <a:r>
              <a:rPr lang="en-US" b="1" dirty="0"/>
              <a:t>Feature selection: </a:t>
            </a:r>
          </a:p>
          <a:p>
            <a:pPr marL="0" indent="0">
              <a:buNone/>
            </a:pPr>
            <a:r>
              <a:rPr lang="en-US" cap="none" dirty="0"/>
              <a:t>Selectin the best subset of features for predicting the target variable using </a:t>
            </a:r>
            <a:r>
              <a:rPr lang="en-US" cap="none" dirty="0" err="1"/>
              <a:t>lightGBM</a:t>
            </a:r>
            <a:r>
              <a:rPr lang="en-US" cap="none" dirty="0"/>
              <a:t> regression model.</a:t>
            </a:r>
          </a:p>
          <a:p>
            <a:pPr marL="0" indent="0">
              <a:lnSpc>
                <a:spcPct val="100000"/>
              </a:lnSpc>
              <a:buNone/>
            </a:pPr>
            <a:r>
              <a:rPr lang="en-US" cap="none" dirty="0"/>
              <a:t>Training the model with different numbers of features and evaluating performance using R2 score.</a:t>
            </a:r>
          </a:p>
          <a:p>
            <a:pPr marL="0" indent="0">
              <a:lnSpc>
                <a:spcPct val="100000"/>
              </a:lnSpc>
              <a:buNone/>
            </a:pPr>
            <a:r>
              <a:rPr lang="en-US" cap="none" dirty="0"/>
              <a:t>The optimal number of features that yield the highest predictive accuracy reduce complexity while maintaining performance</a:t>
            </a:r>
          </a:p>
          <a:p>
            <a:pPr marL="0" indent="0">
              <a:lnSpc>
                <a:spcPct val="100000"/>
              </a:lnSpc>
              <a:buNone/>
            </a:pPr>
            <a:r>
              <a:rPr lang="en-US" cap="none" dirty="0"/>
              <a:t>(Higher R2 means better model)</a:t>
            </a:r>
          </a:p>
          <a:p>
            <a:pPr marL="0" indent="0">
              <a:lnSpc>
                <a:spcPct val="100000"/>
              </a:lnSpc>
              <a:buNone/>
            </a:pPr>
            <a:r>
              <a:rPr lang="en-US" b="1" cap="none" dirty="0"/>
              <a:t>7. Save the dataset</a:t>
            </a:r>
          </a:p>
        </p:txBody>
      </p:sp>
    </p:spTree>
    <p:extLst>
      <p:ext uri="{BB962C8B-B14F-4D97-AF65-F5344CB8AC3E}">
        <p14:creationId xmlns:p14="http://schemas.microsoft.com/office/powerpoint/2010/main" val="42292437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3" name="Content Placeholder 2">
            <a:extLst>
              <a:ext uri="{FF2B5EF4-FFF2-40B4-BE49-F238E27FC236}">
                <a16:creationId xmlns:a16="http://schemas.microsoft.com/office/drawing/2014/main" id="{FA61716E-D4BC-BBFF-789B-E8397F4C8AC2}"/>
              </a:ext>
            </a:extLst>
          </p:cNvPr>
          <p:cNvSpPr>
            <a:spLocks noGrp="1"/>
          </p:cNvSpPr>
          <p:nvPr>
            <p:ph sz="quarter" idx="13"/>
          </p:nvPr>
        </p:nvSpPr>
        <p:spPr>
          <a:xfrm>
            <a:off x="699316" y="1718699"/>
            <a:ext cx="5855415" cy="3847444"/>
          </a:xfrm>
        </p:spPr>
        <p:txBody>
          <a:bodyPr>
            <a:normAutofit/>
          </a:bodyPr>
          <a:lstStyle/>
          <a:p>
            <a:pPr>
              <a:lnSpc>
                <a:spcPct val="110000"/>
              </a:lnSpc>
            </a:pPr>
            <a:r>
              <a:rPr lang="en-US" sz="1700" dirty="0"/>
              <a:t>X</a:t>
            </a:r>
            <a:r>
              <a:rPr lang="en-US" sz="1700" cap="none" dirty="0"/>
              <a:t> or the independent variable is all columns except the </a:t>
            </a:r>
            <a:r>
              <a:rPr lang="en-US" sz="1700" b="1" cap="none" dirty="0" err="1"/>
              <a:t>length_of_stay</a:t>
            </a:r>
            <a:r>
              <a:rPr lang="en-US" sz="1700" b="1" cap="none" dirty="0"/>
              <a:t> </a:t>
            </a:r>
          </a:p>
          <a:p>
            <a:pPr>
              <a:lnSpc>
                <a:spcPct val="110000"/>
              </a:lnSpc>
            </a:pPr>
            <a:r>
              <a:rPr lang="en-US" sz="1700" cap="none" dirty="0"/>
              <a:t>Y is </a:t>
            </a:r>
            <a:r>
              <a:rPr lang="en-US" sz="1700" b="1" cap="none" dirty="0" err="1"/>
              <a:t>length_of_stay</a:t>
            </a:r>
            <a:endParaRPr lang="en-US" sz="1700" b="1" cap="none" dirty="0"/>
          </a:p>
          <a:p>
            <a:pPr marL="457200" indent="-457200">
              <a:lnSpc>
                <a:spcPct val="110000"/>
              </a:lnSpc>
              <a:buAutoNum type="arabicPeriod"/>
            </a:pPr>
            <a:r>
              <a:rPr lang="en-US" sz="1700" cap="none" dirty="0"/>
              <a:t>Split the data 80% to train and 20% test that’s give the model data to train on and ensure the model isn’t overfitting </a:t>
            </a:r>
          </a:p>
          <a:p>
            <a:pPr marL="0" indent="0">
              <a:lnSpc>
                <a:spcPct val="110000"/>
              </a:lnSpc>
              <a:buNone/>
            </a:pPr>
            <a:r>
              <a:rPr lang="en-US" sz="1700" cap="none" dirty="0"/>
              <a:t>The target is categorical so using models like trees and </a:t>
            </a:r>
            <a:r>
              <a:rPr lang="en-US" sz="1700" cap="none" dirty="0" err="1"/>
              <a:t>knn</a:t>
            </a:r>
            <a:r>
              <a:rPr lang="en-US" sz="1700" cap="none" dirty="0"/>
              <a:t> is better answer</a:t>
            </a:r>
          </a:p>
        </p:txBody>
      </p:sp>
      <p:sp>
        <p:nvSpPr>
          <p:cNvPr id="2" name="Title 1">
            <a:extLst>
              <a:ext uri="{FF2B5EF4-FFF2-40B4-BE49-F238E27FC236}">
                <a16:creationId xmlns:a16="http://schemas.microsoft.com/office/drawing/2014/main" id="{22B13F78-7691-F10D-4E0F-E756376A5B8A}"/>
              </a:ext>
            </a:extLst>
          </p:cNvPr>
          <p:cNvSpPr>
            <a:spLocks noGrp="1"/>
          </p:cNvSpPr>
          <p:nvPr>
            <p:ph type="title"/>
          </p:nvPr>
        </p:nvSpPr>
        <p:spPr>
          <a:xfrm>
            <a:off x="240582" y="-27174"/>
            <a:ext cx="5855416" cy="1596177"/>
          </a:xfrm>
        </p:spPr>
        <p:txBody>
          <a:bodyPr>
            <a:normAutofit/>
          </a:bodyPr>
          <a:lstStyle/>
          <a:p>
            <a:r>
              <a:rPr lang="en-US" b="1" dirty="0"/>
              <a:t>Model training:</a:t>
            </a:r>
          </a:p>
        </p:txBody>
      </p:sp>
    </p:spTree>
    <p:extLst>
      <p:ext uri="{BB962C8B-B14F-4D97-AF65-F5344CB8AC3E}">
        <p14:creationId xmlns:p14="http://schemas.microsoft.com/office/powerpoint/2010/main" val="946348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B1981535-B5AA-4E0C-ACE5-925CC19B20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BF97D060-AA7E-4411-BA62-28BD1EBD55D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20" name="Rectangle 19">
            <a:extLst>
              <a:ext uri="{FF2B5EF4-FFF2-40B4-BE49-F238E27FC236}">
                <a16:creationId xmlns:a16="http://schemas.microsoft.com/office/drawing/2014/main" id="{57E607C4-A0A1-44FA-981D-EA3B81396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08D97526-B9D9-4257-B6A9-9D79889749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aphicFrame>
        <p:nvGraphicFramePr>
          <p:cNvPr id="22" name="Content Placeholder 3">
            <a:extLst>
              <a:ext uri="{FF2B5EF4-FFF2-40B4-BE49-F238E27FC236}">
                <a16:creationId xmlns:a16="http://schemas.microsoft.com/office/drawing/2014/main" id="{215B974F-FA08-1410-D90F-F76CC40EDE77}"/>
              </a:ext>
            </a:extLst>
          </p:cNvPr>
          <p:cNvGraphicFramePr>
            <a:graphicFrameLocks noGrp="1"/>
          </p:cNvGraphicFramePr>
          <p:nvPr>
            <p:ph sz="quarter" idx="13"/>
            <p:extLst>
              <p:ext uri="{D42A27DB-BD31-4B8C-83A1-F6EECF244321}">
                <p14:modId xmlns:p14="http://schemas.microsoft.com/office/powerpoint/2010/main" val="4171011771"/>
              </p:ext>
            </p:extLst>
          </p:nvPr>
        </p:nvGraphicFramePr>
        <p:xfrm>
          <a:off x="741735" y="1208386"/>
          <a:ext cx="10326315" cy="5300136"/>
        </p:xfrm>
        <a:graphic>
          <a:graphicData uri="http://schemas.openxmlformats.org/drawingml/2006/table">
            <a:tbl>
              <a:tblPr/>
              <a:tblGrid>
                <a:gridCol w="1036629">
                  <a:extLst>
                    <a:ext uri="{9D8B030D-6E8A-4147-A177-3AD203B41FA5}">
                      <a16:colId xmlns:a16="http://schemas.microsoft.com/office/drawing/2014/main" val="4226232887"/>
                    </a:ext>
                  </a:extLst>
                </a:gridCol>
                <a:gridCol w="2369057">
                  <a:extLst>
                    <a:ext uri="{9D8B030D-6E8A-4147-A177-3AD203B41FA5}">
                      <a16:colId xmlns:a16="http://schemas.microsoft.com/office/drawing/2014/main" val="814959373"/>
                    </a:ext>
                  </a:extLst>
                </a:gridCol>
                <a:gridCol w="970008">
                  <a:extLst>
                    <a:ext uri="{9D8B030D-6E8A-4147-A177-3AD203B41FA5}">
                      <a16:colId xmlns:a16="http://schemas.microsoft.com/office/drawing/2014/main" val="1547942918"/>
                    </a:ext>
                  </a:extLst>
                </a:gridCol>
                <a:gridCol w="1876058">
                  <a:extLst>
                    <a:ext uri="{9D8B030D-6E8A-4147-A177-3AD203B41FA5}">
                      <a16:colId xmlns:a16="http://schemas.microsoft.com/office/drawing/2014/main" val="1105941205"/>
                    </a:ext>
                  </a:extLst>
                </a:gridCol>
                <a:gridCol w="4074563">
                  <a:extLst>
                    <a:ext uri="{9D8B030D-6E8A-4147-A177-3AD203B41FA5}">
                      <a16:colId xmlns:a16="http://schemas.microsoft.com/office/drawing/2014/main" val="67772730"/>
                    </a:ext>
                  </a:extLst>
                </a:gridCol>
              </a:tblGrid>
              <a:tr h="695408">
                <a:tc>
                  <a:txBody>
                    <a:bodyPr/>
                    <a:lstStyle/>
                    <a:p>
                      <a:pPr algn="l" fontAlgn="ctr">
                        <a:buNone/>
                      </a:pPr>
                      <a:r>
                        <a:rPr lang="en-US" sz="1900" b="1" i="0" u="none" strike="noStrike">
                          <a:effectLst/>
                          <a:latin typeface="Arial" panose="020B0604020202020204" pitchFamily="34" charset="0"/>
                        </a:rPr>
                        <a:t>Metric</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Measures</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Ideal Value</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Interpretation</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1" i="0" u="none" strike="noStrike">
                          <a:effectLst/>
                          <a:latin typeface="Arial" panose="020B0604020202020204" pitchFamily="34" charset="0"/>
                        </a:rPr>
                        <a:t>Description</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extLst>
                  <a:ext uri="{0D108BD9-81ED-4DB2-BD59-A6C34878D82A}">
                    <a16:rowId xmlns:a16="http://schemas.microsoft.com/office/drawing/2014/main" val="955595656"/>
                  </a:ext>
                </a:extLst>
              </a:tr>
              <a:tr h="695408">
                <a:tc>
                  <a:txBody>
                    <a:bodyPr/>
                    <a:lstStyle/>
                    <a:p>
                      <a:pPr algn="l" fontAlgn="ctr">
                        <a:buNone/>
                      </a:pPr>
                      <a:r>
                        <a:rPr lang="en-US" sz="1900" b="1" i="0" u="none" strike="noStrike">
                          <a:effectLst/>
                          <a:latin typeface="Arial" panose="020B0604020202020204" pitchFamily="34" charset="0"/>
                        </a:rPr>
                        <a:t>R²</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Variance explained by the model</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1</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dirty="0">
                          <a:effectLst/>
                          <a:latin typeface="Arial" panose="020B0604020202020204" pitchFamily="34" charset="0"/>
                        </a:rPr>
                        <a:t>Higher is better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Shows how well predictions match actual outcomes on average</a:t>
                      </a:r>
                    </a:p>
                  </a:txBody>
                  <a:tcPr marL="98778" marR="98778" marT="49389" marB="49389" anchor="ctr">
                    <a:lnL>
                      <a:noFill/>
                    </a:lnL>
                    <a:lnR>
                      <a:noFill/>
                    </a:lnR>
                    <a:lnT>
                      <a:noFill/>
                    </a:lnT>
                    <a:lnB>
                      <a:noFill/>
                    </a:lnB>
                    <a:noFill/>
                  </a:tcPr>
                </a:tc>
                <a:extLst>
                  <a:ext uri="{0D108BD9-81ED-4DB2-BD59-A6C34878D82A}">
                    <a16:rowId xmlns:a16="http://schemas.microsoft.com/office/drawing/2014/main" val="663450563"/>
                  </a:ext>
                </a:extLst>
              </a:tr>
              <a:tr h="977330">
                <a:tc>
                  <a:txBody>
                    <a:bodyPr/>
                    <a:lstStyle/>
                    <a:p>
                      <a:pPr algn="l" fontAlgn="ctr">
                        <a:buNone/>
                      </a:pPr>
                      <a:r>
                        <a:rPr lang="en-US" sz="1900" b="1" i="0" u="none" strike="noStrike">
                          <a:effectLst/>
                          <a:latin typeface="Arial" panose="020B0604020202020204" pitchFamily="34" charset="0"/>
                        </a:rPr>
                        <a:t>MSE</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0" i="0" u="none" strike="noStrike" dirty="0">
                          <a:effectLst/>
                          <a:latin typeface="Arial" panose="020B0604020202020204" pitchFamily="34" charset="0"/>
                        </a:rPr>
                        <a:t>Mean of squared prediction errors</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Lower is better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Penalizes larger errors more heavily, making it sensitive to outliers</a:t>
                      </a:r>
                    </a:p>
                  </a:txBody>
                  <a:tcPr marL="98778" marR="98778" marT="49389" marB="49389" anchor="ctr">
                    <a:lnL>
                      <a:noFill/>
                    </a:lnL>
                    <a:lnR>
                      <a:noFill/>
                    </a:lnR>
                    <a:lnT>
                      <a:noFill/>
                    </a:lnT>
                    <a:lnB>
                      <a:noFill/>
                    </a:lnB>
                    <a:noFill/>
                  </a:tcPr>
                </a:tc>
                <a:extLst>
                  <a:ext uri="{0D108BD9-81ED-4DB2-BD59-A6C34878D82A}">
                    <a16:rowId xmlns:a16="http://schemas.microsoft.com/office/drawing/2014/main" val="1067597191"/>
                  </a:ext>
                </a:extLst>
              </a:tr>
              <a:tr h="977330">
                <a:tc>
                  <a:txBody>
                    <a:bodyPr/>
                    <a:lstStyle/>
                    <a:p>
                      <a:pPr algn="l" fontAlgn="ctr">
                        <a:buNone/>
                      </a:pPr>
                      <a:r>
                        <a:rPr lang="en-US" sz="1900" b="1" i="0" u="none" strike="noStrike">
                          <a:effectLst/>
                          <a:latin typeface="Arial" panose="020B0604020202020204" pitchFamily="34" charset="0"/>
                        </a:rPr>
                        <a:t>MAPE</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Mean absolute percentage error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Lower is better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Expresses error as a percentage; unstable when true values are near zero</a:t>
                      </a:r>
                    </a:p>
                  </a:txBody>
                  <a:tcPr marL="98778" marR="98778" marT="49389" marB="49389" anchor="ctr">
                    <a:lnL>
                      <a:noFill/>
                    </a:lnL>
                    <a:lnR>
                      <a:noFill/>
                    </a:lnR>
                    <a:lnT>
                      <a:noFill/>
                    </a:lnT>
                    <a:lnB>
                      <a:noFill/>
                    </a:lnB>
                    <a:noFill/>
                  </a:tcPr>
                </a:tc>
                <a:extLst>
                  <a:ext uri="{0D108BD9-81ED-4DB2-BD59-A6C34878D82A}">
                    <a16:rowId xmlns:a16="http://schemas.microsoft.com/office/drawing/2014/main" val="291813584"/>
                  </a:ext>
                </a:extLst>
              </a:tr>
              <a:tr h="977330">
                <a:tc>
                  <a:txBody>
                    <a:bodyPr/>
                    <a:lstStyle/>
                    <a:p>
                      <a:pPr algn="l" fontAlgn="ctr">
                        <a:buNone/>
                      </a:pPr>
                      <a:r>
                        <a:rPr lang="en-US" sz="1900" b="1" i="0" u="none" strike="noStrike">
                          <a:effectLst/>
                          <a:latin typeface="Arial" panose="020B0604020202020204" pitchFamily="34" charset="0"/>
                        </a:rPr>
                        <a:t>CCC</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Concordance correlation coefficient</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1</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Higher is better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Reflects both precision and accuracy (how close predictions follow true values)</a:t>
                      </a:r>
                    </a:p>
                  </a:txBody>
                  <a:tcPr marL="98778" marR="98778" marT="49389" marB="49389" anchor="ctr">
                    <a:lnL>
                      <a:noFill/>
                    </a:lnL>
                    <a:lnR>
                      <a:noFill/>
                    </a:lnR>
                    <a:lnT>
                      <a:noFill/>
                    </a:lnT>
                    <a:lnB>
                      <a:noFill/>
                    </a:lnB>
                    <a:noFill/>
                  </a:tcPr>
                </a:tc>
                <a:extLst>
                  <a:ext uri="{0D108BD9-81ED-4DB2-BD59-A6C34878D82A}">
                    <a16:rowId xmlns:a16="http://schemas.microsoft.com/office/drawing/2014/main" val="2472136679"/>
                  </a:ext>
                </a:extLst>
              </a:tr>
              <a:tr h="977330">
                <a:tc>
                  <a:txBody>
                    <a:bodyPr/>
                    <a:lstStyle/>
                    <a:p>
                      <a:pPr algn="l" fontAlgn="ctr">
                        <a:buNone/>
                      </a:pPr>
                      <a:r>
                        <a:rPr lang="en-US" sz="1900" b="1" i="0" u="none" strike="noStrike">
                          <a:effectLst/>
                          <a:latin typeface="Arial" panose="020B0604020202020204" pitchFamily="34" charset="0"/>
                        </a:rPr>
                        <a:t>Max Diff</a:t>
                      </a:r>
                      <a:endParaRPr lang="en-US" sz="1900" b="0" i="0" u="none" strike="noStrike">
                        <a:effectLst/>
                        <a:latin typeface="Arial" panose="020B0604020202020204" pitchFamily="34" charset="0"/>
                      </a:endParaRP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Maximum absolute prediction error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0</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a:effectLst/>
                          <a:latin typeface="Arial" panose="020B0604020202020204" pitchFamily="34" charset="0"/>
                        </a:rPr>
                        <a:t>Lower is better</a:t>
                      </a:r>
                    </a:p>
                  </a:txBody>
                  <a:tcPr marL="98778" marR="98778" marT="49389" marB="49389" anchor="ctr">
                    <a:lnL>
                      <a:noFill/>
                    </a:lnL>
                    <a:lnR>
                      <a:noFill/>
                    </a:lnR>
                    <a:lnT>
                      <a:noFill/>
                    </a:lnT>
                    <a:lnB>
                      <a:noFill/>
                    </a:lnB>
                    <a:noFill/>
                  </a:tcPr>
                </a:tc>
                <a:tc>
                  <a:txBody>
                    <a:bodyPr/>
                    <a:lstStyle/>
                    <a:p>
                      <a:pPr algn="l" fontAlgn="ctr">
                        <a:buNone/>
                      </a:pPr>
                      <a:r>
                        <a:rPr lang="en-US" sz="1900" b="0" i="0" u="none" strike="noStrike" dirty="0">
                          <a:effectLst/>
                          <a:latin typeface="Arial" panose="020B0604020202020204" pitchFamily="34" charset="0"/>
                        </a:rPr>
                        <a:t>Measures the single largest deviation between prediction and actual value</a:t>
                      </a:r>
                    </a:p>
                  </a:txBody>
                  <a:tcPr marL="98778" marR="98778" marT="49389" marB="49389" anchor="ctr">
                    <a:lnL>
                      <a:noFill/>
                    </a:lnL>
                    <a:lnR>
                      <a:noFill/>
                    </a:lnR>
                    <a:lnT>
                      <a:noFill/>
                    </a:lnT>
                    <a:lnB>
                      <a:noFill/>
                    </a:lnB>
                    <a:noFill/>
                  </a:tcPr>
                </a:tc>
                <a:extLst>
                  <a:ext uri="{0D108BD9-81ED-4DB2-BD59-A6C34878D82A}">
                    <a16:rowId xmlns:a16="http://schemas.microsoft.com/office/drawing/2014/main" val="2535706090"/>
                  </a:ext>
                </a:extLst>
              </a:tr>
            </a:tbl>
          </a:graphicData>
        </a:graphic>
      </p:graphicFrame>
      <p:sp>
        <p:nvSpPr>
          <p:cNvPr id="6" name="TextBox 5">
            <a:extLst>
              <a:ext uri="{FF2B5EF4-FFF2-40B4-BE49-F238E27FC236}">
                <a16:creationId xmlns:a16="http://schemas.microsoft.com/office/drawing/2014/main" id="{27DC19D6-7FE6-1A5A-DC14-C05890C2D623}"/>
              </a:ext>
            </a:extLst>
          </p:cNvPr>
          <p:cNvSpPr txBox="1"/>
          <p:nvPr/>
        </p:nvSpPr>
        <p:spPr>
          <a:xfrm>
            <a:off x="741735" y="349478"/>
            <a:ext cx="7962900" cy="646331"/>
          </a:xfrm>
          <a:prstGeom prst="rect">
            <a:avLst/>
          </a:prstGeom>
          <a:noFill/>
        </p:spPr>
        <p:txBody>
          <a:bodyPr wrap="square">
            <a:spAutoFit/>
          </a:bodyPr>
          <a:lstStyle/>
          <a:p>
            <a:r>
              <a:rPr lang="en-US" sz="3600" dirty="0"/>
              <a:t>Accuracy measures </a:t>
            </a:r>
          </a:p>
        </p:txBody>
      </p:sp>
    </p:spTree>
    <p:extLst>
      <p:ext uri="{BB962C8B-B14F-4D97-AF65-F5344CB8AC3E}">
        <p14:creationId xmlns:p14="http://schemas.microsoft.com/office/powerpoint/2010/main" val="3307995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D2CA358-2EA6-49C2-AAEF-0C79C1F76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
            <a:extLst>
              <a:ext uri="{FF2B5EF4-FFF2-40B4-BE49-F238E27FC236}">
                <a16:creationId xmlns:a16="http://schemas.microsoft.com/office/drawing/2014/main" id="{AAD74829-8970-4A28-B5F6-387E0E3138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70000"/>
            <a:extLst>
              <a:ext uri="{28A0092B-C50C-407E-A947-70E740481C1C}">
                <a14:useLocalDpi xmlns:a14="http://schemas.microsoft.com/office/drawing/2010/main" val="0"/>
              </a:ext>
            </a:extLst>
          </a:blip>
          <a:srcRect/>
          <a:stretch>
            <a:fillRect/>
          </a:stretch>
        </p:blipFill>
        <p:spPr bwMode="auto">
          <a:xfrm>
            <a:off x="-3"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aph with a line&#10;&#10;AI-generated content may be incorrect.">
            <a:extLst>
              <a:ext uri="{FF2B5EF4-FFF2-40B4-BE49-F238E27FC236}">
                <a16:creationId xmlns:a16="http://schemas.microsoft.com/office/drawing/2014/main" id="{EECEEF68-D749-44A9-1B39-226DF65DC7D3}"/>
              </a:ext>
            </a:extLst>
          </p:cNvPr>
          <p:cNvPicPr>
            <a:picLocks noChangeAspect="1"/>
          </p:cNvPicPr>
          <p:nvPr/>
        </p:nvPicPr>
        <p:blipFill>
          <a:blip r:embed="rId3"/>
          <a:stretch>
            <a:fillRect/>
          </a:stretch>
        </p:blipFill>
        <p:spPr>
          <a:xfrm>
            <a:off x="7060778" y="998079"/>
            <a:ext cx="4979922" cy="3722493"/>
          </a:xfrm>
          <a:prstGeom prst="rect">
            <a:avLst/>
          </a:prstGeom>
        </p:spPr>
      </p:pic>
      <p:pic>
        <p:nvPicPr>
          <p:cNvPr id="11" name="Picture 10" descr="A screenshot of a graph&#10;&#10;AI-generated content may be incorrect.">
            <a:extLst>
              <a:ext uri="{FF2B5EF4-FFF2-40B4-BE49-F238E27FC236}">
                <a16:creationId xmlns:a16="http://schemas.microsoft.com/office/drawing/2014/main" id="{C44A1553-988B-30C3-6893-250B5B5238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64" y="4290814"/>
            <a:ext cx="5855415" cy="2312888"/>
          </a:xfrm>
          <a:prstGeom prst="rect">
            <a:avLst/>
          </a:prstGeom>
        </p:spPr>
      </p:pic>
      <p:pic>
        <p:nvPicPr>
          <p:cNvPr id="29" name="Picture 28">
            <a:extLst>
              <a:ext uri="{FF2B5EF4-FFF2-40B4-BE49-F238E27FC236}">
                <a16:creationId xmlns:a16="http://schemas.microsoft.com/office/drawing/2014/main" id="{D976ACB9-C2D4-45C2-924A-2CF7CFF511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2"/>
            <a:ext cx="12192000" cy="6858000"/>
          </a:xfrm>
          <a:prstGeom prst="rect">
            <a:avLst/>
          </a:prstGeom>
        </p:spPr>
      </p:pic>
      <p:sp>
        <p:nvSpPr>
          <p:cNvPr id="3" name="Content Placeholder 2">
            <a:extLst>
              <a:ext uri="{FF2B5EF4-FFF2-40B4-BE49-F238E27FC236}">
                <a16:creationId xmlns:a16="http://schemas.microsoft.com/office/drawing/2014/main" id="{44374753-51DA-64EA-A2EE-21CD036545BC}"/>
              </a:ext>
            </a:extLst>
          </p:cNvPr>
          <p:cNvSpPr>
            <a:spLocks noGrp="1"/>
          </p:cNvSpPr>
          <p:nvPr>
            <p:ph sz="quarter" idx="13"/>
          </p:nvPr>
        </p:nvSpPr>
        <p:spPr>
          <a:xfrm>
            <a:off x="391509" y="1871350"/>
            <a:ext cx="6358426" cy="2312888"/>
          </a:xfrm>
        </p:spPr>
        <p:txBody>
          <a:bodyPr>
            <a:normAutofit/>
          </a:bodyPr>
          <a:lstStyle/>
          <a:p>
            <a:r>
              <a:rPr lang="en-US" cap="none" dirty="0" err="1"/>
              <a:t>Knn</a:t>
            </a:r>
            <a:r>
              <a:rPr lang="en-US" cap="none" dirty="0"/>
              <a:t>: ML algorithm that predicts values based on the closest data point in the training set</a:t>
            </a:r>
          </a:p>
          <a:p>
            <a:r>
              <a:rPr lang="en-US" cap="none" dirty="0" err="1"/>
              <a:t>Knn</a:t>
            </a:r>
            <a:r>
              <a:rPr lang="en-US" cap="none" dirty="0"/>
              <a:t> regressor: loops through values of k fits the model, predicts, evaluates and tracks the best </a:t>
            </a:r>
            <a:r>
              <a:rPr lang="en-US" cap="none" dirty="0" err="1"/>
              <a:t>resualt</a:t>
            </a:r>
            <a:r>
              <a:rPr lang="en-US" cap="none" dirty="0"/>
              <a:t> based of R2 score. The optimal k is the one the with highest R2 score</a:t>
            </a:r>
            <a:endParaRPr lang="en-US" dirty="0"/>
          </a:p>
          <a:p>
            <a:endParaRPr lang="en-US" dirty="0"/>
          </a:p>
        </p:txBody>
      </p:sp>
      <p:sp>
        <p:nvSpPr>
          <p:cNvPr id="2" name="Title 1">
            <a:extLst>
              <a:ext uri="{FF2B5EF4-FFF2-40B4-BE49-F238E27FC236}">
                <a16:creationId xmlns:a16="http://schemas.microsoft.com/office/drawing/2014/main" id="{C67E1EBA-A240-9A19-734B-4A6A63254D80}"/>
              </a:ext>
            </a:extLst>
          </p:cNvPr>
          <p:cNvSpPr>
            <a:spLocks noGrp="1"/>
          </p:cNvSpPr>
          <p:nvPr>
            <p:ph type="title"/>
          </p:nvPr>
        </p:nvSpPr>
        <p:spPr>
          <a:xfrm>
            <a:off x="1054064" y="618517"/>
            <a:ext cx="5855416" cy="1596177"/>
          </a:xfrm>
        </p:spPr>
        <p:txBody>
          <a:bodyPr>
            <a:normAutofit/>
          </a:bodyPr>
          <a:lstStyle/>
          <a:p>
            <a:r>
              <a:rPr lang="en-US" dirty="0" err="1"/>
              <a:t>Knn</a:t>
            </a:r>
            <a:r>
              <a:rPr lang="en-US" dirty="0"/>
              <a:t> </a:t>
            </a:r>
            <a:r>
              <a:rPr lang="en-US" cap="none" dirty="0"/>
              <a:t>Regressor</a:t>
            </a:r>
            <a:endParaRPr lang="en-US" dirty="0"/>
          </a:p>
        </p:txBody>
      </p:sp>
    </p:spTree>
    <p:extLst>
      <p:ext uri="{BB962C8B-B14F-4D97-AF65-F5344CB8AC3E}">
        <p14:creationId xmlns:p14="http://schemas.microsoft.com/office/powerpoint/2010/main" val="17544084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extLst>
              <a:ext uri="{FF2B5EF4-FFF2-40B4-BE49-F238E27FC236}">
                <a16:creationId xmlns:a16="http://schemas.microsoft.com/office/drawing/2014/main" id="{8A2C3D33-7F51-B1CC-504D-EB5F6C284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83" y="2367092"/>
            <a:ext cx="7363050" cy="2963627"/>
          </a:xfrm>
          <a:prstGeom prst="rect">
            <a:avLst/>
          </a:prstGeom>
        </p:spPr>
      </p:pic>
      <p:pic>
        <p:nvPicPr>
          <p:cNvPr id="16" name="Picture 15">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7DB52CB6-86A6-718E-A46E-D11CDA638F98}"/>
              </a:ext>
            </a:extLst>
          </p:cNvPr>
          <p:cNvSpPr>
            <a:spLocks noGrp="1"/>
          </p:cNvSpPr>
          <p:nvPr>
            <p:ph sz="quarter" idx="13"/>
          </p:nvPr>
        </p:nvSpPr>
        <p:spPr>
          <a:xfrm>
            <a:off x="174667" y="2391034"/>
            <a:ext cx="4304949" cy="4105016"/>
          </a:xfrm>
        </p:spPr>
        <p:txBody>
          <a:bodyPr>
            <a:normAutofit/>
          </a:bodyPr>
          <a:lstStyle/>
          <a:p>
            <a:r>
              <a:rPr lang="en-US" cap="none" dirty="0"/>
              <a:t>Random forest: is an ensemble learning algorithm that builds multiple decision trees and combines their results to improve accuracy and reduce overfitting</a:t>
            </a:r>
          </a:p>
          <a:p>
            <a:r>
              <a:rPr lang="en-US" cap="none" dirty="0"/>
              <a:t>It shows better R2 than </a:t>
            </a:r>
            <a:r>
              <a:rPr lang="en-US" cap="none" dirty="0" err="1"/>
              <a:t>knn</a:t>
            </a:r>
            <a:r>
              <a:rPr lang="en-US" cap="none" dirty="0"/>
              <a:t> and that’s predicted due to random forest is better when dealing with weak correlation</a:t>
            </a:r>
          </a:p>
        </p:txBody>
      </p:sp>
      <p:sp>
        <p:nvSpPr>
          <p:cNvPr id="2" name="Title 1">
            <a:extLst>
              <a:ext uri="{FF2B5EF4-FFF2-40B4-BE49-F238E27FC236}">
                <a16:creationId xmlns:a16="http://schemas.microsoft.com/office/drawing/2014/main" id="{D9C970E3-87A3-708B-4ABF-8C2377895071}"/>
              </a:ext>
            </a:extLst>
          </p:cNvPr>
          <p:cNvSpPr>
            <a:spLocks noGrp="1"/>
          </p:cNvSpPr>
          <p:nvPr>
            <p:ph type="title"/>
          </p:nvPr>
        </p:nvSpPr>
        <p:spPr>
          <a:xfrm>
            <a:off x="913774" y="640831"/>
            <a:ext cx="3740515" cy="1573863"/>
          </a:xfrm>
        </p:spPr>
        <p:txBody>
          <a:bodyPr>
            <a:normAutofit/>
          </a:bodyPr>
          <a:lstStyle/>
          <a:p>
            <a:pPr algn="l"/>
            <a:r>
              <a:rPr lang="en-US"/>
              <a:t>Random forest regressor:</a:t>
            </a:r>
            <a:endParaRPr lang="en-US" dirty="0"/>
          </a:p>
        </p:txBody>
      </p:sp>
    </p:spTree>
    <p:extLst>
      <p:ext uri="{BB962C8B-B14F-4D97-AF65-F5344CB8AC3E}">
        <p14:creationId xmlns:p14="http://schemas.microsoft.com/office/powerpoint/2010/main" val="302693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black screen&#10;&#10;AI-generated content may be incorrect.">
            <a:extLst>
              <a:ext uri="{FF2B5EF4-FFF2-40B4-BE49-F238E27FC236}">
                <a16:creationId xmlns:a16="http://schemas.microsoft.com/office/drawing/2014/main" id="{944F1F1B-CDF2-56A8-D2CF-1AF4754DD6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593" y="2145398"/>
            <a:ext cx="6299887" cy="2567204"/>
          </a:xfrm>
          <a:prstGeom prst="rect">
            <a:avLst/>
          </a:prstGeom>
        </p:spPr>
      </p:pic>
      <p:pic>
        <p:nvPicPr>
          <p:cNvPr id="14" name="Picture 13">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C34BFC20-0857-9B8D-825A-8ED5F989A5AF}"/>
              </a:ext>
            </a:extLst>
          </p:cNvPr>
          <p:cNvSpPr>
            <a:spLocks noGrp="1"/>
          </p:cNvSpPr>
          <p:nvPr>
            <p:ph sz="quarter" idx="13"/>
          </p:nvPr>
        </p:nvSpPr>
        <p:spPr>
          <a:xfrm>
            <a:off x="361950" y="1809750"/>
            <a:ext cx="4886693" cy="5048250"/>
          </a:xfrm>
        </p:spPr>
        <p:txBody>
          <a:bodyPr>
            <a:normAutofit lnSpcReduction="10000"/>
          </a:bodyPr>
          <a:lstStyle/>
          <a:p>
            <a:r>
              <a:rPr lang="en-US" b="1" cap="none" dirty="0"/>
              <a:t>SVM Regressor:</a:t>
            </a:r>
            <a:r>
              <a:rPr lang="en-US" cap="none" dirty="0"/>
              <a:t> fits a function within a margin (ε) around the true values and aims to keep it as flat as possible.</a:t>
            </a:r>
          </a:p>
          <a:p>
            <a:r>
              <a:rPr lang="en-US" cap="none" dirty="0"/>
              <a:t>Best for small to medium datasets, sensitive to feature scaling and parameters.</a:t>
            </a:r>
          </a:p>
          <a:p>
            <a:r>
              <a:rPr lang="en-US" cap="none" dirty="0" err="1"/>
              <a:t>Kernenl</a:t>
            </a:r>
            <a:r>
              <a:rPr lang="en-US" cap="none" dirty="0"/>
              <a:t> (type of decision boundary): linear, poly, </a:t>
            </a:r>
            <a:r>
              <a:rPr lang="en-US" cap="none" dirty="0" err="1"/>
              <a:t>rbf</a:t>
            </a:r>
            <a:r>
              <a:rPr lang="en-US" cap="none" dirty="0"/>
              <a:t>, sigmoid</a:t>
            </a:r>
          </a:p>
          <a:p>
            <a:r>
              <a:rPr lang="en-US" cap="none" dirty="0"/>
              <a:t>C: the higher fit the data more closely</a:t>
            </a:r>
          </a:p>
          <a:p>
            <a:r>
              <a:rPr lang="en-US" cap="none" dirty="0"/>
              <a:t>Gamma: how fare the influence of the single point reach</a:t>
            </a:r>
          </a:p>
          <a:p>
            <a:r>
              <a:rPr lang="en-US" cap="none" dirty="0"/>
              <a:t>It has lower R2 than random forest and </a:t>
            </a:r>
            <a:r>
              <a:rPr lang="en-US" cap="none" dirty="0" err="1"/>
              <a:t>worest</a:t>
            </a:r>
            <a:r>
              <a:rPr lang="en-US" cap="none" dirty="0"/>
              <a:t> </a:t>
            </a:r>
            <a:r>
              <a:rPr lang="en-US" cap="none" dirty="0" err="1"/>
              <a:t>mse</a:t>
            </a:r>
            <a:endParaRPr lang="en-US" cap="none" dirty="0"/>
          </a:p>
        </p:txBody>
      </p:sp>
      <p:sp>
        <p:nvSpPr>
          <p:cNvPr id="2" name="Title 1">
            <a:extLst>
              <a:ext uri="{FF2B5EF4-FFF2-40B4-BE49-F238E27FC236}">
                <a16:creationId xmlns:a16="http://schemas.microsoft.com/office/drawing/2014/main" id="{E254DD31-91AC-775B-4548-5CF616D4A92F}"/>
              </a:ext>
            </a:extLst>
          </p:cNvPr>
          <p:cNvSpPr>
            <a:spLocks noGrp="1"/>
          </p:cNvSpPr>
          <p:nvPr>
            <p:ph type="title"/>
          </p:nvPr>
        </p:nvSpPr>
        <p:spPr>
          <a:xfrm>
            <a:off x="913774" y="640831"/>
            <a:ext cx="3740515" cy="1573863"/>
          </a:xfrm>
        </p:spPr>
        <p:txBody>
          <a:bodyPr>
            <a:normAutofit/>
          </a:bodyPr>
          <a:lstStyle/>
          <a:p>
            <a:pPr algn="l"/>
            <a:r>
              <a:rPr lang="en-US" dirty="0" err="1"/>
              <a:t>Svm</a:t>
            </a:r>
            <a:r>
              <a:rPr lang="en-US" dirty="0"/>
              <a:t> regressor</a:t>
            </a:r>
          </a:p>
        </p:txBody>
      </p:sp>
    </p:spTree>
    <p:extLst>
      <p:ext uri="{BB962C8B-B14F-4D97-AF65-F5344CB8AC3E}">
        <p14:creationId xmlns:p14="http://schemas.microsoft.com/office/powerpoint/2010/main" val="4055900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screenshot of a graph&#10;&#10;AI-generated content may be incorrect.">
            <a:extLst>
              <a:ext uri="{FF2B5EF4-FFF2-40B4-BE49-F238E27FC236}">
                <a16:creationId xmlns:a16="http://schemas.microsoft.com/office/drawing/2014/main" id="{37DD3DF9-5507-145C-B5F3-0153C43B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5950" y="2153273"/>
            <a:ext cx="6299887" cy="2551453"/>
          </a:xfrm>
          <a:prstGeom prst="rect">
            <a:avLst/>
          </a:prstGeom>
        </p:spPr>
      </p:pic>
      <p:pic>
        <p:nvPicPr>
          <p:cNvPr id="16" name="Picture 15">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Content Placeholder 10">
            <a:extLst>
              <a:ext uri="{FF2B5EF4-FFF2-40B4-BE49-F238E27FC236}">
                <a16:creationId xmlns:a16="http://schemas.microsoft.com/office/drawing/2014/main" id="{118AE6E4-A549-14DF-95C8-68EDA2BCD064}"/>
              </a:ext>
            </a:extLst>
          </p:cNvPr>
          <p:cNvSpPr>
            <a:spLocks noGrp="1"/>
          </p:cNvSpPr>
          <p:nvPr>
            <p:ph sz="quarter" idx="13"/>
          </p:nvPr>
        </p:nvSpPr>
        <p:spPr>
          <a:xfrm>
            <a:off x="380374" y="2043867"/>
            <a:ext cx="5315576" cy="4423435"/>
          </a:xfrm>
        </p:spPr>
        <p:txBody>
          <a:bodyPr>
            <a:normAutofit/>
          </a:bodyPr>
          <a:lstStyle/>
          <a:p>
            <a:r>
              <a:rPr lang="en-US" sz="1800" b="1" cap="none" dirty="0" err="1"/>
              <a:t>XGBoost</a:t>
            </a:r>
            <a:r>
              <a:rPr lang="en-US" sz="1800" cap="none" dirty="0"/>
              <a:t> is a fast and scalable gradient boosting algorithm used for classification and regression. It builds trees sequentially, correcting previous errors while controlling overfitting with regularization.</a:t>
            </a:r>
          </a:p>
          <a:p>
            <a:r>
              <a:rPr kumimoji="0" lang="en-US" altLang="en-US" sz="1800" b="0" i="0" u="none" strike="noStrike" cap="none" dirty="0">
                <a:ln>
                  <a:noFill/>
                </a:ln>
                <a:solidFill>
                  <a:schemeClr val="tx1"/>
                </a:solidFill>
                <a:effectLst/>
              </a:rPr>
              <a:t>Key</a:t>
            </a:r>
            <a:r>
              <a:rPr kumimoji="0" lang="en-US" altLang="en-US" sz="1800" b="0" i="0" u="none" strike="noStrike" cap="none" dirty="0">
                <a:ln>
                  <a:noFill/>
                </a:ln>
                <a:solidFill>
                  <a:schemeClr val="tx1"/>
                </a:solidFill>
                <a:effectLst/>
                <a:latin typeface="Arial" panose="020B0604020202020204" pitchFamily="34" charset="0"/>
              </a:rPr>
              <a:t> </a:t>
            </a:r>
            <a:r>
              <a:rPr kumimoji="0" lang="en-US" altLang="en-US" sz="1800" b="0" i="0" u="none" strike="noStrike" cap="none" dirty="0">
                <a:ln>
                  <a:noFill/>
                </a:ln>
                <a:solidFill>
                  <a:schemeClr val="tx1"/>
                </a:solidFill>
                <a:effectLst/>
              </a:rPr>
              <a:t>hyperparameters</a:t>
            </a:r>
            <a:r>
              <a:rPr kumimoji="0" lang="en-US" altLang="en-US" sz="1800" b="0" i="0" u="none" strike="noStrike" cap="none"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dirty="0" err="1">
                <a:ln>
                  <a:noFill/>
                </a:ln>
                <a:solidFill>
                  <a:schemeClr val="tx1"/>
                </a:solidFill>
                <a:effectLst/>
              </a:rPr>
              <a:t>n_estimators</a:t>
            </a:r>
            <a:r>
              <a:rPr kumimoji="0" lang="en-US" altLang="en-US" sz="1800" b="0" i="0" u="none" strike="noStrike" cap="none" dirty="0">
                <a:ln>
                  <a:noFill/>
                </a:ln>
                <a:solidFill>
                  <a:schemeClr val="tx1"/>
                </a:solidFill>
                <a:effectLst/>
              </a:rPr>
              <a:t>: Number of trees</a:t>
            </a:r>
            <a:endParaRPr kumimoji="0" lang="en-US" altLang="en-US" sz="1800" b="0" i="0" u="none" strike="noStrike" cap="none"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dirty="0" err="1">
                <a:ln>
                  <a:noFill/>
                </a:ln>
                <a:solidFill>
                  <a:schemeClr val="tx1"/>
                </a:solidFill>
                <a:effectLst/>
              </a:rPr>
              <a:t>learning_rate</a:t>
            </a:r>
            <a:r>
              <a:rPr kumimoji="0" lang="en-US" altLang="en-US" sz="1800" b="0" i="0" u="none" strike="noStrike" cap="none" dirty="0">
                <a:ln>
                  <a:noFill/>
                </a:ln>
                <a:solidFill>
                  <a:schemeClr val="tx1"/>
                </a:solidFill>
                <a:effectLst/>
              </a:rPr>
              <a:t>: Step size</a:t>
            </a:r>
            <a:endParaRPr kumimoji="0" lang="en-US" altLang="en-US" sz="1800" b="0" i="0" u="none" strike="noStrike" cap="none"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dirty="0" err="1">
                <a:ln>
                  <a:noFill/>
                </a:ln>
                <a:solidFill>
                  <a:schemeClr val="tx1"/>
                </a:solidFill>
                <a:effectLst/>
              </a:rPr>
              <a:t>max_depth</a:t>
            </a:r>
            <a:r>
              <a:rPr kumimoji="0" lang="en-US" altLang="en-US" sz="1800" b="0" i="0" u="none" strike="noStrike" cap="none" dirty="0">
                <a:ln>
                  <a:noFill/>
                </a:ln>
                <a:solidFill>
                  <a:schemeClr val="tx1"/>
                </a:solidFill>
                <a:effectLst/>
              </a:rPr>
              <a:t>: Tree depth</a:t>
            </a:r>
            <a:endParaRPr kumimoji="0" lang="en-US" altLang="en-US" sz="1800" b="0" i="0" u="none" strike="noStrike" cap="none"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dirty="0">
                <a:ln>
                  <a:noFill/>
                </a:ln>
                <a:solidFill>
                  <a:schemeClr val="tx1"/>
                </a:solidFill>
                <a:effectLst/>
              </a:rPr>
              <a:t>subsample</a:t>
            </a:r>
            <a:r>
              <a:rPr kumimoji="0" lang="en-US" altLang="en-US" sz="1800" b="0" i="0" u="none" strike="noStrike" cap="none" dirty="0">
                <a:ln>
                  <a:noFill/>
                </a:ln>
                <a:solidFill>
                  <a:schemeClr val="tx1"/>
                </a:solidFill>
                <a:effectLst/>
              </a:rPr>
              <a:t>: Data fraction per tree</a:t>
            </a:r>
            <a:endParaRPr kumimoji="0" lang="en-US" altLang="en-US" sz="1800" b="0" i="0" u="none" strike="noStrike" cap="none"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dirty="0" err="1">
                <a:ln>
                  <a:noFill/>
                </a:ln>
                <a:solidFill>
                  <a:schemeClr val="tx1"/>
                </a:solidFill>
                <a:effectLst/>
              </a:rPr>
              <a:t>colsample_bytree</a:t>
            </a:r>
            <a:r>
              <a:rPr kumimoji="0" lang="en-US" altLang="en-US" sz="1800" b="0" i="0" u="none" strike="noStrike" cap="none" dirty="0">
                <a:ln>
                  <a:noFill/>
                </a:ln>
                <a:solidFill>
                  <a:schemeClr val="tx1"/>
                </a:solidFill>
                <a:effectLst/>
              </a:rPr>
              <a:t>: Feature fraction per tree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cap="none"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dirty="0">
                <a:ln>
                  <a:noFill/>
                </a:ln>
                <a:solidFill>
                  <a:schemeClr val="tx1"/>
                </a:solidFill>
                <a:effectLst/>
                <a:latin typeface="Arial" panose="020B0604020202020204" pitchFamily="34" charset="0"/>
              </a:rPr>
              <a:t>It has better accuracy due to its gradient boosting approach and regularization to </a:t>
            </a:r>
            <a:r>
              <a:rPr lang="en-US" altLang="en-US" sz="1800" cap="none" dirty="0">
                <a:latin typeface="Arial" panose="020B0604020202020204" pitchFamily="34" charset="0"/>
              </a:rPr>
              <a:t>handle better the overfitting</a:t>
            </a:r>
            <a:endParaRPr kumimoji="0" lang="en-US" altLang="en-US" sz="1800" b="0" i="0" u="none" strike="noStrike" cap="none" dirty="0">
              <a:ln>
                <a:noFill/>
              </a:ln>
              <a:solidFill>
                <a:schemeClr val="tx1"/>
              </a:solidFill>
              <a:effectLst/>
              <a:latin typeface="Arial" panose="020B0604020202020204" pitchFamily="34" charset="0"/>
            </a:endParaRPr>
          </a:p>
          <a:p>
            <a:endParaRPr lang="en-US" sz="1800" cap="none" dirty="0"/>
          </a:p>
        </p:txBody>
      </p:sp>
      <p:sp>
        <p:nvSpPr>
          <p:cNvPr id="2" name="Title 1">
            <a:extLst>
              <a:ext uri="{FF2B5EF4-FFF2-40B4-BE49-F238E27FC236}">
                <a16:creationId xmlns:a16="http://schemas.microsoft.com/office/drawing/2014/main" id="{C88B086A-C5C8-1BDC-CDF9-1531789345A2}"/>
              </a:ext>
            </a:extLst>
          </p:cNvPr>
          <p:cNvSpPr>
            <a:spLocks noGrp="1"/>
          </p:cNvSpPr>
          <p:nvPr>
            <p:ph type="title"/>
          </p:nvPr>
        </p:nvSpPr>
        <p:spPr>
          <a:xfrm>
            <a:off x="913774" y="640831"/>
            <a:ext cx="4782176" cy="1573863"/>
          </a:xfrm>
        </p:spPr>
        <p:txBody>
          <a:bodyPr>
            <a:normAutofit/>
          </a:bodyPr>
          <a:lstStyle/>
          <a:p>
            <a:pPr algn="l"/>
            <a:r>
              <a:rPr lang="en-US" dirty="0" err="1"/>
              <a:t>XgBoost</a:t>
            </a:r>
            <a:r>
              <a:rPr lang="en-US" dirty="0"/>
              <a:t> regressor</a:t>
            </a:r>
          </a:p>
        </p:txBody>
      </p:sp>
    </p:spTree>
    <p:extLst>
      <p:ext uri="{BB962C8B-B14F-4D97-AF65-F5344CB8AC3E}">
        <p14:creationId xmlns:p14="http://schemas.microsoft.com/office/powerpoint/2010/main" val="3273901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29" name="Picture 2">
            <a:extLst>
              <a:ext uri="{FF2B5EF4-FFF2-40B4-BE49-F238E27FC236}">
                <a16:creationId xmlns:a16="http://schemas.microsoft.com/office/drawing/2014/main" id="{25496B42-CC46-4183-B481-887CD3E8C7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9">
            <a:extLst>
              <a:ext uri="{FF2B5EF4-FFF2-40B4-BE49-F238E27FC236}">
                <a16:creationId xmlns:a16="http://schemas.microsoft.com/office/drawing/2014/main" id="{E2758CE0-F916-4DCE-88D1-71430BE441B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31" name="Rectangle 30">
            <a:extLst>
              <a:ext uri="{FF2B5EF4-FFF2-40B4-BE49-F238E27FC236}">
                <a16:creationId xmlns:a16="http://schemas.microsoft.com/office/drawing/2014/main" id="{31CA2540-FD07-4286-91E4-8D0DE4E50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03D504-A5B9-679D-E7BB-56A210D857FA}"/>
              </a:ext>
            </a:extLst>
          </p:cNvPr>
          <p:cNvSpPr>
            <a:spLocks noGrp="1"/>
          </p:cNvSpPr>
          <p:nvPr>
            <p:ph type="title"/>
          </p:nvPr>
        </p:nvSpPr>
        <p:spPr>
          <a:xfrm>
            <a:off x="1126762" y="1227279"/>
            <a:ext cx="4328819" cy="2509213"/>
          </a:xfrm>
        </p:spPr>
        <p:txBody>
          <a:bodyPr vert="horz" lIns="91440" tIns="45720" rIns="91440" bIns="45720" rtlCol="0" anchor="b">
            <a:normAutofit/>
          </a:bodyPr>
          <a:lstStyle/>
          <a:p>
            <a:r>
              <a:rPr lang="en-US" sz="4800"/>
              <a:t>Lightgbm regressor</a:t>
            </a:r>
          </a:p>
        </p:txBody>
      </p:sp>
      <p:sp>
        <p:nvSpPr>
          <p:cNvPr id="3" name="Content Placeholder 2">
            <a:extLst>
              <a:ext uri="{FF2B5EF4-FFF2-40B4-BE49-F238E27FC236}">
                <a16:creationId xmlns:a16="http://schemas.microsoft.com/office/drawing/2014/main" id="{1B8735C5-A23C-DAEC-AE7F-61A8F62EBCD4}"/>
              </a:ext>
            </a:extLst>
          </p:cNvPr>
          <p:cNvSpPr>
            <a:spLocks noGrp="1"/>
          </p:cNvSpPr>
          <p:nvPr>
            <p:ph sz="quarter" idx="13"/>
          </p:nvPr>
        </p:nvSpPr>
        <p:spPr>
          <a:xfrm>
            <a:off x="432034" y="3925646"/>
            <a:ext cx="4328819" cy="1371599"/>
          </a:xfrm>
        </p:spPr>
        <p:txBody>
          <a:bodyPr vert="horz" lIns="91440" tIns="45720" rIns="91440" bIns="45720" rtlCol="0">
            <a:normAutofit/>
          </a:bodyPr>
          <a:lstStyle/>
          <a:p>
            <a:pPr marL="0" indent="0" algn="ctr">
              <a:buNone/>
            </a:pPr>
            <a:r>
              <a:rPr lang="en-US" sz="2200" dirty="0"/>
              <a:t>Fast and efficient gradient boosting algorithm for regression tasks.</a:t>
            </a:r>
          </a:p>
        </p:txBody>
      </p:sp>
      <p:pic>
        <p:nvPicPr>
          <p:cNvPr id="32" name="Picture 31">
            <a:extLst>
              <a:ext uri="{FF2B5EF4-FFF2-40B4-BE49-F238E27FC236}">
                <a16:creationId xmlns:a16="http://schemas.microsoft.com/office/drawing/2014/main" id="{214924F5-CDC2-4DFA-82F3-4843ADD678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55295" t="89389" r="26987" b="24"/>
          <a:stretch/>
        </p:blipFill>
        <p:spPr>
          <a:xfrm flipH="1">
            <a:off x="0" y="-1"/>
            <a:ext cx="2596444" cy="872709"/>
          </a:xfrm>
          <a:prstGeom prst="rect">
            <a:avLst/>
          </a:prstGeom>
        </p:spPr>
      </p:pic>
      <p:pic>
        <p:nvPicPr>
          <p:cNvPr id="33" name="Picture 32">
            <a:extLst>
              <a:ext uri="{FF2B5EF4-FFF2-40B4-BE49-F238E27FC236}">
                <a16:creationId xmlns:a16="http://schemas.microsoft.com/office/drawing/2014/main" id="{AED59812-6820-446C-B994-0D059C97DC3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91927" t="72411" b="13751"/>
          <a:stretch/>
        </p:blipFill>
        <p:spPr>
          <a:xfrm>
            <a:off x="10473994" y="5564567"/>
            <a:ext cx="1341545" cy="1293433"/>
          </a:xfrm>
          <a:custGeom>
            <a:avLst/>
            <a:gdLst>
              <a:gd name="connsiteX0" fmla="*/ 0 w 1341545"/>
              <a:gd name="connsiteY0" fmla="*/ 0 h 1293433"/>
              <a:gd name="connsiteX1" fmla="*/ 1341545 w 1341545"/>
              <a:gd name="connsiteY1" fmla="*/ 0 h 1293433"/>
              <a:gd name="connsiteX2" fmla="*/ 1341545 w 1341545"/>
              <a:gd name="connsiteY2" fmla="*/ 1293433 h 1293433"/>
              <a:gd name="connsiteX3" fmla="*/ 150847 w 1341545"/>
              <a:gd name="connsiteY3" fmla="*/ 1293433 h 1293433"/>
              <a:gd name="connsiteX4" fmla="*/ 66240 w 1341545"/>
              <a:gd name="connsiteY4" fmla="*/ 1183451 h 1293433"/>
              <a:gd name="connsiteX5" fmla="*/ 0 w 1341545"/>
              <a:gd name="connsiteY5" fmla="*/ 1061841 h 12934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41545" h="1293433">
                <a:moveTo>
                  <a:pt x="0" y="0"/>
                </a:moveTo>
                <a:lnTo>
                  <a:pt x="1341545" y="0"/>
                </a:lnTo>
                <a:lnTo>
                  <a:pt x="1341545" y="1293433"/>
                </a:lnTo>
                <a:lnTo>
                  <a:pt x="150847" y="1293433"/>
                </a:lnTo>
                <a:lnTo>
                  <a:pt x="66240" y="1183451"/>
                </a:lnTo>
                <a:lnTo>
                  <a:pt x="0" y="1061841"/>
                </a:lnTo>
                <a:close/>
              </a:path>
            </a:pathLst>
          </a:custGeom>
        </p:spPr>
      </p:pic>
      <p:pic>
        <p:nvPicPr>
          <p:cNvPr id="5" name="Picture 4" descr="A screenshot of a black screen&#10;&#10;AI-generated content may be incorrect.">
            <a:extLst>
              <a:ext uri="{FF2B5EF4-FFF2-40B4-BE49-F238E27FC236}">
                <a16:creationId xmlns:a16="http://schemas.microsoft.com/office/drawing/2014/main" id="{35690ED2-6AF8-A33B-8C56-0A35B62D97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28291" y="2384322"/>
            <a:ext cx="6803379" cy="2704342"/>
          </a:xfrm>
          <a:prstGeom prst="rect">
            <a:avLst/>
          </a:prstGeom>
        </p:spPr>
      </p:pic>
      <p:pic>
        <p:nvPicPr>
          <p:cNvPr id="20" name="Picture 19">
            <a:extLst>
              <a:ext uri="{FF2B5EF4-FFF2-40B4-BE49-F238E27FC236}">
                <a16:creationId xmlns:a16="http://schemas.microsoft.com/office/drawing/2014/main" id="{E844ED7C-1917-40D8-8B42-1B1C27BC5A5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3623" t="43915" r="1" b="18252"/>
          <a:stretch/>
        </p:blipFill>
        <p:spPr>
          <a:xfrm flipH="1">
            <a:off x="0" y="3142319"/>
            <a:ext cx="4605339" cy="3715682"/>
          </a:xfrm>
          <a:prstGeom prst="rect">
            <a:avLst/>
          </a:prstGeom>
        </p:spPr>
      </p:pic>
    </p:spTree>
    <p:extLst>
      <p:ext uri="{BB962C8B-B14F-4D97-AF65-F5344CB8AC3E}">
        <p14:creationId xmlns:p14="http://schemas.microsoft.com/office/powerpoint/2010/main" val="3822999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8007-02C0-30EE-411E-34DC6AC68B39}"/>
              </a:ext>
            </a:extLst>
          </p:cNvPr>
          <p:cNvSpPr>
            <a:spLocks noGrp="1"/>
          </p:cNvSpPr>
          <p:nvPr>
            <p:ph type="title"/>
          </p:nvPr>
        </p:nvSpPr>
        <p:spPr/>
        <p:txBody>
          <a:bodyPr/>
          <a:lstStyle/>
          <a:p>
            <a:pPr algn="l"/>
            <a:r>
              <a:rPr lang="en-US" dirty="0"/>
              <a:t>stacking</a:t>
            </a:r>
          </a:p>
        </p:txBody>
      </p:sp>
      <p:sp>
        <p:nvSpPr>
          <p:cNvPr id="3" name="Content Placeholder 2">
            <a:extLst>
              <a:ext uri="{FF2B5EF4-FFF2-40B4-BE49-F238E27FC236}">
                <a16:creationId xmlns:a16="http://schemas.microsoft.com/office/drawing/2014/main" id="{B5747723-DE7F-DB4A-A18F-C78842C95F43}"/>
              </a:ext>
            </a:extLst>
          </p:cNvPr>
          <p:cNvSpPr>
            <a:spLocks noGrp="1"/>
          </p:cNvSpPr>
          <p:nvPr>
            <p:ph sz="quarter" idx="13"/>
          </p:nvPr>
        </p:nvSpPr>
        <p:spPr/>
        <p:txBody>
          <a:bodyPr/>
          <a:lstStyle/>
          <a:p>
            <a:r>
              <a:rPr lang="en-US" dirty="0"/>
              <a:t>is an ensemble learning technique where multiple are trained to solve the same problem, and their predictions are combined to make a final prediction. The idea is to leverage the strengths of different models.</a:t>
            </a:r>
          </a:p>
        </p:txBody>
      </p:sp>
      <p:pic>
        <p:nvPicPr>
          <p:cNvPr id="5" name="Picture 4" descr="A screenshot of a black screen&#10;&#10;AI-generated content may be incorrect.">
            <a:extLst>
              <a:ext uri="{FF2B5EF4-FFF2-40B4-BE49-F238E27FC236}">
                <a16:creationId xmlns:a16="http://schemas.microsoft.com/office/drawing/2014/main" id="{8157B1A9-0F30-B256-30CD-4B20902FF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2288" y="3705478"/>
            <a:ext cx="8725989" cy="2943387"/>
          </a:xfrm>
          <a:prstGeom prst="rect">
            <a:avLst/>
          </a:prstGeom>
        </p:spPr>
      </p:pic>
    </p:spTree>
    <p:extLst>
      <p:ext uri="{BB962C8B-B14F-4D97-AF65-F5344CB8AC3E}">
        <p14:creationId xmlns:p14="http://schemas.microsoft.com/office/powerpoint/2010/main" val="1244371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0F0A8-B76E-70E7-09FA-989F6B6917CA}"/>
              </a:ext>
            </a:extLst>
          </p:cNvPr>
          <p:cNvSpPr>
            <a:spLocks noGrp="1"/>
          </p:cNvSpPr>
          <p:nvPr>
            <p:ph type="title"/>
          </p:nvPr>
        </p:nvSpPr>
        <p:spPr/>
        <p:txBody>
          <a:bodyPr/>
          <a:lstStyle/>
          <a:p>
            <a:pPr algn="l"/>
            <a:r>
              <a:rPr lang="en-US" b="1" dirty="0"/>
              <a:t>introduction</a:t>
            </a:r>
          </a:p>
        </p:txBody>
      </p:sp>
      <p:sp>
        <p:nvSpPr>
          <p:cNvPr id="3" name="Content Placeholder 2">
            <a:extLst>
              <a:ext uri="{FF2B5EF4-FFF2-40B4-BE49-F238E27FC236}">
                <a16:creationId xmlns:a16="http://schemas.microsoft.com/office/drawing/2014/main" id="{C5D4A64D-89C6-9DC4-9C7F-6E09FB8A162B}"/>
              </a:ext>
            </a:extLst>
          </p:cNvPr>
          <p:cNvSpPr>
            <a:spLocks noGrp="1"/>
          </p:cNvSpPr>
          <p:nvPr>
            <p:ph sz="quarter" idx="13"/>
          </p:nvPr>
        </p:nvSpPr>
        <p:spPr/>
        <p:txBody>
          <a:bodyPr>
            <a:normAutofit/>
          </a:bodyPr>
          <a:lstStyle/>
          <a:p>
            <a:r>
              <a:rPr lang="en-US" sz="2400" cap="none" dirty="0"/>
              <a:t>Predicting the length of a patient’s hospital stay is a key challenge in healthcare, impacting resource allocation and operational efficiency. </a:t>
            </a:r>
          </a:p>
          <a:p>
            <a:r>
              <a:rPr lang="en-US" sz="2400" cap="none" dirty="0"/>
              <a:t>Hospitals often struggle to accurately forecast how long each patient will remain, leading to suboptimal use of resources. </a:t>
            </a:r>
          </a:p>
          <a:p>
            <a:r>
              <a:rPr lang="en-US" sz="2400" cap="none" dirty="0"/>
              <a:t>This project uses clinical and diagnostic</a:t>
            </a:r>
            <a:r>
              <a:rPr lang="en-US" sz="2000" dirty="0"/>
              <a:t> </a:t>
            </a:r>
            <a:r>
              <a:rPr lang="en-US" sz="2400" cap="none" dirty="0"/>
              <a:t> data to analyze and predict patient stay duration, helping healthcare providers optimize resource planning, reduce costs, and improve patient care.</a:t>
            </a:r>
          </a:p>
        </p:txBody>
      </p:sp>
    </p:spTree>
    <p:extLst>
      <p:ext uri="{BB962C8B-B14F-4D97-AF65-F5344CB8AC3E}">
        <p14:creationId xmlns:p14="http://schemas.microsoft.com/office/powerpoint/2010/main" val="41501408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8092-AE4F-C83B-B256-4CEC7F6C12E5}"/>
              </a:ext>
            </a:extLst>
          </p:cNvPr>
          <p:cNvSpPr>
            <a:spLocks noGrp="1"/>
          </p:cNvSpPr>
          <p:nvPr>
            <p:ph type="title"/>
          </p:nvPr>
        </p:nvSpPr>
        <p:spPr>
          <a:xfrm>
            <a:off x="847273" y="432262"/>
            <a:ext cx="3275841" cy="834781"/>
          </a:xfrm>
        </p:spPr>
        <p:txBody>
          <a:bodyPr/>
          <a:lstStyle/>
          <a:p>
            <a:r>
              <a:rPr lang="en-US" dirty="0"/>
              <a:t>comparison </a:t>
            </a:r>
          </a:p>
        </p:txBody>
      </p:sp>
      <p:graphicFrame>
        <p:nvGraphicFramePr>
          <p:cNvPr id="4" name="Content Placeholder 3">
            <a:extLst>
              <a:ext uri="{FF2B5EF4-FFF2-40B4-BE49-F238E27FC236}">
                <a16:creationId xmlns:a16="http://schemas.microsoft.com/office/drawing/2014/main" id="{6B60DF4D-881B-3C97-B231-6168D481F2EC}"/>
              </a:ext>
            </a:extLst>
          </p:cNvPr>
          <p:cNvGraphicFramePr>
            <a:graphicFrameLocks noGrp="1"/>
          </p:cNvGraphicFramePr>
          <p:nvPr>
            <p:ph sz="quarter" idx="13"/>
            <p:extLst>
              <p:ext uri="{D42A27DB-BD31-4B8C-83A1-F6EECF244321}">
                <p14:modId xmlns:p14="http://schemas.microsoft.com/office/powerpoint/2010/main" val="3530840111"/>
              </p:ext>
            </p:extLst>
          </p:nvPr>
        </p:nvGraphicFramePr>
        <p:xfrm>
          <a:off x="676102" y="1258902"/>
          <a:ext cx="10839796" cy="5599098"/>
        </p:xfrm>
        <a:graphic>
          <a:graphicData uri="http://schemas.openxmlformats.org/drawingml/2006/table">
            <a:tbl>
              <a:tblPr/>
              <a:tblGrid>
                <a:gridCol w="2709949">
                  <a:extLst>
                    <a:ext uri="{9D8B030D-6E8A-4147-A177-3AD203B41FA5}">
                      <a16:colId xmlns:a16="http://schemas.microsoft.com/office/drawing/2014/main" val="642219514"/>
                    </a:ext>
                  </a:extLst>
                </a:gridCol>
                <a:gridCol w="2709949">
                  <a:extLst>
                    <a:ext uri="{9D8B030D-6E8A-4147-A177-3AD203B41FA5}">
                      <a16:colId xmlns:a16="http://schemas.microsoft.com/office/drawing/2014/main" val="3680725724"/>
                    </a:ext>
                  </a:extLst>
                </a:gridCol>
                <a:gridCol w="2709949">
                  <a:extLst>
                    <a:ext uri="{9D8B030D-6E8A-4147-A177-3AD203B41FA5}">
                      <a16:colId xmlns:a16="http://schemas.microsoft.com/office/drawing/2014/main" val="1395410346"/>
                    </a:ext>
                  </a:extLst>
                </a:gridCol>
                <a:gridCol w="2709949">
                  <a:extLst>
                    <a:ext uri="{9D8B030D-6E8A-4147-A177-3AD203B41FA5}">
                      <a16:colId xmlns:a16="http://schemas.microsoft.com/office/drawing/2014/main" val="2812512337"/>
                    </a:ext>
                  </a:extLst>
                </a:gridCol>
              </a:tblGrid>
              <a:tr h="314893">
                <a:tc>
                  <a:txBody>
                    <a:bodyPr/>
                    <a:lstStyle/>
                    <a:p>
                      <a:r>
                        <a:rPr lang="en-US" sz="1800" b="1"/>
                        <a:t>Model</a:t>
                      </a:r>
                      <a:endParaRPr lang="en-US" sz="1800"/>
                    </a:p>
                  </a:txBody>
                  <a:tcPr marL="51108" marR="51108" marT="25554" marB="25554" anchor="ctr">
                    <a:lnL>
                      <a:noFill/>
                    </a:lnL>
                    <a:lnR>
                      <a:noFill/>
                    </a:lnR>
                    <a:lnT>
                      <a:noFill/>
                    </a:lnT>
                    <a:lnB>
                      <a:noFill/>
                    </a:lnB>
                    <a:noFill/>
                  </a:tcPr>
                </a:tc>
                <a:tc>
                  <a:txBody>
                    <a:bodyPr/>
                    <a:lstStyle/>
                    <a:p>
                      <a:r>
                        <a:rPr lang="en-US" sz="1800" b="1"/>
                        <a:t>Strengths</a:t>
                      </a:r>
                      <a:endParaRPr lang="en-US" sz="1800"/>
                    </a:p>
                  </a:txBody>
                  <a:tcPr marL="51108" marR="51108" marT="25554" marB="25554" anchor="ctr">
                    <a:lnL>
                      <a:noFill/>
                    </a:lnL>
                    <a:lnR>
                      <a:noFill/>
                    </a:lnR>
                    <a:lnT>
                      <a:noFill/>
                    </a:lnT>
                    <a:lnB>
                      <a:noFill/>
                    </a:lnB>
                    <a:noFill/>
                  </a:tcPr>
                </a:tc>
                <a:tc>
                  <a:txBody>
                    <a:bodyPr/>
                    <a:lstStyle/>
                    <a:p>
                      <a:r>
                        <a:rPr lang="en-US" sz="1800" b="1" dirty="0"/>
                        <a:t>Weaknesses</a:t>
                      </a:r>
                      <a:endParaRPr lang="en-US" sz="1800" dirty="0"/>
                    </a:p>
                  </a:txBody>
                  <a:tcPr marL="51108" marR="51108" marT="25554" marB="25554" anchor="ctr">
                    <a:lnL>
                      <a:noFill/>
                    </a:lnL>
                    <a:lnR>
                      <a:noFill/>
                    </a:lnR>
                    <a:lnT>
                      <a:noFill/>
                    </a:lnT>
                    <a:lnB>
                      <a:noFill/>
                    </a:lnB>
                    <a:noFill/>
                  </a:tcPr>
                </a:tc>
                <a:tc>
                  <a:txBody>
                    <a:bodyPr/>
                    <a:lstStyle/>
                    <a:p>
                      <a:r>
                        <a:rPr lang="en-US" sz="1800" b="1"/>
                        <a:t>Best Use Case</a:t>
                      </a:r>
                      <a:endParaRPr lang="en-US" sz="1800"/>
                    </a:p>
                  </a:txBody>
                  <a:tcPr marL="51108" marR="51108" marT="25554" marB="25554" anchor="ctr">
                    <a:lnL>
                      <a:noFill/>
                    </a:lnL>
                    <a:lnR>
                      <a:noFill/>
                    </a:lnR>
                    <a:lnT>
                      <a:noFill/>
                    </a:lnT>
                    <a:lnB>
                      <a:noFill/>
                    </a:lnB>
                    <a:noFill/>
                  </a:tcPr>
                </a:tc>
                <a:extLst>
                  <a:ext uri="{0D108BD9-81ED-4DB2-BD59-A6C34878D82A}">
                    <a16:rowId xmlns:a16="http://schemas.microsoft.com/office/drawing/2014/main" val="62261577"/>
                  </a:ext>
                </a:extLst>
              </a:tr>
              <a:tr h="845773">
                <a:tc>
                  <a:txBody>
                    <a:bodyPr/>
                    <a:lstStyle/>
                    <a:p>
                      <a:r>
                        <a:rPr lang="en-US" sz="1800" b="1"/>
                        <a:t>KNN (K-Nearest Neighbors)</a:t>
                      </a:r>
                      <a:endParaRPr lang="en-US" sz="1800"/>
                    </a:p>
                  </a:txBody>
                  <a:tcPr marL="51108" marR="51108" marT="25554" marB="25554" anchor="ctr">
                    <a:lnL>
                      <a:noFill/>
                    </a:lnL>
                    <a:lnR>
                      <a:noFill/>
                    </a:lnR>
                    <a:lnT>
                      <a:noFill/>
                    </a:lnT>
                    <a:lnB>
                      <a:noFill/>
                    </a:lnB>
                    <a:noFill/>
                  </a:tcPr>
                </a:tc>
                <a:tc>
                  <a:txBody>
                    <a:bodyPr/>
                    <a:lstStyle/>
                    <a:p>
                      <a:r>
                        <a:rPr lang="en-US" sz="1800"/>
                        <a:t>Simple, intuitive, no training phase.</a:t>
                      </a:r>
                    </a:p>
                  </a:txBody>
                  <a:tcPr marL="51108" marR="51108" marT="25554" marB="25554" anchor="ctr">
                    <a:lnL>
                      <a:noFill/>
                    </a:lnL>
                    <a:lnR>
                      <a:noFill/>
                    </a:lnR>
                    <a:lnT>
                      <a:noFill/>
                    </a:lnT>
                    <a:lnB>
                      <a:noFill/>
                    </a:lnB>
                    <a:noFill/>
                  </a:tcPr>
                </a:tc>
                <a:tc>
                  <a:txBody>
                    <a:bodyPr/>
                    <a:lstStyle/>
                    <a:p>
                      <a:r>
                        <a:rPr lang="en-US" sz="1800"/>
                        <a:t>High memory usage, slow for large datasets.</a:t>
                      </a:r>
                    </a:p>
                  </a:txBody>
                  <a:tcPr marL="51108" marR="51108" marT="25554" marB="25554" anchor="ctr">
                    <a:lnL>
                      <a:noFill/>
                    </a:lnL>
                    <a:lnR>
                      <a:noFill/>
                    </a:lnR>
                    <a:lnT>
                      <a:noFill/>
                    </a:lnT>
                    <a:lnB>
                      <a:noFill/>
                    </a:lnB>
                    <a:noFill/>
                  </a:tcPr>
                </a:tc>
                <a:tc>
                  <a:txBody>
                    <a:bodyPr/>
                    <a:lstStyle/>
                    <a:p>
                      <a:r>
                        <a:rPr lang="en-US" sz="1800"/>
                        <a:t>Small to medium-sized datasets with simple patterns.</a:t>
                      </a:r>
                    </a:p>
                  </a:txBody>
                  <a:tcPr marL="51108" marR="51108" marT="25554" marB="25554" anchor="ctr">
                    <a:lnL>
                      <a:noFill/>
                    </a:lnL>
                    <a:lnR>
                      <a:noFill/>
                    </a:lnR>
                    <a:lnT>
                      <a:noFill/>
                    </a:lnT>
                    <a:lnB>
                      <a:noFill/>
                    </a:lnB>
                    <a:noFill/>
                  </a:tcPr>
                </a:tc>
                <a:extLst>
                  <a:ext uri="{0D108BD9-81ED-4DB2-BD59-A6C34878D82A}">
                    <a16:rowId xmlns:a16="http://schemas.microsoft.com/office/drawing/2014/main" val="2117191424"/>
                  </a:ext>
                </a:extLst>
              </a:tr>
              <a:tr h="751539">
                <a:tc>
                  <a:txBody>
                    <a:bodyPr/>
                    <a:lstStyle/>
                    <a:p>
                      <a:r>
                        <a:rPr lang="en-US" sz="1800" b="1" dirty="0"/>
                        <a:t>Random Forest</a:t>
                      </a:r>
                      <a:endParaRPr lang="en-US" sz="1800" dirty="0"/>
                    </a:p>
                  </a:txBody>
                  <a:tcPr marL="51108" marR="51108" marT="25554" marB="25554" anchor="ctr">
                    <a:lnL>
                      <a:noFill/>
                    </a:lnL>
                    <a:lnR>
                      <a:noFill/>
                    </a:lnR>
                    <a:lnT>
                      <a:noFill/>
                    </a:lnT>
                    <a:lnB>
                      <a:noFill/>
                    </a:lnB>
                    <a:noFill/>
                  </a:tcPr>
                </a:tc>
                <a:tc>
                  <a:txBody>
                    <a:bodyPr/>
                    <a:lstStyle/>
                    <a:p>
                      <a:r>
                        <a:rPr lang="en-US" sz="1800"/>
                        <a:t>Robust to overfitting, handles missing values.</a:t>
                      </a:r>
                    </a:p>
                  </a:txBody>
                  <a:tcPr marL="51108" marR="51108" marT="25554" marB="25554" anchor="ctr">
                    <a:lnL>
                      <a:noFill/>
                    </a:lnL>
                    <a:lnR>
                      <a:noFill/>
                    </a:lnR>
                    <a:lnT>
                      <a:noFill/>
                    </a:lnT>
                    <a:lnB>
                      <a:noFill/>
                    </a:lnB>
                    <a:noFill/>
                  </a:tcPr>
                </a:tc>
                <a:tc>
                  <a:txBody>
                    <a:bodyPr/>
                    <a:lstStyle/>
                    <a:p>
                      <a:r>
                        <a:rPr lang="en-US" sz="1800"/>
                        <a:t>Can be slow with large datasets, less interpretable.</a:t>
                      </a:r>
                    </a:p>
                  </a:txBody>
                  <a:tcPr marL="51108" marR="51108" marT="25554" marB="25554" anchor="ctr">
                    <a:lnL>
                      <a:noFill/>
                    </a:lnL>
                    <a:lnR>
                      <a:noFill/>
                    </a:lnR>
                    <a:lnT>
                      <a:noFill/>
                    </a:lnT>
                    <a:lnB>
                      <a:noFill/>
                    </a:lnB>
                    <a:noFill/>
                  </a:tcPr>
                </a:tc>
                <a:tc>
                  <a:txBody>
                    <a:bodyPr/>
                    <a:lstStyle/>
                    <a:p>
                      <a:r>
                        <a:rPr lang="en-US" sz="1800"/>
                        <a:t>Large datasets with complex patterns, high variance.</a:t>
                      </a:r>
                    </a:p>
                  </a:txBody>
                  <a:tcPr marL="51108" marR="51108" marT="25554" marB="25554" anchor="ctr">
                    <a:lnL>
                      <a:noFill/>
                    </a:lnL>
                    <a:lnR>
                      <a:noFill/>
                    </a:lnR>
                    <a:lnT>
                      <a:noFill/>
                    </a:lnT>
                    <a:lnB>
                      <a:noFill/>
                    </a:lnB>
                    <a:noFill/>
                  </a:tcPr>
                </a:tc>
                <a:extLst>
                  <a:ext uri="{0D108BD9-81ED-4DB2-BD59-A6C34878D82A}">
                    <a16:rowId xmlns:a16="http://schemas.microsoft.com/office/drawing/2014/main" val="3707032710"/>
                  </a:ext>
                </a:extLst>
              </a:tr>
              <a:tr h="1111213">
                <a:tc>
                  <a:txBody>
                    <a:bodyPr/>
                    <a:lstStyle/>
                    <a:p>
                      <a:r>
                        <a:rPr lang="en-US" sz="1800" b="1"/>
                        <a:t>SVM (Support Vector Machine)</a:t>
                      </a:r>
                      <a:endParaRPr lang="en-US" sz="1800"/>
                    </a:p>
                  </a:txBody>
                  <a:tcPr marL="51108" marR="51108" marT="25554" marB="25554" anchor="ctr">
                    <a:lnL>
                      <a:noFill/>
                    </a:lnL>
                    <a:lnR>
                      <a:noFill/>
                    </a:lnR>
                    <a:lnT>
                      <a:noFill/>
                    </a:lnT>
                    <a:lnB>
                      <a:noFill/>
                    </a:lnB>
                    <a:noFill/>
                  </a:tcPr>
                </a:tc>
                <a:tc>
                  <a:txBody>
                    <a:bodyPr/>
                    <a:lstStyle/>
                    <a:p>
                      <a:r>
                        <a:rPr lang="en-US" sz="1800"/>
                        <a:t>Effective for high-dimensional data, works well with a clear margin of separation.</a:t>
                      </a:r>
                    </a:p>
                  </a:txBody>
                  <a:tcPr marL="51108" marR="51108" marT="25554" marB="25554" anchor="ctr">
                    <a:lnL>
                      <a:noFill/>
                    </a:lnL>
                    <a:lnR>
                      <a:noFill/>
                    </a:lnR>
                    <a:lnT>
                      <a:noFill/>
                    </a:lnT>
                    <a:lnB>
                      <a:noFill/>
                    </a:lnB>
                    <a:noFill/>
                  </a:tcPr>
                </a:tc>
                <a:tc>
                  <a:txBody>
                    <a:bodyPr/>
                    <a:lstStyle/>
                    <a:p>
                      <a:r>
                        <a:rPr lang="en-US" sz="1800"/>
                        <a:t>Computationally expensive, sensitive to noisy data.</a:t>
                      </a:r>
                    </a:p>
                  </a:txBody>
                  <a:tcPr marL="51108" marR="51108" marT="25554" marB="25554" anchor="ctr">
                    <a:lnL>
                      <a:noFill/>
                    </a:lnL>
                    <a:lnR>
                      <a:noFill/>
                    </a:lnR>
                    <a:lnT>
                      <a:noFill/>
                    </a:lnT>
                    <a:lnB>
                      <a:noFill/>
                    </a:lnB>
                    <a:noFill/>
                  </a:tcPr>
                </a:tc>
                <a:tc>
                  <a:txBody>
                    <a:bodyPr/>
                    <a:lstStyle/>
                    <a:p>
                      <a:r>
                        <a:rPr lang="en-US" sz="1800"/>
                        <a:t>High-dimensional spaces, binary classification.</a:t>
                      </a:r>
                    </a:p>
                  </a:txBody>
                  <a:tcPr marL="51108" marR="51108" marT="25554" marB="25554" anchor="ctr">
                    <a:lnL>
                      <a:noFill/>
                    </a:lnL>
                    <a:lnR>
                      <a:noFill/>
                    </a:lnR>
                    <a:lnT>
                      <a:noFill/>
                    </a:lnT>
                    <a:lnB>
                      <a:noFill/>
                    </a:lnB>
                    <a:noFill/>
                  </a:tcPr>
                </a:tc>
                <a:extLst>
                  <a:ext uri="{0D108BD9-81ED-4DB2-BD59-A6C34878D82A}">
                    <a16:rowId xmlns:a16="http://schemas.microsoft.com/office/drawing/2014/main" val="4125801634"/>
                  </a:ext>
                </a:extLst>
              </a:tr>
              <a:tr h="751539">
                <a:tc>
                  <a:txBody>
                    <a:bodyPr/>
                    <a:lstStyle/>
                    <a:p>
                      <a:r>
                        <a:rPr lang="en-US" sz="1800" b="1"/>
                        <a:t>XGBoost</a:t>
                      </a:r>
                      <a:endParaRPr lang="en-US" sz="1800"/>
                    </a:p>
                  </a:txBody>
                  <a:tcPr marL="51108" marR="51108" marT="25554" marB="25554" anchor="ctr">
                    <a:lnL>
                      <a:noFill/>
                    </a:lnL>
                    <a:lnR>
                      <a:noFill/>
                    </a:lnR>
                    <a:lnT>
                      <a:noFill/>
                    </a:lnT>
                    <a:lnB>
                      <a:noFill/>
                    </a:lnB>
                    <a:noFill/>
                  </a:tcPr>
                </a:tc>
                <a:tc>
                  <a:txBody>
                    <a:bodyPr/>
                    <a:lstStyle/>
                    <a:p>
                      <a:r>
                        <a:rPr lang="en-US" sz="1800"/>
                        <a:t>Fast, accurate, handles missing values, regularized.</a:t>
                      </a:r>
                    </a:p>
                  </a:txBody>
                  <a:tcPr marL="51108" marR="51108" marT="25554" marB="25554" anchor="ctr">
                    <a:lnL>
                      <a:noFill/>
                    </a:lnL>
                    <a:lnR>
                      <a:noFill/>
                    </a:lnR>
                    <a:lnT>
                      <a:noFill/>
                    </a:lnT>
                    <a:lnB>
                      <a:noFill/>
                    </a:lnB>
                    <a:noFill/>
                  </a:tcPr>
                </a:tc>
                <a:tc>
                  <a:txBody>
                    <a:bodyPr/>
                    <a:lstStyle/>
                    <a:p>
                      <a:r>
                        <a:rPr lang="en-US" sz="1800"/>
                        <a:t>Prone to overfitting without tuning.</a:t>
                      </a:r>
                    </a:p>
                  </a:txBody>
                  <a:tcPr marL="51108" marR="51108" marT="25554" marB="25554" anchor="ctr">
                    <a:lnL>
                      <a:noFill/>
                    </a:lnL>
                    <a:lnR>
                      <a:noFill/>
                    </a:lnR>
                    <a:lnT>
                      <a:noFill/>
                    </a:lnT>
                    <a:lnB>
                      <a:noFill/>
                    </a:lnB>
                    <a:noFill/>
                  </a:tcPr>
                </a:tc>
                <a:tc>
                  <a:txBody>
                    <a:bodyPr/>
                    <a:lstStyle/>
                    <a:p>
                      <a:r>
                        <a:rPr lang="en-US" sz="1800"/>
                        <a:t>Complex datasets with non-linear relationships.</a:t>
                      </a:r>
                    </a:p>
                  </a:txBody>
                  <a:tcPr marL="51108" marR="51108" marT="25554" marB="25554" anchor="ctr">
                    <a:lnL>
                      <a:noFill/>
                    </a:lnL>
                    <a:lnR>
                      <a:noFill/>
                    </a:lnR>
                    <a:lnT>
                      <a:noFill/>
                    </a:lnT>
                    <a:lnB>
                      <a:noFill/>
                    </a:lnB>
                    <a:noFill/>
                  </a:tcPr>
                </a:tc>
                <a:extLst>
                  <a:ext uri="{0D108BD9-81ED-4DB2-BD59-A6C34878D82A}">
                    <a16:rowId xmlns:a16="http://schemas.microsoft.com/office/drawing/2014/main" val="2942545842"/>
                  </a:ext>
                </a:extLst>
              </a:tr>
              <a:tr h="845773">
                <a:tc>
                  <a:txBody>
                    <a:bodyPr/>
                    <a:lstStyle/>
                    <a:p>
                      <a:r>
                        <a:rPr lang="en-US" sz="1800" b="1"/>
                        <a:t>LightGBM</a:t>
                      </a:r>
                      <a:endParaRPr lang="en-US" sz="1800"/>
                    </a:p>
                  </a:txBody>
                  <a:tcPr marL="51108" marR="51108" marT="25554" marB="25554" anchor="ctr">
                    <a:lnL>
                      <a:noFill/>
                    </a:lnL>
                    <a:lnR>
                      <a:noFill/>
                    </a:lnR>
                    <a:lnT>
                      <a:noFill/>
                    </a:lnT>
                    <a:lnB>
                      <a:noFill/>
                    </a:lnB>
                    <a:noFill/>
                  </a:tcPr>
                </a:tc>
                <a:tc>
                  <a:txBody>
                    <a:bodyPr/>
                    <a:lstStyle/>
                    <a:p>
                      <a:r>
                        <a:rPr lang="en-US" sz="1800"/>
                        <a:t>Very fast, efficient with large datasets, handles categorical data.</a:t>
                      </a:r>
                    </a:p>
                  </a:txBody>
                  <a:tcPr marL="51108" marR="51108" marT="25554" marB="25554" anchor="ctr">
                    <a:lnL>
                      <a:noFill/>
                    </a:lnL>
                    <a:lnR>
                      <a:noFill/>
                    </a:lnR>
                    <a:lnT>
                      <a:noFill/>
                    </a:lnT>
                    <a:lnB>
                      <a:noFill/>
                    </a:lnB>
                    <a:noFill/>
                  </a:tcPr>
                </a:tc>
                <a:tc>
                  <a:txBody>
                    <a:bodyPr/>
                    <a:lstStyle/>
                    <a:p>
                      <a:r>
                        <a:rPr lang="en-US" sz="1800"/>
                        <a:t>May overfit with very small datasets.</a:t>
                      </a:r>
                    </a:p>
                  </a:txBody>
                  <a:tcPr marL="51108" marR="51108" marT="25554" marB="25554" anchor="ctr">
                    <a:lnL>
                      <a:noFill/>
                    </a:lnL>
                    <a:lnR>
                      <a:noFill/>
                    </a:lnR>
                    <a:lnT>
                      <a:noFill/>
                    </a:lnT>
                    <a:lnB>
                      <a:noFill/>
                    </a:lnB>
                    <a:noFill/>
                  </a:tcPr>
                </a:tc>
                <a:tc>
                  <a:txBody>
                    <a:bodyPr/>
                    <a:lstStyle/>
                    <a:p>
                      <a:r>
                        <a:rPr lang="en-US" sz="1800"/>
                        <a:t>Large datasets with categorical features.</a:t>
                      </a:r>
                    </a:p>
                  </a:txBody>
                  <a:tcPr marL="51108" marR="51108" marT="25554" marB="25554" anchor="ctr">
                    <a:lnL>
                      <a:noFill/>
                    </a:lnL>
                    <a:lnR>
                      <a:noFill/>
                    </a:lnR>
                    <a:lnT>
                      <a:noFill/>
                    </a:lnT>
                    <a:lnB>
                      <a:noFill/>
                    </a:lnB>
                    <a:noFill/>
                  </a:tcPr>
                </a:tc>
                <a:extLst>
                  <a:ext uri="{0D108BD9-81ED-4DB2-BD59-A6C34878D82A}">
                    <a16:rowId xmlns:a16="http://schemas.microsoft.com/office/drawing/2014/main" val="2237946137"/>
                  </a:ext>
                </a:extLst>
              </a:tr>
              <a:tr h="845773">
                <a:tc>
                  <a:txBody>
                    <a:bodyPr/>
                    <a:lstStyle/>
                    <a:p>
                      <a:r>
                        <a:rPr lang="en-US" sz="1800" b="1"/>
                        <a:t>Stacking</a:t>
                      </a:r>
                      <a:endParaRPr lang="en-US" sz="1800"/>
                    </a:p>
                  </a:txBody>
                  <a:tcPr marL="51108" marR="51108" marT="25554" marB="25554" anchor="ctr">
                    <a:lnL>
                      <a:noFill/>
                    </a:lnL>
                    <a:lnR>
                      <a:noFill/>
                    </a:lnR>
                    <a:lnT>
                      <a:noFill/>
                    </a:lnT>
                    <a:lnB>
                      <a:noFill/>
                    </a:lnB>
                    <a:noFill/>
                  </a:tcPr>
                </a:tc>
                <a:tc>
                  <a:txBody>
                    <a:bodyPr/>
                    <a:lstStyle/>
                    <a:p>
                      <a:r>
                        <a:rPr lang="en-US" sz="1800"/>
                        <a:t>Combines strengths of multiple models, usually gives better performance.</a:t>
                      </a:r>
                    </a:p>
                  </a:txBody>
                  <a:tcPr marL="51108" marR="51108" marT="25554" marB="25554" anchor="ctr">
                    <a:lnL>
                      <a:noFill/>
                    </a:lnL>
                    <a:lnR>
                      <a:noFill/>
                    </a:lnR>
                    <a:lnT>
                      <a:noFill/>
                    </a:lnT>
                    <a:lnB>
                      <a:noFill/>
                    </a:lnB>
                    <a:noFill/>
                  </a:tcPr>
                </a:tc>
                <a:tc>
                  <a:txBody>
                    <a:bodyPr/>
                    <a:lstStyle/>
                    <a:p>
                      <a:r>
                        <a:rPr lang="en-US" sz="1800"/>
                        <a:t>Requires careful model selection, complex to implement.</a:t>
                      </a:r>
                    </a:p>
                  </a:txBody>
                  <a:tcPr marL="51108" marR="51108" marT="25554" marB="25554" anchor="ctr">
                    <a:lnL>
                      <a:noFill/>
                    </a:lnL>
                    <a:lnR>
                      <a:noFill/>
                    </a:lnR>
                    <a:lnT>
                      <a:noFill/>
                    </a:lnT>
                    <a:lnB>
                      <a:noFill/>
                    </a:lnB>
                    <a:noFill/>
                  </a:tcPr>
                </a:tc>
                <a:tc>
                  <a:txBody>
                    <a:bodyPr/>
                    <a:lstStyle/>
                    <a:p>
                      <a:r>
                        <a:rPr lang="en-US" sz="1800" dirty="0"/>
                        <a:t>When you have diverse models and want better performance.</a:t>
                      </a:r>
                    </a:p>
                  </a:txBody>
                  <a:tcPr marL="51108" marR="51108" marT="25554" marB="25554" anchor="ctr">
                    <a:lnL>
                      <a:noFill/>
                    </a:lnL>
                    <a:lnR>
                      <a:noFill/>
                    </a:lnR>
                    <a:lnT>
                      <a:noFill/>
                    </a:lnT>
                    <a:lnB>
                      <a:noFill/>
                    </a:lnB>
                    <a:noFill/>
                  </a:tcPr>
                </a:tc>
                <a:extLst>
                  <a:ext uri="{0D108BD9-81ED-4DB2-BD59-A6C34878D82A}">
                    <a16:rowId xmlns:a16="http://schemas.microsoft.com/office/drawing/2014/main" val="2753640934"/>
                  </a:ext>
                </a:extLst>
              </a:tr>
            </a:tbl>
          </a:graphicData>
        </a:graphic>
      </p:graphicFrame>
    </p:spTree>
    <p:extLst>
      <p:ext uri="{BB962C8B-B14F-4D97-AF65-F5344CB8AC3E}">
        <p14:creationId xmlns:p14="http://schemas.microsoft.com/office/powerpoint/2010/main" val="808972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8B7DF-AFE2-A8DC-23E5-920C59141408}"/>
              </a:ext>
            </a:extLst>
          </p:cNvPr>
          <p:cNvSpPr>
            <a:spLocks noGrp="1"/>
          </p:cNvSpPr>
          <p:nvPr>
            <p:ph type="title"/>
          </p:nvPr>
        </p:nvSpPr>
        <p:spPr/>
        <p:txBody>
          <a:bodyPr/>
          <a:lstStyle/>
          <a:p>
            <a:pPr algn="l"/>
            <a:r>
              <a:rPr lang="en-US" dirty="0"/>
              <a:t>Conclusion </a:t>
            </a:r>
          </a:p>
        </p:txBody>
      </p:sp>
      <p:sp>
        <p:nvSpPr>
          <p:cNvPr id="3" name="Content Placeholder 2">
            <a:extLst>
              <a:ext uri="{FF2B5EF4-FFF2-40B4-BE49-F238E27FC236}">
                <a16:creationId xmlns:a16="http://schemas.microsoft.com/office/drawing/2014/main" id="{08813115-1F82-645C-0187-03129559A326}"/>
              </a:ext>
            </a:extLst>
          </p:cNvPr>
          <p:cNvSpPr>
            <a:spLocks noGrp="1"/>
          </p:cNvSpPr>
          <p:nvPr>
            <p:ph sz="quarter" idx="13"/>
          </p:nvPr>
        </p:nvSpPr>
        <p:spPr/>
        <p:txBody>
          <a:bodyPr/>
          <a:lstStyle/>
          <a:p>
            <a:r>
              <a:rPr lang="en-US" dirty="0"/>
              <a:t>According to the last comparison and the accuracy result is shows that starting from the </a:t>
            </a:r>
            <a:r>
              <a:rPr lang="en-US" dirty="0" err="1"/>
              <a:t>xgboost</a:t>
            </a:r>
            <a:r>
              <a:rPr lang="en-US" dirty="0"/>
              <a:t> the model gets higher score that’s because the type of the data it has high dimensionality, complex and has weak correlation</a:t>
            </a:r>
          </a:p>
        </p:txBody>
      </p:sp>
    </p:spTree>
    <p:extLst>
      <p:ext uri="{BB962C8B-B14F-4D97-AF65-F5344CB8AC3E}">
        <p14:creationId xmlns:p14="http://schemas.microsoft.com/office/powerpoint/2010/main" val="2851909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9A0F0AC6-A89F-416B-9FA4-48E664065E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C31AA009-40AD-4098-8AE7-680CA35C6EA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3" name="Rectangle 12">
            <a:extLst>
              <a:ext uri="{FF2B5EF4-FFF2-40B4-BE49-F238E27FC236}">
                <a16:creationId xmlns:a16="http://schemas.microsoft.com/office/drawing/2014/main" id="{B63B6C0C-65BB-4F38-9C8A-0892266F8B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09D77137-01B7-45E4-AA14-CD9E779B44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a:extLst>
              <a:ext uri="{FF2B5EF4-FFF2-40B4-BE49-F238E27FC236}">
                <a16:creationId xmlns:a16="http://schemas.microsoft.com/office/drawing/2014/main" id="{15FAB8B6-253D-AB37-BA4B-26C4C7E9B8AB}"/>
              </a:ext>
            </a:extLst>
          </p:cNvPr>
          <p:cNvSpPr>
            <a:spLocks noGrp="1"/>
          </p:cNvSpPr>
          <p:nvPr>
            <p:ph type="title"/>
          </p:nvPr>
        </p:nvSpPr>
        <p:spPr>
          <a:xfrm>
            <a:off x="913774" y="1365957"/>
            <a:ext cx="10364452" cy="4041422"/>
          </a:xfrm>
        </p:spPr>
        <p:txBody>
          <a:bodyPr vert="horz" lIns="91440" tIns="45720" rIns="91440" bIns="45720" rtlCol="0" anchor="ctr">
            <a:normAutofit/>
          </a:bodyPr>
          <a:lstStyle/>
          <a:p>
            <a:r>
              <a:rPr lang="en-US" sz="8000" dirty="0"/>
              <a:t>Thank you</a:t>
            </a:r>
          </a:p>
        </p:txBody>
      </p:sp>
    </p:spTree>
    <p:extLst>
      <p:ext uri="{BB962C8B-B14F-4D97-AF65-F5344CB8AC3E}">
        <p14:creationId xmlns:p14="http://schemas.microsoft.com/office/powerpoint/2010/main" val="3421825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E8BE7-3074-E6D0-C378-3317FABE4543}"/>
              </a:ext>
            </a:extLst>
          </p:cNvPr>
          <p:cNvSpPr>
            <a:spLocks noGrp="1"/>
          </p:cNvSpPr>
          <p:nvPr>
            <p:ph type="title"/>
          </p:nvPr>
        </p:nvSpPr>
        <p:spPr/>
        <p:txBody>
          <a:bodyPr/>
          <a:lstStyle/>
          <a:p>
            <a:pPr algn="l"/>
            <a:r>
              <a:rPr lang="en-US" b="1" dirty="0"/>
              <a:t>Exploring the dataset</a:t>
            </a:r>
          </a:p>
        </p:txBody>
      </p:sp>
      <p:sp>
        <p:nvSpPr>
          <p:cNvPr id="3" name="Content Placeholder 2">
            <a:extLst>
              <a:ext uri="{FF2B5EF4-FFF2-40B4-BE49-F238E27FC236}">
                <a16:creationId xmlns:a16="http://schemas.microsoft.com/office/drawing/2014/main" id="{642DBA79-1283-51D9-7997-282F61463E69}"/>
              </a:ext>
            </a:extLst>
          </p:cNvPr>
          <p:cNvSpPr>
            <a:spLocks noGrp="1"/>
          </p:cNvSpPr>
          <p:nvPr>
            <p:ph sz="quarter" idx="13"/>
          </p:nvPr>
        </p:nvSpPr>
        <p:spPr/>
        <p:txBody>
          <a:bodyPr>
            <a:normAutofit fontScale="92500" lnSpcReduction="20000"/>
          </a:bodyPr>
          <a:lstStyle/>
          <a:p>
            <a:r>
              <a:rPr lang="en-US" sz="2400" cap="none" dirty="0"/>
              <a:t>This dataset contains 100000 rows x 28 columns</a:t>
            </a:r>
          </a:p>
          <a:p>
            <a:pPr marL="457200" indent="-457200">
              <a:buFont typeface="+mj-lt"/>
              <a:buAutoNum type="arabicPeriod"/>
            </a:pPr>
            <a:r>
              <a:rPr lang="en-US" sz="2600" b="1" cap="none" dirty="0"/>
              <a:t>Date, ID, and Demographics columns:</a:t>
            </a:r>
          </a:p>
          <a:p>
            <a:r>
              <a:rPr lang="en-US" sz="2600" b="1" cap="none" dirty="0"/>
              <a:t>Eid</a:t>
            </a:r>
            <a:r>
              <a:rPr lang="en-US" sz="2600" cap="none" dirty="0"/>
              <a:t>: unique ID for each hospital encounter</a:t>
            </a:r>
          </a:p>
          <a:p>
            <a:r>
              <a:rPr lang="en-US" sz="2600" b="1" cap="none" dirty="0"/>
              <a:t>vdate</a:t>
            </a:r>
            <a:r>
              <a:rPr lang="en-US" sz="2600" cap="none" dirty="0"/>
              <a:t>: date of visit</a:t>
            </a:r>
          </a:p>
          <a:p>
            <a:r>
              <a:rPr lang="en-US" sz="2600" b="1" cap="none" dirty="0"/>
              <a:t>rcount</a:t>
            </a:r>
            <a:r>
              <a:rPr lang="en-US" sz="2600" cap="none" dirty="0"/>
              <a:t>: count of previous visits before this one (useful for patient chronicity)</a:t>
            </a:r>
          </a:p>
          <a:p>
            <a:r>
              <a:rPr lang="en-US" sz="2600" b="1" cap="none" dirty="0"/>
              <a:t>gender</a:t>
            </a:r>
          </a:p>
          <a:p>
            <a:r>
              <a:rPr lang="en-US" sz="2600" b="1" cap="none" dirty="0"/>
              <a:t>discharged</a:t>
            </a:r>
          </a:p>
          <a:p>
            <a:pPr marL="0" indent="0">
              <a:buNone/>
            </a:pPr>
            <a:endParaRPr lang="en-US" sz="2400" cap="none" dirty="0"/>
          </a:p>
        </p:txBody>
      </p:sp>
    </p:spTree>
    <p:extLst>
      <p:ext uri="{BB962C8B-B14F-4D97-AF65-F5344CB8AC3E}">
        <p14:creationId xmlns:p14="http://schemas.microsoft.com/office/powerpoint/2010/main" val="4779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95749-BD5D-87F7-12AA-B08AC84B64C4}"/>
              </a:ext>
            </a:extLst>
          </p:cNvPr>
          <p:cNvSpPr>
            <a:spLocks noGrp="1"/>
          </p:cNvSpPr>
          <p:nvPr>
            <p:ph sz="quarter" idx="13"/>
          </p:nvPr>
        </p:nvSpPr>
        <p:spPr>
          <a:xfrm>
            <a:off x="914087" y="847898"/>
            <a:ext cx="10363826" cy="5852160"/>
          </a:xfrm>
        </p:spPr>
        <p:txBody>
          <a:bodyPr>
            <a:normAutofit fontScale="92500" lnSpcReduction="20000"/>
          </a:bodyPr>
          <a:lstStyle/>
          <a:p>
            <a:pPr marL="0" indent="0">
              <a:buNone/>
            </a:pPr>
            <a:r>
              <a:rPr lang="en-US" sz="2400" b="1" cap="none" dirty="0"/>
              <a:t>2. Binary columns:</a:t>
            </a:r>
          </a:p>
          <a:p>
            <a:r>
              <a:rPr lang="en-US" sz="2400" b="1" cap="none" dirty="0" err="1"/>
              <a:t>dialysisrenalendstage</a:t>
            </a:r>
            <a:r>
              <a:rPr lang="en-US" sz="2400" cap="none" dirty="0"/>
              <a:t>: If patient has severe kidney disease (on dialysis).</a:t>
            </a:r>
          </a:p>
          <a:p>
            <a:r>
              <a:rPr lang="en-US" sz="2400" b="1" cap="none" dirty="0"/>
              <a:t>asthma</a:t>
            </a:r>
            <a:r>
              <a:rPr lang="en-US" sz="2400" cap="none" dirty="0"/>
              <a:t>: If patient has asthma (lung disease).</a:t>
            </a:r>
          </a:p>
          <a:p>
            <a:r>
              <a:rPr lang="en-US" sz="2400" b="1" cap="none" dirty="0" err="1"/>
              <a:t>irondef</a:t>
            </a:r>
            <a:r>
              <a:rPr lang="en-US" sz="2400" cap="none" dirty="0"/>
              <a:t>: Iron deficiency (likely anemia).</a:t>
            </a:r>
          </a:p>
          <a:p>
            <a:r>
              <a:rPr lang="en-US" sz="2400" b="1" cap="none" dirty="0" err="1"/>
              <a:t>pneum</a:t>
            </a:r>
            <a:r>
              <a:rPr lang="en-US" sz="2400" cap="none" dirty="0"/>
              <a:t>: If patient has pneumonia.</a:t>
            </a:r>
          </a:p>
          <a:p>
            <a:r>
              <a:rPr lang="en-US" sz="2400" b="1" cap="none" dirty="0" err="1"/>
              <a:t>substancedependence</a:t>
            </a:r>
            <a:r>
              <a:rPr lang="en-US" sz="2400" cap="none" dirty="0"/>
              <a:t>: Flag for drug/alcohol dependency.</a:t>
            </a:r>
          </a:p>
          <a:p>
            <a:r>
              <a:rPr lang="en-US" sz="2400" b="1" cap="none" dirty="0" err="1"/>
              <a:t>psychologicaldisordermajor</a:t>
            </a:r>
            <a:r>
              <a:rPr lang="en-US" sz="2400" cap="none" dirty="0"/>
              <a:t>: Flag for major mental illness (e.g., schizophrenia, bipolar).</a:t>
            </a:r>
          </a:p>
          <a:p>
            <a:r>
              <a:rPr lang="en-US" sz="2400" b="1" cap="none" dirty="0"/>
              <a:t>depress</a:t>
            </a:r>
            <a:r>
              <a:rPr lang="en-US" sz="2400" cap="none" dirty="0"/>
              <a:t>: If patient has depression.</a:t>
            </a:r>
          </a:p>
          <a:p>
            <a:r>
              <a:rPr lang="en-US" sz="2400" b="1" cap="none" dirty="0" err="1"/>
              <a:t>psychother</a:t>
            </a:r>
            <a:r>
              <a:rPr lang="en-US" sz="2400" cap="none" dirty="0"/>
              <a:t>: Whether patient is receiving therapy.</a:t>
            </a:r>
          </a:p>
          <a:p>
            <a:r>
              <a:rPr lang="en-US" sz="2400" b="1" cap="none" dirty="0" err="1"/>
              <a:t>fibrosisandother</a:t>
            </a:r>
            <a:r>
              <a:rPr lang="en-US" sz="2400" cap="none" dirty="0"/>
              <a:t>: Other lung-related disorders (e.g., fibrosis).</a:t>
            </a:r>
          </a:p>
          <a:p>
            <a:r>
              <a:rPr lang="en-US" sz="2400" b="1" cap="none" dirty="0"/>
              <a:t>malnutrition</a:t>
            </a:r>
            <a:r>
              <a:rPr lang="en-US" sz="2400" cap="none" dirty="0"/>
              <a:t>: Flag for poor nutrition state.</a:t>
            </a:r>
          </a:p>
          <a:p>
            <a:r>
              <a:rPr lang="en-US" sz="2400" b="1" cap="none" dirty="0" err="1"/>
              <a:t>hemo</a:t>
            </a:r>
            <a:r>
              <a:rPr lang="en-US" sz="2400" cap="none" dirty="0"/>
              <a:t>: Hemoglobin — related to oxygen in blood.</a:t>
            </a:r>
          </a:p>
        </p:txBody>
      </p:sp>
    </p:spTree>
    <p:extLst>
      <p:ext uri="{BB962C8B-B14F-4D97-AF65-F5344CB8AC3E}">
        <p14:creationId xmlns:p14="http://schemas.microsoft.com/office/powerpoint/2010/main" val="206371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10760-C46D-8D75-7D05-C84EB26A4154}"/>
              </a:ext>
            </a:extLst>
          </p:cNvPr>
          <p:cNvSpPr>
            <a:spLocks noGrp="1"/>
          </p:cNvSpPr>
          <p:nvPr>
            <p:ph sz="quarter" idx="13"/>
          </p:nvPr>
        </p:nvSpPr>
        <p:spPr>
          <a:xfrm>
            <a:off x="913774" y="714896"/>
            <a:ext cx="10363826" cy="5735780"/>
          </a:xfrm>
        </p:spPr>
        <p:txBody>
          <a:bodyPr>
            <a:normAutofit fontScale="92500" lnSpcReduction="10000"/>
          </a:bodyPr>
          <a:lstStyle/>
          <a:p>
            <a:pPr marL="0" indent="0">
              <a:buNone/>
            </a:pPr>
            <a:r>
              <a:rPr lang="en-US" sz="2400" b="1" dirty="0"/>
              <a:t>3. </a:t>
            </a:r>
            <a:r>
              <a:rPr lang="en-US" sz="2400" b="1" cap="none" dirty="0"/>
              <a:t>Numerical columns:</a:t>
            </a:r>
          </a:p>
          <a:p>
            <a:r>
              <a:rPr lang="en-US" sz="2400" b="1" cap="none" dirty="0"/>
              <a:t>hematocrit</a:t>
            </a:r>
            <a:r>
              <a:rPr lang="en-US" sz="2400" cap="none" dirty="0"/>
              <a:t>: Hematocrit percentage.</a:t>
            </a:r>
          </a:p>
          <a:p>
            <a:r>
              <a:rPr lang="en-US" sz="2400" b="1" cap="none" dirty="0"/>
              <a:t>neutrophils</a:t>
            </a:r>
            <a:r>
              <a:rPr lang="en-US" sz="2400" cap="none" dirty="0"/>
              <a:t>: Neutrophil count (type of white blood cell).</a:t>
            </a:r>
          </a:p>
          <a:p>
            <a:r>
              <a:rPr lang="en-US" sz="2400" b="1" cap="none" dirty="0"/>
              <a:t>sodium</a:t>
            </a:r>
            <a:r>
              <a:rPr lang="en-US" sz="2400" cap="none" dirty="0"/>
              <a:t>: Sodium level in the blood.</a:t>
            </a:r>
          </a:p>
          <a:p>
            <a:r>
              <a:rPr lang="en-US" sz="2400" b="1" cap="none" dirty="0"/>
              <a:t>glucose</a:t>
            </a:r>
            <a:r>
              <a:rPr lang="en-US" sz="2400" cap="none" dirty="0"/>
              <a:t>: Blood glucose level.</a:t>
            </a:r>
          </a:p>
          <a:p>
            <a:r>
              <a:rPr lang="en-US" sz="2400" b="1" cap="none" dirty="0"/>
              <a:t>bloodureanitro (BUN)</a:t>
            </a:r>
            <a:r>
              <a:rPr lang="en-US" sz="2400" cap="none" dirty="0"/>
              <a:t>: Blood urea nitrogen level.</a:t>
            </a:r>
          </a:p>
          <a:p>
            <a:r>
              <a:rPr lang="en-US" sz="2400" b="1" cap="none" dirty="0"/>
              <a:t>creatinine</a:t>
            </a:r>
            <a:r>
              <a:rPr lang="en-US" sz="2400" cap="none" dirty="0"/>
              <a:t>: Creatinine level (kidney function).</a:t>
            </a:r>
          </a:p>
          <a:p>
            <a:r>
              <a:rPr lang="en-US" sz="2400" b="1" cap="none" dirty="0"/>
              <a:t>bmi</a:t>
            </a:r>
            <a:r>
              <a:rPr lang="en-US" sz="2400" cap="none" dirty="0"/>
              <a:t>: Body Mass Index.</a:t>
            </a:r>
          </a:p>
          <a:p>
            <a:r>
              <a:rPr lang="en-US" sz="2400" b="1" cap="none" dirty="0"/>
              <a:t>pulse</a:t>
            </a:r>
            <a:r>
              <a:rPr lang="en-US" sz="2400" cap="none" dirty="0"/>
              <a:t>: Heart rate.</a:t>
            </a:r>
          </a:p>
          <a:p>
            <a:r>
              <a:rPr lang="en-US" sz="2400" b="1" cap="none" dirty="0"/>
              <a:t>respiration</a:t>
            </a:r>
            <a:r>
              <a:rPr lang="en-US" sz="2400" cap="none" dirty="0"/>
              <a:t>: Breathing rate.</a:t>
            </a:r>
          </a:p>
          <a:p>
            <a:r>
              <a:rPr lang="en-US" sz="2400" b="1" cap="none" dirty="0"/>
              <a:t>lengthofstay</a:t>
            </a:r>
            <a:r>
              <a:rPr lang="en-US" sz="2400" cap="none" dirty="0"/>
              <a:t>: Length of hospital stay (target variable).</a:t>
            </a:r>
          </a:p>
          <a:p>
            <a:endParaRPr lang="en-US" sz="2400" b="1" dirty="0"/>
          </a:p>
        </p:txBody>
      </p:sp>
    </p:spTree>
    <p:extLst>
      <p:ext uri="{BB962C8B-B14F-4D97-AF65-F5344CB8AC3E}">
        <p14:creationId xmlns:p14="http://schemas.microsoft.com/office/powerpoint/2010/main" val="303166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BD8AE0-A15C-08AF-EAB4-B1A835BF690D}"/>
              </a:ext>
            </a:extLst>
          </p:cNvPr>
          <p:cNvSpPr>
            <a:spLocks noGrp="1"/>
          </p:cNvSpPr>
          <p:nvPr>
            <p:ph sz="quarter" idx="13"/>
          </p:nvPr>
        </p:nvSpPr>
        <p:spPr>
          <a:xfrm>
            <a:off x="913774" y="681644"/>
            <a:ext cx="10363826" cy="5719156"/>
          </a:xfrm>
        </p:spPr>
        <p:txBody>
          <a:bodyPr>
            <a:normAutofit/>
          </a:bodyPr>
          <a:lstStyle/>
          <a:p>
            <a:pPr marL="0" indent="0">
              <a:buNone/>
            </a:pPr>
            <a:r>
              <a:rPr lang="en-US" sz="2400" b="1" dirty="0"/>
              <a:t>4. C</a:t>
            </a:r>
            <a:r>
              <a:rPr lang="en-US" sz="2400" b="1" cap="none" dirty="0"/>
              <a:t>ategorical Columns:</a:t>
            </a:r>
          </a:p>
          <a:p>
            <a:r>
              <a:rPr lang="en-US" sz="2000" b="1" dirty="0"/>
              <a:t>secondarydiagnosisnonicd9</a:t>
            </a:r>
            <a:r>
              <a:rPr lang="en-US" sz="2000" dirty="0"/>
              <a:t>: Secondary diagnosis information.</a:t>
            </a:r>
          </a:p>
          <a:p>
            <a:r>
              <a:rPr lang="en-US" sz="2000" b="1" dirty="0"/>
              <a:t>facid</a:t>
            </a:r>
            <a:r>
              <a:rPr lang="en-US" sz="2000" dirty="0"/>
              <a:t>: Facility ID, which could be used for stratification or fixed effects.</a:t>
            </a:r>
          </a:p>
          <a:p>
            <a:pPr marL="0" indent="0">
              <a:buNone/>
            </a:pPr>
            <a:endParaRPr lang="en-US" dirty="0"/>
          </a:p>
          <a:p>
            <a:pPr marL="0" indent="0">
              <a:buNone/>
            </a:pPr>
            <a:r>
              <a:rPr lang="en-US" sz="2400" cap="none" dirty="0"/>
              <a:t>Obviously, the target columns is </a:t>
            </a:r>
            <a:r>
              <a:rPr lang="en-US" sz="2400" b="1" cap="none" dirty="0"/>
              <a:t>lengthofstay, </a:t>
            </a:r>
            <a:r>
              <a:rPr lang="en-US" sz="2400" cap="none" dirty="0"/>
              <a:t>But the question is Which columns is important ? And which has the highest impact on the target ?</a:t>
            </a:r>
          </a:p>
          <a:p>
            <a:pPr marL="0" indent="0">
              <a:buNone/>
            </a:pPr>
            <a:endParaRPr lang="en-US" sz="2400" cap="none" dirty="0"/>
          </a:p>
          <a:p>
            <a:pPr marL="0" indent="0">
              <a:buNone/>
            </a:pPr>
            <a:endParaRPr lang="en-US" sz="2400" dirty="0"/>
          </a:p>
        </p:txBody>
      </p:sp>
    </p:spTree>
    <p:extLst>
      <p:ext uri="{BB962C8B-B14F-4D97-AF65-F5344CB8AC3E}">
        <p14:creationId xmlns:p14="http://schemas.microsoft.com/office/powerpoint/2010/main" val="1936168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6F2B05-D14A-46C1-B94D-81BAFA34CA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C21F734-A85A-4FEA-8CB8-6C72B8195C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0280474-9F1D-F17E-D2A2-FCB1F2C660CE}"/>
              </a:ext>
            </a:extLst>
          </p:cNvPr>
          <p:cNvSpPr>
            <a:spLocks noGrp="1"/>
          </p:cNvSpPr>
          <p:nvPr>
            <p:ph sz="quarter" idx="13"/>
          </p:nvPr>
        </p:nvSpPr>
        <p:spPr>
          <a:xfrm>
            <a:off x="1054065" y="2367092"/>
            <a:ext cx="5855415" cy="3847444"/>
          </a:xfrm>
        </p:spPr>
        <p:txBody>
          <a:bodyPr>
            <a:normAutofit/>
          </a:bodyPr>
          <a:lstStyle/>
          <a:p>
            <a:r>
              <a:rPr lang="en-US" cap="none" dirty="0"/>
              <a:t>First drop (</a:t>
            </a:r>
            <a:r>
              <a:rPr lang="en-US" cap="none" dirty="0" err="1"/>
              <a:t>eid</a:t>
            </a:r>
            <a:r>
              <a:rPr lang="en-US" cap="none" dirty="0"/>
              <a:t>, discharged) because they aren’t useful and has no effect on the target</a:t>
            </a:r>
          </a:p>
          <a:p>
            <a:r>
              <a:rPr lang="en-US" cap="none" dirty="0"/>
              <a:t>Check the null values as it’s shown in the figure 1 there isn’t any missing values</a:t>
            </a:r>
          </a:p>
          <a:p>
            <a:r>
              <a:rPr lang="en-US" cap="none" dirty="0"/>
              <a:t>Then check for duplicate rows: there isn’t any duplicates</a:t>
            </a:r>
          </a:p>
          <a:p>
            <a:endParaRPr lang="en-US" cap="none" dirty="0"/>
          </a:p>
          <a:p>
            <a:r>
              <a:rPr lang="en-US" cap="none" dirty="0"/>
              <a:t>Now the data is ready for the EDA</a:t>
            </a:r>
          </a:p>
          <a:p>
            <a:endParaRPr lang="en-US" cap="none" dirty="0"/>
          </a:p>
        </p:txBody>
      </p:sp>
      <p:sp>
        <p:nvSpPr>
          <p:cNvPr id="2" name="Title 1">
            <a:extLst>
              <a:ext uri="{FF2B5EF4-FFF2-40B4-BE49-F238E27FC236}">
                <a16:creationId xmlns:a16="http://schemas.microsoft.com/office/drawing/2014/main" id="{62E53CD0-C1BF-0696-67B8-9C9C5AC1A762}"/>
              </a:ext>
            </a:extLst>
          </p:cNvPr>
          <p:cNvSpPr>
            <a:spLocks noGrp="1"/>
          </p:cNvSpPr>
          <p:nvPr>
            <p:ph type="title"/>
          </p:nvPr>
        </p:nvSpPr>
        <p:spPr>
          <a:xfrm>
            <a:off x="1054064" y="618517"/>
            <a:ext cx="5855416" cy="1596177"/>
          </a:xfrm>
        </p:spPr>
        <p:txBody>
          <a:bodyPr>
            <a:normAutofit/>
          </a:bodyPr>
          <a:lstStyle/>
          <a:p>
            <a:r>
              <a:rPr lang="en-US" b="1"/>
              <a:t>Data preprocessing</a:t>
            </a:r>
          </a:p>
        </p:txBody>
      </p:sp>
      <p:pic>
        <p:nvPicPr>
          <p:cNvPr id="5" name="Picture 4" descr="Figure 1">
            <a:extLst>
              <a:ext uri="{FF2B5EF4-FFF2-40B4-BE49-F238E27FC236}">
                <a16:creationId xmlns:a16="http://schemas.microsoft.com/office/drawing/2014/main" id="{223212EF-7DB1-5FF9-2FCA-52897263D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522" y="834438"/>
            <a:ext cx="3537178" cy="5220929"/>
          </a:xfrm>
          <a:prstGeom prst="rect">
            <a:avLst/>
          </a:prstGeom>
        </p:spPr>
      </p:pic>
      <p:pic>
        <p:nvPicPr>
          <p:cNvPr id="7" name="Picture 6" descr="A black background with white text&#10;&#10;AI-generated content may be incorrect.">
            <a:extLst>
              <a:ext uri="{FF2B5EF4-FFF2-40B4-BE49-F238E27FC236}">
                <a16:creationId xmlns:a16="http://schemas.microsoft.com/office/drawing/2014/main" id="{65167A47-995B-0799-FB13-E1765799C0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4064" y="4922133"/>
            <a:ext cx="4248743" cy="571580"/>
          </a:xfrm>
          <a:prstGeom prst="rect">
            <a:avLst/>
          </a:prstGeom>
        </p:spPr>
      </p:pic>
    </p:spTree>
    <p:extLst>
      <p:ext uri="{BB962C8B-B14F-4D97-AF65-F5344CB8AC3E}">
        <p14:creationId xmlns:p14="http://schemas.microsoft.com/office/powerpoint/2010/main" val="2672485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F5CA3-610B-AC28-1058-3A42ACBC72CB}"/>
              </a:ext>
            </a:extLst>
          </p:cNvPr>
          <p:cNvSpPr>
            <a:spLocks noGrp="1"/>
          </p:cNvSpPr>
          <p:nvPr>
            <p:ph type="title"/>
          </p:nvPr>
        </p:nvSpPr>
        <p:spPr/>
        <p:txBody>
          <a:bodyPr/>
          <a:lstStyle/>
          <a:p>
            <a:pPr algn="l"/>
            <a:r>
              <a:rPr lang="en-US" dirty="0"/>
              <a:t>Exploratory data analysis (</a:t>
            </a:r>
            <a:r>
              <a:rPr lang="en-US" dirty="0" err="1"/>
              <a:t>eda</a:t>
            </a:r>
            <a:r>
              <a:rPr lang="en-US" dirty="0"/>
              <a:t>)</a:t>
            </a:r>
          </a:p>
        </p:txBody>
      </p:sp>
      <p:sp>
        <p:nvSpPr>
          <p:cNvPr id="3" name="Content Placeholder 2">
            <a:extLst>
              <a:ext uri="{FF2B5EF4-FFF2-40B4-BE49-F238E27FC236}">
                <a16:creationId xmlns:a16="http://schemas.microsoft.com/office/drawing/2014/main" id="{77A98AE2-0514-7F29-4B7E-B10F54F49AF1}"/>
              </a:ext>
            </a:extLst>
          </p:cNvPr>
          <p:cNvSpPr>
            <a:spLocks noGrp="1"/>
          </p:cNvSpPr>
          <p:nvPr>
            <p:ph sz="quarter" idx="13"/>
          </p:nvPr>
        </p:nvSpPr>
        <p:spPr>
          <a:xfrm>
            <a:off x="913774" y="1817067"/>
            <a:ext cx="10363826" cy="3424107"/>
          </a:xfrm>
        </p:spPr>
        <p:txBody>
          <a:bodyPr>
            <a:normAutofit/>
          </a:bodyPr>
          <a:lstStyle/>
          <a:p>
            <a:r>
              <a:rPr lang="en-US" sz="2400" cap="none" dirty="0"/>
              <a:t>Overview of the description of the data we can find out that</a:t>
            </a:r>
          </a:p>
          <a:p>
            <a:r>
              <a:rPr lang="en-US" sz="2400" cap="none" dirty="0"/>
              <a:t>Mean in (sodium, glucose, creatinine, bmi, pulse) is close to the 50% of the data that’s mean the data is normally distributed</a:t>
            </a:r>
          </a:p>
        </p:txBody>
      </p:sp>
      <p:pic>
        <p:nvPicPr>
          <p:cNvPr id="5" name="Picture 4" descr="A screenshot of a computer screen&#10;&#10;AI-generated content may be incorrect.">
            <a:extLst>
              <a:ext uri="{FF2B5EF4-FFF2-40B4-BE49-F238E27FC236}">
                <a16:creationId xmlns:a16="http://schemas.microsoft.com/office/drawing/2014/main" id="{FBC94D22-40C1-F3BA-5287-945A0A717456}"/>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tretch>
            <a:fillRect/>
          </a:stretch>
        </p:blipFill>
        <p:spPr>
          <a:xfrm>
            <a:off x="1966620" y="3783645"/>
            <a:ext cx="8316486" cy="2915057"/>
          </a:xfrm>
          <a:prstGeom prst="rect">
            <a:avLst/>
          </a:prstGeom>
        </p:spPr>
      </p:pic>
      <p:pic>
        <p:nvPicPr>
          <p:cNvPr id="9" name="Picture 8" descr="A screenshot of a phone&#10;&#10;AI-generated content may be incorrect.">
            <a:extLst>
              <a:ext uri="{FF2B5EF4-FFF2-40B4-BE49-F238E27FC236}">
                <a16:creationId xmlns:a16="http://schemas.microsoft.com/office/drawing/2014/main" id="{7C9580AC-24C0-2E5F-0266-FE31F0BF190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1375362" y="3783645"/>
            <a:ext cx="590632" cy="2915057"/>
          </a:xfrm>
          <a:prstGeom prst="rect">
            <a:avLst/>
          </a:prstGeom>
        </p:spPr>
      </p:pic>
    </p:spTree>
    <p:extLst>
      <p:ext uri="{BB962C8B-B14F-4D97-AF65-F5344CB8AC3E}">
        <p14:creationId xmlns:p14="http://schemas.microsoft.com/office/powerpoint/2010/main" val="1084751309"/>
      </p:ext>
    </p:extLst>
  </p:cSld>
  <p:clrMapOvr>
    <a:masterClrMapping/>
  </p:clrMapOvr>
</p:sld>
</file>

<file path=ppt/theme/theme1.xml><?xml version="1.0" encoding="utf-8"?>
<a:theme xmlns:a="http://schemas.openxmlformats.org/drawingml/2006/main" name="Dropl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371</TotalTime>
  <Words>1847</Words>
  <Application>Microsoft Office PowerPoint</Application>
  <PresentationFormat>Widescreen</PresentationFormat>
  <Paragraphs>186</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Consolas</vt:lpstr>
      <vt:lpstr>Tw Cen MT</vt:lpstr>
      <vt:lpstr>Droplet</vt:lpstr>
      <vt:lpstr>Forecasting Length of Hospitalization</vt:lpstr>
      <vt:lpstr>Outline</vt:lpstr>
      <vt:lpstr>introduction</vt:lpstr>
      <vt:lpstr>Exploring the dataset</vt:lpstr>
      <vt:lpstr>PowerPoint Presentation</vt:lpstr>
      <vt:lpstr>PowerPoint Presentation</vt:lpstr>
      <vt:lpstr>PowerPoint Presentation</vt:lpstr>
      <vt:lpstr>Data preprocessing</vt:lpstr>
      <vt:lpstr>Exploratory data analysis (eda)</vt:lpstr>
      <vt:lpstr>The histography shows that the (sodium, glucose, creatinine, bmi, pulse) columns are normally distributed.</vt:lpstr>
      <vt:lpstr>PowerPoint Presentation</vt:lpstr>
      <vt:lpstr>PowerPoint Presentation</vt:lpstr>
      <vt:lpstr>PowerPoint Presentation</vt:lpstr>
      <vt:lpstr>. There is more females than males . most of the patients are at (A, B, E) facilities . Most of the patient never came back readmission that means most of them doesn’t have chronic disease and that what has been shown earlier because most of the patients doesn’t have any diseases related to lung or blood disease .some patients came back once or twice that’s could be for doctor consultation, follow-up , or laboratory tests</vt:lpstr>
      <vt:lpstr>PowerPoint Presentation</vt:lpstr>
      <vt:lpstr>PowerPoint Presentation</vt:lpstr>
      <vt:lpstr>Correlation:</vt:lpstr>
      <vt:lpstr>Feature engineering</vt:lpstr>
      <vt:lpstr>PowerPoint Presentation</vt:lpstr>
      <vt:lpstr>PowerPoint Presentation</vt:lpstr>
      <vt:lpstr>PowerPoint Presentation</vt:lpstr>
      <vt:lpstr>Model training:</vt:lpstr>
      <vt:lpstr>PowerPoint Presentation</vt:lpstr>
      <vt:lpstr>Knn Regressor</vt:lpstr>
      <vt:lpstr>Random forest regressor:</vt:lpstr>
      <vt:lpstr>Svm regressor</vt:lpstr>
      <vt:lpstr>XgBoost regressor</vt:lpstr>
      <vt:lpstr>Lightgbm regressor</vt:lpstr>
      <vt:lpstr>stacking</vt:lpstr>
      <vt:lpstr>comparison </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yahia elariny</dc:creator>
  <cp:lastModifiedBy>yahia elariny</cp:lastModifiedBy>
  <cp:revision>105</cp:revision>
  <dcterms:created xsi:type="dcterms:W3CDTF">2025-05-09T08:18:51Z</dcterms:created>
  <dcterms:modified xsi:type="dcterms:W3CDTF">2025-05-09T14:43:12Z</dcterms:modified>
</cp:coreProperties>
</file>