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FF028C-EED8-4953-B588-D7C99A45F66F}">
          <p14:sldIdLst>
            <p14:sldId id="256"/>
            <p14:sldId id="257"/>
            <p14:sldId id="258"/>
            <p14:sldId id="259"/>
            <p14:sldId id="260"/>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20" autoAdjust="0"/>
  </p:normalViewPr>
  <p:slideViewPr>
    <p:cSldViewPr snapToGrid="0">
      <p:cViewPr varScale="1">
        <p:scale>
          <a:sx n="72" d="100"/>
          <a:sy n="72" d="100"/>
        </p:scale>
        <p:origin x="1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49D61-FB6D-4D71-8941-68FE780CA5E1}"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F0030-3B45-4FD9-8751-1105C18A034E}" type="slidenum">
              <a:rPr lang="en-US" smtClean="0"/>
              <a:t>‹#›</a:t>
            </a:fld>
            <a:endParaRPr lang="en-US"/>
          </a:p>
        </p:txBody>
      </p:sp>
    </p:spTree>
    <p:extLst>
      <p:ext uri="{BB962C8B-B14F-4D97-AF65-F5344CB8AC3E}">
        <p14:creationId xmlns:p14="http://schemas.microsoft.com/office/powerpoint/2010/main" val="111173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a:t>
            </a:r>
            <a:r>
              <a:rPr lang="en-US" dirty="0" err="1"/>
              <a:t>cuz</a:t>
            </a:r>
            <a:r>
              <a:rPr lang="en-US" dirty="0"/>
              <a:t> encoder</a:t>
            </a:r>
          </a:p>
        </p:txBody>
      </p:sp>
      <p:sp>
        <p:nvSpPr>
          <p:cNvPr id="4" name="Slide Number Placeholder 3"/>
          <p:cNvSpPr>
            <a:spLocks noGrp="1"/>
          </p:cNvSpPr>
          <p:nvPr>
            <p:ph type="sldNum" sz="quarter" idx="5"/>
          </p:nvPr>
        </p:nvSpPr>
        <p:spPr/>
        <p:txBody>
          <a:bodyPr/>
          <a:lstStyle/>
          <a:p>
            <a:fld id="{D4AF0030-3B45-4FD9-8751-1105C18A034E}" type="slidenum">
              <a:rPr lang="en-US" smtClean="0"/>
              <a:t>15</a:t>
            </a:fld>
            <a:endParaRPr lang="en-US"/>
          </a:p>
        </p:txBody>
      </p:sp>
    </p:spTree>
    <p:extLst>
      <p:ext uri="{BB962C8B-B14F-4D97-AF65-F5344CB8AC3E}">
        <p14:creationId xmlns:p14="http://schemas.microsoft.com/office/powerpoint/2010/main" val="10998731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2294ED-B9C4-4E44-A4CD-A24C8B39BB52}" type="datetimeFigureOut">
              <a:rPr lang="en-US" smtClean="0"/>
              <a:t>2/28/2025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339180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294ED-B9C4-4E44-A4CD-A24C8B39BB5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1756632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294ED-B9C4-4E44-A4CD-A24C8B39BB5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222241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294ED-B9C4-4E44-A4CD-A24C8B39BB5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BD800-C5AA-4501-86E1-999E7577D0C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6515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294ED-B9C4-4E44-A4CD-A24C8B39BB5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4066289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2294ED-B9C4-4E44-A4CD-A24C8B39BB52}" type="datetimeFigureOut">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3908211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2294ED-B9C4-4E44-A4CD-A24C8B39BB52}" type="datetimeFigureOut">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2789690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294ED-B9C4-4E44-A4CD-A24C8B39BB5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2540335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294ED-B9C4-4E44-A4CD-A24C8B39BB5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4032866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294ED-B9C4-4E44-A4CD-A24C8B39BB5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135456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2294ED-B9C4-4E44-A4CD-A24C8B39BB5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195835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2294ED-B9C4-4E44-A4CD-A24C8B39BB5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268505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294ED-B9C4-4E44-A4CD-A24C8B39BB52}" type="datetimeFigureOut">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335269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2294ED-B9C4-4E44-A4CD-A24C8B39BB52}" type="datetimeFigureOut">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3293923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2294ED-B9C4-4E44-A4CD-A24C8B39BB52}" type="datetimeFigureOut">
              <a:rPr lang="en-US" smtClean="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323601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294ED-B9C4-4E44-A4CD-A24C8B39BB5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207679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2294ED-B9C4-4E44-A4CD-A24C8B39BB5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BD800-C5AA-4501-86E1-999E7577D0C3}" type="slidenum">
              <a:rPr lang="en-US" smtClean="0"/>
              <a:t>‹#›</a:t>
            </a:fld>
            <a:endParaRPr lang="en-US"/>
          </a:p>
        </p:txBody>
      </p:sp>
    </p:spTree>
    <p:extLst>
      <p:ext uri="{BB962C8B-B14F-4D97-AF65-F5344CB8AC3E}">
        <p14:creationId xmlns:p14="http://schemas.microsoft.com/office/powerpoint/2010/main" val="25437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2294ED-B9C4-4E44-A4CD-A24C8B39BB52}" type="datetimeFigureOut">
              <a:rPr lang="en-US" smtClean="0"/>
              <a:t>2/28/2025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ABD800-C5AA-4501-86E1-999E7577D0C3}" type="slidenum">
              <a:rPr lang="en-US" smtClean="0"/>
              <a:t>‹#›</a:t>
            </a:fld>
            <a:endParaRPr lang="en-US"/>
          </a:p>
        </p:txBody>
      </p:sp>
    </p:spTree>
    <p:extLst>
      <p:ext uri="{BB962C8B-B14F-4D97-AF65-F5344CB8AC3E}">
        <p14:creationId xmlns:p14="http://schemas.microsoft.com/office/powerpoint/2010/main" val="295258418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91F137-454F-B47E-1E0E-94ED74F4F2EA}"/>
              </a:ext>
            </a:extLst>
          </p:cNvPr>
          <p:cNvSpPr>
            <a:spLocks noGrp="1"/>
          </p:cNvSpPr>
          <p:nvPr>
            <p:ph type="ctrTitle"/>
          </p:nvPr>
        </p:nvSpPr>
        <p:spPr/>
        <p:txBody>
          <a:bodyPr/>
          <a:lstStyle/>
          <a:p>
            <a:r>
              <a:rPr lang="en-US" dirty="0"/>
              <a:t>Students' performance analysis</a:t>
            </a:r>
          </a:p>
        </p:txBody>
      </p:sp>
      <p:sp>
        <p:nvSpPr>
          <p:cNvPr id="7" name="Subtitle 6">
            <a:extLst>
              <a:ext uri="{FF2B5EF4-FFF2-40B4-BE49-F238E27FC236}">
                <a16:creationId xmlns:a16="http://schemas.microsoft.com/office/drawing/2014/main" id="{29D3F042-6207-8BD4-C157-108D8E9B7FD8}"/>
              </a:ext>
            </a:extLst>
          </p:cNvPr>
          <p:cNvSpPr>
            <a:spLocks noGrp="1"/>
          </p:cNvSpPr>
          <p:nvPr>
            <p:ph type="subTitle" idx="1"/>
          </p:nvPr>
        </p:nvSpPr>
        <p:spPr/>
        <p:txBody>
          <a:bodyPr/>
          <a:lstStyle/>
          <a:p>
            <a:r>
              <a:rPr lang="en-US" dirty="0" err="1"/>
              <a:t>Depi</a:t>
            </a:r>
            <a:r>
              <a:rPr lang="en-US" dirty="0"/>
              <a:t> presentation</a:t>
            </a:r>
          </a:p>
        </p:txBody>
      </p:sp>
    </p:spTree>
    <p:extLst>
      <p:ext uri="{BB962C8B-B14F-4D97-AF65-F5344CB8AC3E}">
        <p14:creationId xmlns:p14="http://schemas.microsoft.com/office/powerpoint/2010/main" val="92176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C3D525-E7D9-ED1C-D1DF-7D636726D3B2}"/>
              </a:ext>
            </a:extLst>
          </p:cNvPr>
          <p:cNvSpPr>
            <a:spLocks noGrp="1"/>
          </p:cNvSpPr>
          <p:nvPr>
            <p:ph type="title"/>
          </p:nvPr>
        </p:nvSpPr>
        <p:spPr>
          <a:xfrm>
            <a:off x="1062755" y="609601"/>
            <a:ext cx="5934508" cy="666492"/>
          </a:xfrm>
        </p:spPr>
        <p:txBody>
          <a:bodyPr/>
          <a:lstStyle/>
          <a:p>
            <a:r>
              <a:rPr lang="en-US" dirty="0"/>
              <a:t>Data visualization</a:t>
            </a:r>
          </a:p>
        </p:txBody>
      </p:sp>
      <p:sp>
        <p:nvSpPr>
          <p:cNvPr id="11" name="Text Placeholder 10">
            <a:extLst>
              <a:ext uri="{FF2B5EF4-FFF2-40B4-BE49-F238E27FC236}">
                <a16:creationId xmlns:a16="http://schemas.microsoft.com/office/drawing/2014/main" id="{0FBA138F-90BC-4C29-1965-57C18368B46C}"/>
              </a:ext>
            </a:extLst>
          </p:cNvPr>
          <p:cNvSpPr>
            <a:spLocks noGrp="1"/>
          </p:cNvSpPr>
          <p:nvPr>
            <p:ph type="body" sz="half" idx="2"/>
          </p:nvPr>
        </p:nvSpPr>
        <p:spPr>
          <a:xfrm>
            <a:off x="1062752" y="1276093"/>
            <a:ext cx="10657300" cy="513378"/>
          </a:xfrm>
        </p:spPr>
        <p:txBody>
          <a:bodyPr/>
          <a:lstStyle/>
          <a:p>
            <a:r>
              <a:rPr lang="en-US" dirty="0"/>
              <a:t>Distribution of all columns</a:t>
            </a:r>
          </a:p>
        </p:txBody>
      </p:sp>
      <p:pic>
        <p:nvPicPr>
          <p:cNvPr id="23" name="Picture 22" descr="A group of pie charts&#10;&#10;AI-generated content may be incorrect.">
            <a:extLst>
              <a:ext uri="{FF2B5EF4-FFF2-40B4-BE49-F238E27FC236}">
                <a16:creationId xmlns:a16="http://schemas.microsoft.com/office/drawing/2014/main" id="{947F993F-F99A-A160-5DD5-3BDC92480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52" y="1276093"/>
            <a:ext cx="10367248" cy="5507479"/>
          </a:xfrm>
          <a:prstGeom prst="rect">
            <a:avLst/>
          </a:prstGeom>
        </p:spPr>
      </p:pic>
    </p:spTree>
    <p:extLst>
      <p:ext uri="{BB962C8B-B14F-4D97-AF65-F5344CB8AC3E}">
        <p14:creationId xmlns:p14="http://schemas.microsoft.com/office/powerpoint/2010/main" val="299240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6148CA1-D6A2-4A9C-B3EC-B52DA8E550FE}"/>
              </a:ext>
            </a:extLst>
          </p:cNvPr>
          <p:cNvSpPr>
            <a:spLocks noGrp="1"/>
          </p:cNvSpPr>
          <p:nvPr>
            <p:ph type="body" sz="half" idx="2"/>
          </p:nvPr>
        </p:nvSpPr>
        <p:spPr>
          <a:xfrm>
            <a:off x="971289" y="962946"/>
            <a:ext cx="5934511" cy="461816"/>
          </a:xfrm>
        </p:spPr>
        <p:txBody>
          <a:bodyPr>
            <a:normAutofit fontScale="85000" lnSpcReduction="10000"/>
          </a:bodyPr>
          <a:lstStyle/>
          <a:p>
            <a:r>
              <a:rPr lang="en-US" sz="2400" dirty="0"/>
              <a:t>Total score Distribution: its close enough to bill graph </a:t>
            </a:r>
          </a:p>
        </p:txBody>
      </p:sp>
      <p:pic>
        <p:nvPicPr>
          <p:cNvPr id="12" name="Picture 11" descr="A graph of a graph showing the number of scores&#10;&#10;AI-generated content may be incorrect.">
            <a:extLst>
              <a:ext uri="{FF2B5EF4-FFF2-40B4-BE49-F238E27FC236}">
                <a16:creationId xmlns:a16="http://schemas.microsoft.com/office/drawing/2014/main" id="{03C85897-5471-2DD1-A4FA-489AE776F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443" y="1424762"/>
            <a:ext cx="6790478" cy="5275153"/>
          </a:xfrm>
          <a:prstGeom prst="rect">
            <a:avLst/>
          </a:prstGeom>
        </p:spPr>
      </p:pic>
    </p:spTree>
    <p:extLst>
      <p:ext uri="{BB962C8B-B14F-4D97-AF65-F5344CB8AC3E}">
        <p14:creationId xmlns:p14="http://schemas.microsoft.com/office/powerpoint/2010/main" val="223279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4B15-2A6E-2832-779A-6CA165FD6771}"/>
              </a:ext>
            </a:extLst>
          </p:cNvPr>
          <p:cNvSpPr>
            <a:spLocks noGrp="1"/>
          </p:cNvSpPr>
          <p:nvPr>
            <p:ph type="title"/>
          </p:nvPr>
        </p:nvSpPr>
        <p:spPr>
          <a:xfrm>
            <a:off x="1143001" y="405867"/>
            <a:ext cx="9905998" cy="1478570"/>
          </a:xfrm>
        </p:spPr>
        <p:txBody>
          <a:bodyPr/>
          <a:lstStyle/>
          <a:p>
            <a:r>
              <a:rPr lang="en-US" dirty="0"/>
              <a:t>Hypothesis 1: Which Gender Get Better grades – Males or Females?</a:t>
            </a:r>
          </a:p>
        </p:txBody>
      </p:sp>
      <p:pic>
        <p:nvPicPr>
          <p:cNvPr id="12" name="Content Placeholder 11" descr="A blue and pink circle with black text&#10;&#10;AI-generated content may be incorrect.">
            <a:extLst>
              <a:ext uri="{FF2B5EF4-FFF2-40B4-BE49-F238E27FC236}">
                <a16:creationId xmlns:a16="http://schemas.microsoft.com/office/drawing/2014/main" id="{0C6DA144-86C0-5547-3A68-15E10D39E6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6474" y="2311523"/>
            <a:ext cx="4589536" cy="4278834"/>
          </a:xfrm>
        </p:spPr>
      </p:pic>
      <p:pic>
        <p:nvPicPr>
          <p:cNvPr id="14" name="Content Placeholder 13" descr="A graph of male and female students&#10;&#10;AI-generated content may be incorrect.">
            <a:extLst>
              <a:ext uri="{FF2B5EF4-FFF2-40B4-BE49-F238E27FC236}">
                <a16:creationId xmlns:a16="http://schemas.microsoft.com/office/drawing/2014/main" id="{A4FBD703-A983-C7AD-34B7-068D39E95E5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2003" y="2311523"/>
            <a:ext cx="4232659" cy="4278834"/>
          </a:xfrm>
        </p:spPr>
      </p:pic>
      <p:sp>
        <p:nvSpPr>
          <p:cNvPr id="15" name="Text Placeholder 3">
            <a:extLst>
              <a:ext uri="{FF2B5EF4-FFF2-40B4-BE49-F238E27FC236}">
                <a16:creationId xmlns:a16="http://schemas.microsoft.com/office/drawing/2014/main" id="{24C8A9EA-B375-0ABA-F88E-0B84E26E4B56}"/>
              </a:ext>
            </a:extLst>
          </p:cNvPr>
          <p:cNvSpPr txBox="1">
            <a:spLocks/>
          </p:cNvSpPr>
          <p:nvPr/>
        </p:nvSpPr>
        <p:spPr>
          <a:xfrm>
            <a:off x="1045717" y="1547737"/>
            <a:ext cx="10320488" cy="67446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Despite males being 1% more in number, females receive more A grades, while males dominate other grade categories. We could say most of females attendance more.</a:t>
            </a:r>
          </a:p>
        </p:txBody>
      </p:sp>
    </p:spTree>
    <p:extLst>
      <p:ext uri="{BB962C8B-B14F-4D97-AF65-F5344CB8AC3E}">
        <p14:creationId xmlns:p14="http://schemas.microsoft.com/office/powerpoint/2010/main" val="346511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F74F-81B9-C6C2-81C1-F431E908361A}"/>
              </a:ext>
            </a:extLst>
          </p:cNvPr>
          <p:cNvSpPr>
            <a:spLocks noGrp="1"/>
          </p:cNvSpPr>
          <p:nvPr>
            <p:ph type="title"/>
          </p:nvPr>
        </p:nvSpPr>
        <p:spPr/>
        <p:txBody>
          <a:bodyPr/>
          <a:lstStyle/>
          <a:p>
            <a:r>
              <a:rPr lang="en-US" dirty="0"/>
              <a:t>Hypothesis 1: Which Gender Scores Better – Males or Females?</a:t>
            </a:r>
          </a:p>
        </p:txBody>
      </p:sp>
      <p:pic>
        <p:nvPicPr>
          <p:cNvPr id="11" name="Content Placeholder 10" descr="A graph with red and blue lines&#10;&#10;AI-generated content may be incorrect.">
            <a:extLst>
              <a:ext uri="{FF2B5EF4-FFF2-40B4-BE49-F238E27FC236}">
                <a16:creationId xmlns:a16="http://schemas.microsoft.com/office/drawing/2014/main" id="{39336FB1-D8FB-DA9E-4DB2-C1B5E1039C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14214" y="2828850"/>
            <a:ext cx="5034632" cy="3860795"/>
          </a:xfrm>
        </p:spPr>
      </p:pic>
      <p:sp>
        <p:nvSpPr>
          <p:cNvPr id="12" name="Text Placeholder 3">
            <a:extLst>
              <a:ext uri="{FF2B5EF4-FFF2-40B4-BE49-F238E27FC236}">
                <a16:creationId xmlns:a16="http://schemas.microsoft.com/office/drawing/2014/main" id="{68EE595D-901F-7572-B682-182E447D6815}"/>
              </a:ext>
            </a:extLst>
          </p:cNvPr>
          <p:cNvSpPr txBox="1">
            <a:spLocks/>
          </p:cNvSpPr>
          <p:nvPr/>
        </p:nvSpPr>
        <p:spPr>
          <a:xfrm>
            <a:off x="934167" y="1697182"/>
            <a:ext cx="6774438" cy="113166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a:t>After dividing the graph form the middle it shows males average score from 50 to 75 </a:t>
            </a:r>
          </a:p>
          <a:p>
            <a:r>
              <a:rPr lang="en-US" dirty="0"/>
              <a:t>On other hand most of females score from 75 to 100</a:t>
            </a:r>
          </a:p>
        </p:txBody>
      </p:sp>
    </p:spTree>
    <p:extLst>
      <p:ext uri="{BB962C8B-B14F-4D97-AF65-F5344CB8AC3E}">
        <p14:creationId xmlns:p14="http://schemas.microsoft.com/office/powerpoint/2010/main" val="336253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FE2C9-3B6C-30E2-568C-7EA35F457E74}"/>
              </a:ext>
            </a:extLst>
          </p:cNvPr>
          <p:cNvSpPr>
            <a:spLocks noGrp="1"/>
          </p:cNvSpPr>
          <p:nvPr>
            <p:ph type="body" idx="1"/>
          </p:nvPr>
        </p:nvSpPr>
        <p:spPr/>
        <p:txBody>
          <a:bodyPr/>
          <a:lstStyle/>
          <a:p>
            <a:endParaRPr lang="en-US" dirty="0"/>
          </a:p>
        </p:txBody>
      </p:sp>
      <p:sp>
        <p:nvSpPr>
          <p:cNvPr id="5" name="Text Placeholder 4">
            <a:extLst>
              <a:ext uri="{FF2B5EF4-FFF2-40B4-BE49-F238E27FC236}">
                <a16:creationId xmlns:a16="http://schemas.microsoft.com/office/drawing/2014/main" id="{3879FCFB-F047-BC7C-9464-BDF45FB1FAFC}"/>
              </a:ext>
            </a:extLst>
          </p:cNvPr>
          <p:cNvSpPr>
            <a:spLocks noGrp="1"/>
          </p:cNvSpPr>
          <p:nvPr>
            <p:ph type="body" sz="quarter" idx="3"/>
          </p:nvPr>
        </p:nvSpPr>
        <p:spPr>
          <a:xfrm>
            <a:off x="649174" y="323594"/>
            <a:ext cx="11121068" cy="823912"/>
          </a:xfrm>
        </p:spPr>
        <p:txBody>
          <a:bodyPr/>
          <a:lstStyle/>
          <a:p>
            <a:r>
              <a:rPr lang="en-US" dirty="0"/>
              <a:t>Total score to other columns</a:t>
            </a:r>
            <a:br>
              <a:rPr lang="en-US" dirty="0"/>
            </a:br>
            <a:r>
              <a:rPr lang="en-US" dirty="0"/>
              <a:t>that’s ensure the fact of there isn’t any correlation</a:t>
            </a:r>
          </a:p>
        </p:txBody>
      </p:sp>
      <p:pic>
        <p:nvPicPr>
          <p:cNvPr id="10" name="Picture 9" descr="A graph of different sizes and colors&#10;&#10;AI-generated content may be incorrect.">
            <a:extLst>
              <a:ext uri="{FF2B5EF4-FFF2-40B4-BE49-F238E27FC236}">
                <a16:creationId xmlns:a16="http://schemas.microsoft.com/office/drawing/2014/main" id="{EDEE3EC0-FC7F-6A07-5079-0EC50BE31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95" y="1509824"/>
            <a:ext cx="5897905" cy="4705606"/>
          </a:xfrm>
          <a:prstGeom prst="rect">
            <a:avLst/>
          </a:prstGeom>
        </p:spPr>
      </p:pic>
      <p:pic>
        <p:nvPicPr>
          <p:cNvPr id="12" name="Picture 11" descr="A screenshot of a graph&#10;&#10;AI-generated content may be incorrect.">
            <a:extLst>
              <a:ext uri="{FF2B5EF4-FFF2-40B4-BE49-F238E27FC236}">
                <a16:creationId xmlns:a16="http://schemas.microsoft.com/office/drawing/2014/main" id="{D8285F52-AD86-3209-C3E3-7C574B0B79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265" y="1509823"/>
            <a:ext cx="5897907" cy="4705607"/>
          </a:xfrm>
          <a:prstGeom prst="rect">
            <a:avLst/>
          </a:prstGeom>
        </p:spPr>
      </p:pic>
    </p:spTree>
    <p:extLst>
      <p:ext uri="{BB962C8B-B14F-4D97-AF65-F5344CB8AC3E}">
        <p14:creationId xmlns:p14="http://schemas.microsoft.com/office/powerpoint/2010/main" val="342204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 name="Group 20">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3"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4"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5"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0"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22" name="Group 21">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61" name="Rectangle 6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9662E8E-81F3-822D-61AF-810B990C5B99}"/>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dirty="0"/>
              <a:t>Hypothesis2: which is affecting grade?</a:t>
            </a:r>
          </a:p>
        </p:txBody>
      </p:sp>
      <p:sp>
        <p:nvSpPr>
          <p:cNvPr id="9" name="Text Placeholder 8">
            <a:extLst>
              <a:ext uri="{FF2B5EF4-FFF2-40B4-BE49-F238E27FC236}">
                <a16:creationId xmlns:a16="http://schemas.microsoft.com/office/drawing/2014/main" id="{F9ABBAE0-8F40-721C-BC92-52E66D2BF3A9}"/>
              </a:ext>
            </a:extLst>
          </p:cNvPr>
          <p:cNvSpPr>
            <a:spLocks noGrp="1"/>
          </p:cNvSpPr>
          <p:nvPr>
            <p:ph type="body" sz="half" idx="2"/>
          </p:nvPr>
        </p:nvSpPr>
        <p:spPr>
          <a:xfrm>
            <a:off x="1141412" y="2249487"/>
            <a:ext cx="4870492" cy="1631397"/>
          </a:xfrm>
        </p:spPr>
        <p:txBody>
          <a:bodyPr vert="horz" lIns="91440" tIns="45720" rIns="91440" bIns="45720" rtlCol="0">
            <a:normAutofit/>
          </a:bodyPr>
          <a:lstStyle/>
          <a:p>
            <a:r>
              <a:rPr lang="en-US" sz="2000" dirty="0"/>
              <a:t>According to the correlation matrix grade is affected by attendance and this graph ensures this fact</a:t>
            </a:r>
          </a:p>
        </p:txBody>
      </p:sp>
      <p:pic>
        <p:nvPicPr>
          <p:cNvPr id="13" name="Content Placeholder 12" descr="A graph of a bar graph&#10;&#10;AI-generated content may be incorrect.">
            <a:extLst>
              <a:ext uri="{FF2B5EF4-FFF2-40B4-BE49-F238E27FC236}">
                <a16:creationId xmlns:a16="http://schemas.microsoft.com/office/drawing/2014/main" id="{C5F832FA-189E-BFCC-7113-AE4D3A609CD5}"/>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11714" y="618518"/>
            <a:ext cx="5224851"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5" name="Group 64">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15" name="Picture 14" descr="A screenshot of a computer program&#10;&#10;AI-generated content may be incorrect.">
            <a:extLst>
              <a:ext uri="{FF2B5EF4-FFF2-40B4-BE49-F238E27FC236}">
                <a16:creationId xmlns:a16="http://schemas.microsoft.com/office/drawing/2014/main" id="{28D3C092-740C-C249-D6C6-958879F769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9172" y="3031617"/>
            <a:ext cx="3162539" cy="3479514"/>
          </a:xfrm>
          <a:prstGeom prst="rect">
            <a:avLst/>
          </a:prstGeom>
        </p:spPr>
      </p:pic>
    </p:spTree>
    <p:extLst>
      <p:ext uri="{BB962C8B-B14F-4D97-AF65-F5344CB8AC3E}">
        <p14:creationId xmlns:p14="http://schemas.microsoft.com/office/powerpoint/2010/main" val="140965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352F-4F59-FB17-FB39-3BA3C9F53218}"/>
              </a:ext>
            </a:extLst>
          </p:cNvPr>
          <p:cNvSpPr>
            <a:spLocks noGrp="1"/>
          </p:cNvSpPr>
          <p:nvPr>
            <p:ph type="title"/>
          </p:nvPr>
        </p:nvSpPr>
        <p:spPr/>
        <p:txBody>
          <a:bodyPr/>
          <a:lstStyle/>
          <a:p>
            <a:r>
              <a:rPr lang="en-US" dirty="0"/>
              <a:t>Layout</a:t>
            </a:r>
          </a:p>
        </p:txBody>
      </p:sp>
      <p:sp>
        <p:nvSpPr>
          <p:cNvPr id="3" name="Content Placeholder 2">
            <a:extLst>
              <a:ext uri="{FF2B5EF4-FFF2-40B4-BE49-F238E27FC236}">
                <a16:creationId xmlns:a16="http://schemas.microsoft.com/office/drawing/2014/main" id="{CE7821E8-8761-3046-F47B-2A4691122290}"/>
              </a:ext>
            </a:extLst>
          </p:cNvPr>
          <p:cNvSpPr>
            <a:spLocks noGrp="1"/>
          </p:cNvSpPr>
          <p:nvPr>
            <p:ph idx="1"/>
          </p:nvPr>
        </p:nvSpPr>
        <p:spPr/>
        <p:txBody>
          <a:bodyPr/>
          <a:lstStyle/>
          <a:p>
            <a:r>
              <a:rPr lang="en-US" dirty="0"/>
              <a:t>Introduction</a:t>
            </a:r>
          </a:p>
          <a:p>
            <a:r>
              <a:rPr lang="en-US" dirty="0"/>
              <a:t>Hypothesis</a:t>
            </a:r>
          </a:p>
          <a:p>
            <a:r>
              <a:rPr lang="en-US" dirty="0"/>
              <a:t>Data preprocessing</a:t>
            </a:r>
          </a:p>
          <a:p>
            <a:r>
              <a:rPr lang="en-US" dirty="0"/>
              <a:t>Calculation correlation</a:t>
            </a:r>
          </a:p>
          <a:p>
            <a:r>
              <a:rPr lang="en-US" dirty="0"/>
              <a:t>Data visualization</a:t>
            </a:r>
          </a:p>
          <a:p>
            <a:endParaRPr lang="en-US" dirty="0"/>
          </a:p>
        </p:txBody>
      </p:sp>
    </p:spTree>
    <p:extLst>
      <p:ext uri="{BB962C8B-B14F-4D97-AF65-F5344CB8AC3E}">
        <p14:creationId xmlns:p14="http://schemas.microsoft.com/office/powerpoint/2010/main" val="157691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6670EE-FC1C-A63F-2CFE-2BB1BE4AE807}"/>
              </a:ext>
            </a:extLst>
          </p:cNvPr>
          <p:cNvSpPr>
            <a:spLocks noGrp="1"/>
          </p:cNvSpPr>
          <p:nvPr>
            <p:ph type="title"/>
          </p:nvPr>
        </p:nvSpPr>
        <p:spPr/>
        <p:txBody>
          <a:bodyPr/>
          <a:lstStyle/>
          <a:p>
            <a:r>
              <a:rPr lang="en-US" dirty="0"/>
              <a:t>Introduction</a:t>
            </a:r>
          </a:p>
        </p:txBody>
      </p:sp>
      <p:sp>
        <p:nvSpPr>
          <p:cNvPr id="7" name="Content Placeholder 6">
            <a:extLst>
              <a:ext uri="{FF2B5EF4-FFF2-40B4-BE49-F238E27FC236}">
                <a16:creationId xmlns:a16="http://schemas.microsoft.com/office/drawing/2014/main" id="{34B0C617-DC8C-D891-2E69-5AF4C8336CA3}"/>
              </a:ext>
            </a:extLst>
          </p:cNvPr>
          <p:cNvSpPr>
            <a:spLocks noGrp="1"/>
          </p:cNvSpPr>
          <p:nvPr>
            <p:ph idx="1"/>
          </p:nvPr>
        </p:nvSpPr>
        <p:spPr/>
        <p:txBody>
          <a:bodyPr/>
          <a:lstStyle/>
          <a:p>
            <a:pPr marL="0" indent="0">
              <a:buNone/>
            </a:pPr>
            <a:r>
              <a:rPr lang="en-US" dirty="0"/>
              <a:t>The dataset contains student grading information, including scores, attendance, study habits, and socioeconomic factors. This code cleans and preprocesses the data by handling missing values and encoding categorical features. It then performs exploratory data analysis (EDA) using statistical methods and visualizations to identify trends, correlations, and patterns in student performance. The analysis helps uncover key factors affecting academic success.</a:t>
            </a:r>
          </a:p>
        </p:txBody>
      </p:sp>
    </p:spTree>
    <p:extLst>
      <p:ext uri="{BB962C8B-B14F-4D97-AF65-F5344CB8AC3E}">
        <p14:creationId xmlns:p14="http://schemas.microsoft.com/office/powerpoint/2010/main" val="21819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B880-0817-C335-4C30-3D008AE39EAE}"/>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E8BCEB47-A266-C41C-16CA-C2837ADD0439}"/>
              </a:ext>
            </a:extLst>
          </p:cNvPr>
          <p:cNvSpPr>
            <a:spLocks noGrp="1"/>
          </p:cNvSpPr>
          <p:nvPr>
            <p:ph idx="1"/>
          </p:nvPr>
        </p:nvSpPr>
        <p:spPr>
          <a:xfrm>
            <a:off x="1141412" y="2249486"/>
            <a:ext cx="9905999" cy="4495443"/>
          </a:xfrm>
        </p:spPr>
        <p:txBody>
          <a:bodyPr>
            <a:normAutofit/>
          </a:bodyPr>
          <a:lstStyle/>
          <a:p>
            <a:pPr marL="0" indent="0">
              <a:buNone/>
            </a:pPr>
            <a:r>
              <a:rPr lang="en-US" dirty="0"/>
              <a:t>First and most important step is cleaning data and Handle missing values.</a:t>
            </a:r>
          </a:p>
          <a:p>
            <a:pPr marL="0" indent="0">
              <a:buNone/>
            </a:pPr>
            <a:endParaRPr lang="en-US" dirty="0"/>
          </a:p>
          <a:p>
            <a:r>
              <a:rPr lang="en-US" sz="2800" dirty="0"/>
              <a:t>STEP1: REMOVING UNNCESSERY COLUMNS</a:t>
            </a:r>
          </a:p>
          <a:p>
            <a:pPr marL="0" indent="0">
              <a:lnSpc>
                <a:spcPts val="1425"/>
              </a:lnSpc>
              <a:buNone/>
            </a:pPr>
            <a:r>
              <a:rPr lang="en-US" b="0" dirty="0">
                <a:effectLst/>
                <a:latin typeface="Consolas" panose="020B0609020204030204" pitchFamily="49" charset="0"/>
              </a:rPr>
              <a:t>Student ID, First Name, Last Name, and Email columns</a:t>
            </a:r>
          </a:p>
          <a:p>
            <a:pPr marL="0" indent="0">
              <a:lnSpc>
                <a:spcPts val="1425"/>
              </a:lnSpc>
              <a:buNone/>
            </a:pPr>
            <a:r>
              <a:rPr lang="en-US" b="0" dirty="0">
                <a:effectLst/>
                <a:latin typeface="Consolas" panose="020B0609020204030204" pitchFamily="49" charset="0"/>
              </a:rPr>
              <a:t>because it will not mean any thing.</a:t>
            </a:r>
          </a:p>
          <a:p>
            <a:pPr marL="0" indent="0">
              <a:lnSpc>
                <a:spcPts val="1425"/>
              </a:lnSpc>
              <a:buNone/>
            </a:pPr>
            <a:endParaRPr lang="en-US" b="0" dirty="0">
              <a:effectLst/>
              <a:latin typeface="Consolas" panose="020B0609020204030204" pitchFamily="49" charset="0"/>
            </a:endParaRPr>
          </a:p>
        </p:txBody>
      </p:sp>
      <p:sp>
        <p:nvSpPr>
          <p:cNvPr id="7" name="Content Placeholder 2">
            <a:extLst>
              <a:ext uri="{FF2B5EF4-FFF2-40B4-BE49-F238E27FC236}">
                <a16:creationId xmlns:a16="http://schemas.microsoft.com/office/drawing/2014/main" id="{0844CFE6-097F-D02F-F740-B25A8285FEE9}"/>
              </a:ext>
            </a:extLst>
          </p:cNvPr>
          <p:cNvSpPr txBox="1">
            <a:spLocks/>
          </p:cNvSpPr>
          <p:nvPr/>
        </p:nvSpPr>
        <p:spPr>
          <a:xfrm>
            <a:off x="1141412" y="4370437"/>
            <a:ext cx="9905999" cy="27137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ts val="1425"/>
              </a:lnSpc>
              <a:buNone/>
            </a:pPr>
            <a:endParaRPr lang="en-US" dirty="0">
              <a:latin typeface="Consolas" panose="020B0609020204030204" pitchFamily="49" charset="0"/>
            </a:endParaRPr>
          </a:p>
        </p:txBody>
      </p:sp>
    </p:spTree>
    <p:extLst>
      <p:ext uri="{BB962C8B-B14F-4D97-AF65-F5344CB8AC3E}">
        <p14:creationId xmlns:p14="http://schemas.microsoft.com/office/powerpoint/2010/main" val="293135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3" name="Group 10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5" name="Group 14">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6" name="Group 15">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1"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2"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3"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4"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5"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6"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7"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8"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9"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0"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141" name="Rectangle 140">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4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C2AE8C-610A-7E8A-1E36-E57149DA0D6C}"/>
              </a:ext>
            </a:extLst>
          </p:cNvPr>
          <p:cNvSpPr>
            <a:spLocks noGrp="1"/>
          </p:cNvSpPr>
          <p:nvPr>
            <p:ph type="title"/>
          </p:nvPr>
        </p:nvSpPr>
        <p:spPr>
          <a:xfrm>
            <a:off x="1141413" y="618518"/>
            <a:ext cx="11026774" cy="1478570"/>
          </a:xfrm>
        </p:spPr>
        <p:txBody>
          <a:bodyPr vert="horz" lIns="91440" tIns="45720" rIns="91440" bIns="45720" rtlCol="0" anchor="ctr">
            <a:normAutofit/>
          </a:bodyPr>
          <a:lstStyle/>
          <a:p>
            <a:r>
              <a:rPr lang="en-US" sz="3600" dirty="0"/>
              <a:t>Step2: HANDLING MISSING VALUES</a:t>
            </a:r>
          </a:p>
        </p:txBody>
      </p:sp>
      <p:sp>
        <p:nvSpPr>
          <p:cNvPr id="5" name="Text Placeholder 4">
            <a:extLst>
              <a:ext uri="{FF2B5EF4-FFF2-40B4-BE49-F238E27FC236}">
                <a16:creationId xmlns:a16="http://schemas.microsoft.com/office/drawing/2014/main" id="{D812F828-5AD2-5DC2-072F-9FEE10BAB1CF}"/>
              </a:ext>
            </a:extLst>
          </p:cNvPr>
          <p:cNvSpPr>
            <a:spLocks noGrp="1"/>
          </p:cNvSpPr>
          <p:nvPr>
            <p:ph type="body" sz="half" idx="2"/>
          </p:nvPr>
        </p:nvSpPr>
        <p:spPr>
          <a:xfrm>
            <a:off x="1141412" y="1539875"/>
            <a:ext cx="4459287" cy="4674658"/>
          </a:xfrm>
        </p:spPr>
        <p:txBody>
          <a:bodyPr vert="horz" lIns="91440" tIns="45720" rIns="91440" bIns="45720" rtlCol="0">
            <a:normAutofit fontScale="85000" lnSpcReduction="20000"/>
          </a:bodyPr>
          <a:lstStyle/>
          <a:p>
            <a:r>
              <a:rPr lang="en-US" sz="2400" dirty="0"/>
              <a:t>There is missing values at Attendance, Assignments, and </a:t>
            </a:r>
            <a:r>
              <a:rPr lang="en-US" sz="2400" dirty="0" err="1"/>
              <a:t>Parent_Education_Level</a:t>
            </a:r>
            <a:r>
              <a:rPr lang="en-US" sz="2400" dirty="0"/>
              <a:t>.</a:t>
            </a:r>
          </a:p>
          <a:p>
            <a:pPr marL="342900" indent="-342900">
              <a:buFont typeface="Arial" panose="020B0604020202020204" pitchFamily="34" charset="0"/>
              <a:buChar char="•"/>
            </a:pPr>
            <a:r>
              <a:rPr lang="en-US" sz="2400" dirty="0"/>
              <a:t>Attendance and Assignments got replaced by the mean because they are numerical values </a:t>
            </a:r>
          </a:p>
          <a:p>
            <a:pPr marL="342900" indent="-342900">
              <a:buFont typeface="Arial" panose="020B0604020202020204" pitchFamily="34" charset="0"/>
              <a:buChar char="•"/>
            </a:pPr>
            <a:r>
              <a:rPr lang="en-US" sz="2400" dirty="0" err="1"/>
              <a:t>Parent_Education_Level</a:t>
            </a:r>
            <a:r>
              <a:rPr lang="en-US" sz="2400" dirty="0"/>
              <a:t> is a categorical data let’s replace it by the mode but that’s seems wrong due to 36% of the data is missing and the mode was PhD and that’s not common between people.</a:t>
            </a:r>
          </a:p>
          <a:p>
            <a:r>
              <a:rPr lang="en-US" sz="2400" dirty="0"/>
              <a:t>It’s better to set it as random value           from the domain of the data.</a:t>
            </a:r>
          </a:p>
          <a:p>
            <a:pPr marL="342900" indent="-342900">
              <a:buFont typeface="Arial" panose="020B0604020202020204" pitchFamily="34" charset="0"/>
              <a:buChar char="•"/>
            </a:pPr>
            <a:endParaRPr lang="en-US" sz="2400" dirty="0"/>
          </a:p>
        </p:txBody>
      </p:sp>
      <p:pic>
        <p:nvPicPr>
          <p:cNvPr id="7" name="Content Placeholder 6" descr="A screenshot of a computer&#10;&#10;AI-generated content may be incorrect.">
            <a:extLst>
              <a:ext uri="{FF2B5EF4-FFF2-40B4-BE49-F238E27FC236}">
                <a16:creationId xmlns:a16="http://schemas.microsoft.com/office/drawing/2014/main" id="{B28FD687-F9CD-FA0B-AB52-1AC35EB14BE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38836" y="1603019"/>
            <a:ext cx="6075650" cy="463268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9" name="Group 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3"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4"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5"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6"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7"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8"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9"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0"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1"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2"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3"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4"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55"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6"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7"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8"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9"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0"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1"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2"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3"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4"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5"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6"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7"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8"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9"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277997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0334E8D-4E50-C323-DA93-9E29BF705CC6}"/>
              </a:ext>
            </a:extLst>
          </p:cNvPr>
          <p:cNvSpPr>
            <a:spLocks noGrp="1"/>
          </p:cNvSpPr>
          <p:nvPr>
            <p:ph type="title"/>
          </p:nvPr>
        </p:nvSpPr>
        <p:spPr>
          <a:xfrm>
            <a:off x="1141413" y="618518"/>
            <a:ext cx="6815230" cy="1478570"/>
          </a:xfrm>
        </p:spPr>
        <p:txBody>
          <a:bodyPr>
            <a:normAutofit/>
          </a:bodyPr>
          <a:lstStyle/>
          <a:p>
            <a:r>
              <a:rPr lang="en-US" sz="3200" dirty="0"/>
              <a:t>Step 3: transforming categorical data</a:t>
            </a:r>
          </a:p>
        </p:txBody>
      </p:sp>
      <p:sp>
        <p:nvSpPr>
          <p:cNvPr id="3" name="Content Placeholder 2">
            <a:extLst>
              <a:ext uri="{FF2B5EF4-FFF2-40B4-BE49-F238E27FC236}">
                <a16:creationId xmlns:a16="http://schemas.microsoft.com/office/drawing/2014/main" id="{AF311CAF-DD7E-1013-8383-079B00AFAC5D}"/>
              </a:ext>
            </a:extLst>
          </p:cNvPr>
          <p:cNvSpPr>
            <a:spLocks noGrp="1"/>
          </p:cNvSpPr>
          <p:nvPr>
            <p:ph idx="1"/>
          </p:nvPr>
        </p:nvSpPr>
        <p:spPr>
          <a:xfrm>
            <a:off x="1035050" y="1801813"/>
            <a:ext cx="7110506" cy="4412720"/>
          </a:xfrm>
        </p:spPr>
        <p:txBody>
          <a:bodyPr>
            <a:normAutofit/>
          </a:bodyPr>
          <a:lstStyle/>
          <a:p>
            <a:pPr marL="0" indent="0">
              <a:buNone/>
            </a:pPr>
            <a:r>
              <a:rPr lang="en-US" sz="2000" dirty="0"/>
              <a:t>After ensuring there are no missing values, removing duplicates, and verifying that each column has the correct data type, we transform categorical data into numerical values to calculate the correlation.</a:t>
            </a:r>
          </a:p>
          <a:p>
            <a:pPr marL="457200" indent="-457200">
              <a:buFont typeface="+mj-lt"/>
              <a:buAutoNum type="arabicPeriod"/>
            </a:pPr>
            <a:r>
              <a:rPr lang="en-US" sz="2000" dirty="0"/>
              <a:t>Get copy of the data</a:t>
            </a:r>
          </a:p>
          <a:p>
            <a:pPr marL="457200" indent="-457200">
              <a:buFont typeface="+mj-lt"/>
              <a:buAutoNum type="arabicPeriod"/>
            </a:pPr>
            <a:r>
              <a:rPr lang="en-US" sz="2000" dirty="0"/>
              <a:t>Using the scikit-learn module's encoder function, we get the unique values from each column, arrange them alphabetically, and assign the first value to 0, the second to 1, and so on.</a:t>
            </a:r>
          </a:p>
        </p:txBody>
      </p:sp>
      <p:pic>
        <p:nvPicPr>
          <p:cNvPr id="5" name="Picture 4" descr="A screen shot of a computer&#10;&#10;AI-generated content may be incorrect.">
            <a:extLst>
              <a:ext uri="{FF2B5EF4-FFF2-40B4-BE49-F238E27FC236}">
                <a16:creationId xmlns:a16="http://schemas.microsoft.com/office/drawing/2014/main" id="{6F575EA8-F435-F4C6-E2CD-2367041D5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2368" y="719932"/>
            <a:ext cx="3665389" cy="559601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805149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32" name="Group 31">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4"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5"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4"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56"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1"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33" name="Group 32">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4"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useBgFill="1">
        <p:nvSpPr>
          <p:cNvPr id="72" name="Rectangle 71">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AEDA79DD-9EC6-AAD8-249E-D1E38C959167}"/>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dirty="0"/>
              <a:t>Step4: Handle outliers</a:t>
            </a:r>
          </a:p>
        </p:txBody>
      </p:sp>
      <p:sp>
        <p:nvSpPr>
          <p:cNvPr id="6" name="Text Placeholder 5">
            <a:extLst>
              <a:ext uri="{FF2B5EF4-FFF2-40B4-BE49-F238E27FC236}">
                <a16:creationId xmlns:a16="http://schemas.microsoft.com/office/drawing/2014/main" id="{8BE6F4CC-CA89-A9EC-493A-82FA50968973}"/>
              </a:ext>
            </a:extLst>
          </p:cNvPr>
          <p:cNvSpPr>
            <a:spLocks noGrp="1"/>
          </p:cNvSpPr>
          <p:nvPr>
            <p:ph type="body" sz="half" idx="2"/>
          </p:nvPr>
        </p:nvSpPr>
        <p:spPr>
          <a:xfrm>
            <a:off x="1219200" y="5162325"/>
            <a:ext cx="10461625" cy="1212849"/>
          </a:xfrm>
        </p:spPr>
        <p:txBody>
          <a:bodyPr vert="horz" lIns="91440" tIns="45720" rIns="91440" bIns="45720" rtlCol="0">
            <a:normAutofit/>
          </a:bodyPr>
          <a:lstStyle/>
          <a:p>
            <a:r>
              <a:rPr lang="en-US" sz="2000" dirty="0"/>
              <a:t>The data appears to be normally distributed. The Interquartile Range (IQR), mean, and standard deviation are well-balanced, indicating that outliers are not significantly impacting the dataset. Therefore, no additional handling of outliers is necessary.</a:t>
            </a:r>
          </a:p>
        </p:txBody>
      </p:sp>
      <p:grpSp>
        <p:nvGrpSpPr>
          <p:cNvPr id="76" name="Group 75">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7"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8"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9"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94"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2"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27" name="Picture 26">
            <a:extLst>
              <a:ext uri="{FF2B5EF4-FFF2-40B4-BE49-F238E27FC236}">
                <a16:creationId xmlns:a16="http://schemas.microsoft.com/office/drawing/2014/main" id="{0EE3A9BD-9DAA-4A27-84C0-C68C6A90D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386" y="1801812"/>
            <a:ext cx="11236327" cy="3368676"/>
          </a:xfrm>
          <a:prstGeom prst="rect">
            <a:avLst/>
          </a:prstGeom>
        </p:spPr>
      </p:pic>
    </p:spTree>
    <p:extLst>
      <p:ext uri="{BB962C8B-B14F-4D97-AF65-F5344CB8AC3E}">
        <p14:creationId xmlns:p14="http://schemas.microsoft.com/office/powerpoint/2010/main" val="367809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A1E3D-ED63-CF9C-9361-BE3BAC91A3E0}"/>
              </a:ext>
            </a:extLst>
          </p:cNvPr>
          <p:cNvSpPr>
            <a:spLocks noGrp="1"/>
          </p:cNvSpPr>
          <p:nvPr>
            <p:ph type="title"/>
          </p:nvPr>
        </p:nvSpPr>
        <p:spPr/>
        <p:txBody>
          <a:bodyPr/>
          <a:lstStyle/>
          <a:p>
            <a:r>
              <a:rPr lang="en-US" dirty="0"/>
              <a:t>Calculating the correlation</a:t>
            </a:r>
          </a:p>
        </p:txBody>
      </p:sp>
      <p:sp>
        <p:nvSpPr>
          <p:cNvPr id="6" name="Content Placeholder 5">
            <a:extLst>
              <a:ext uri="{FF2B5EF4-FFF2-40B4-BE49-F238E27FC236}">
                <a16:creationId xmlns:a16="http://schemas.microsoft.com/office/drawing/2014/main" id="{351D73E0-C13E-D9ED-CA1D-3F13AB70462B}"/>
              </a:ext>
            </a:extLst>
          </p:cNvPr>
          <p:cNvSpPr>
            <a:spLocks noGrp="1"/>
          </p:cNvSpPr>
          <p:nvPr>
            <p:ph idx="1"/>
          </p:nvPr>
        </p:nvSpPr>
        <p:spPr>
          <a:xfrm>
            <a:off x="1141412" y="2249487"/>
            <a:ext cx="9905999" cy="2066874"/>
          </a:xfrm>
        </p:spPr>
        <p:txBody>
          <a:bodyPr>
            <a:normAutofit/>
          </a:bodyPr>
          <a:lstStyle/>
          <a:p>
            <a:r>
              <a:rPr lang="en-US" dirty="0"/>
              <a:t>After cleaning and transforming the data, it's time to calculate the correlation.</a:t>
            </a:r>
          </a:p>
          <a:p>
            <a:r>
              <a:rPr lang="en-US" dirty="0"/>
              <a:t>Correlation measures the relationship between columns, helping us identify patterns and dependencies. This analysis provides key insights and serves as the foundation for testing our hypothesis.</a:t>
            </a:r>
          </a:p>
        </p:txBody>
      </p:sp>
    </p:spTree>
    <p:extLst>
      <p:ext uri="{BB962C8B-B14F-4D97-AF65-F5344CB8AC3E}">
        <p14:creationId xmlns:p14="http://schemas.microsoft.com/office/powerpoint/2010/main" val="39583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8027D94-ED34-6C47-7254-304A26EAA5AB}"/>
              </a:ext>
            </a:extLst>
          </p:cNvPr>
          <p:cNvSpPr>
            <a:spLocks noGrp="1"/>
          </p:cNvSpPr>
          <p:nvPr>
            <p:ph type="body" sz="half" idx="2"/>
          </p:nvPr>
        </p:nvSpPr>
        <p:spPr>
          <a:xfrm>
            <a:off x="1140570" y="4620880"/>
            <a:ext cx="9910859" cy="2237120"/>
          </a:xfrm>
        </p:spPr>
        <p:txBody>
          <a:bodyPr>
            <a:normAutofit fontScale="62500" lnSpcReduction="20000"/>
          </a:bodyPr>
          <a:lstStyle/>
          <a:p>
            <a:pPr marL="457200" indent="-457200">
              <a:buFont typeface="Arial" panose="020B0604020202020204" pitchFamily="34" charset="0"/>
              <a:buChar char="•"/>
            </a:pPr>
            <a:r>
              <a:rPr lang="en-US" sz="2800" dirty="0"/>
              <a:t>The correlation analysis shows a </a:t>
            </a:r>
            <a:r>
              <a:rPr lang="en-US" sz="2800" b="1" dirty="0"/>
              <a:t>weak or no relationship</a:t>
            </a:r>
            <a:r>
              <a:rPr lang="en-US" sz="2800" dirty="0"/>
              <a:t> between </a:t>
            </a:r>
            <a:r>
              <a:rPr lang="en-US" sz="2800" b="1" dirty="0"/>
              <a:t>total score</a:t>
            </a:r>
            <a:r>
              <a:rPr lang="en-US" sz="2800" dirty="0"/>
              <a:t> and other variables, indicating that total score is </a:t>
            </a:r>
            <a:r>
              <a:rPr lang="en-US" sz="2800" b="1" dirty="0"/>
              <a:t>not significantly influenced</a:t>
            </a:r>
            <a:r>
              <a:rPr lang="en-US" sz="2800" dirty="0"/>
              <a:t> by any specific factor in the dataset.</a:t>
            </a:r>
          </a:p>
          <a:p>
            <a:pPr marL="457200" indent="-457200">
              <a:buFont typeface="Arial" panose="020B0604020202020204" pitchFamily="34" charset="0"/>
              <a:buChar char="•"/>
            </a:pPr>
            <a:r>
              <a:rPr lang="en-US" sz="2800" dirty="0"/>
              <a:t>Similarly, </a:t>
            </a:r>
            <a:r>
              <a:rPr lang="en-US" sz="2800" b="1" dirty="0"/>
              <a:t>grade</a:t>
            </a:r>
            <a:r>
              <a:rPr lang="en-US" sz="2800" dirty="0"/>
              <a:t> also exhibits weak correlation with other features, suggesting that it remains largely independent of most variables. However, </a:t>
            </a:r>
            <a:r>
              <a:rPr lang="en-US" sz="2800" b="1" dirty="0"/>
              <a:t>attendance shows some correlation</a:t>
            </a:r>
            <a:r>
              <a:rPr lang="en-US" sz="2800" dirty="0"/>
              <a:t>, implying that student attendance may have a slight impact on grades.</a:t>
            </a:r>
          </a:p>
          <a:p>
            <a:r>
              <a:rPr lang="en-US" sz="2800" dirty="0"/>
              <a:t>That’s make the answer to our hypothesis is NO there isn’t something has influence on total score.</a:t>
            </a:r>
          </a:p>
          <a:p>
            <a:endParaRPr lang="en-US" sz="2400" dirty="0"/>
          </a:p>
        </p:txBody>
      </p:sp>
      <p:pic>
        <p:nvPicPr>
          <p:cNvPr id="22" name="Picture 21" descr="A screenshot of a computer&#10;&#10;AI-generated content may be incorrect.">
            <a:extLst>
              <a:ext uri="{FF2B5EF4-FFF2-40B4-BE49-F238E27FC236}">
                <a16:creationId xmlns:a16="http://schemas.microsoft.com/office/drawing/2014/main" id="{9BD69098-4840-5150-81E1-5C72E932B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41" y="451944"/>
            <a:ext cx="11236518" cy="4035974"/>
          </a:xfrm>
          <a:prstGeom prst="rect">
            <a:avLst/>
          </a:prstGeom>
        </p:spPr>
      </p:pic>
    </p:spTree>
    <p:extLst>
      <p:ext uri="{BB962C8B-B14F-4D97-AF65-F5344CB8AC3E}">
        <p14:creationId xmlns:p14="http://schemas.microsoft.com/office/powerpoint/2010/main" val="28437817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214</TotalTime>
  <Words>621</Words>
  <Application>Microsoft Office PowerPoint</Application>
  <PresentationFormat>Widescreen</PresentationFormat>
  <Paragraphs>46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Consolas</vt:lpstr>
      <vt:lpstr>Tw Cen MT</vt:lpstr>
      <vt:lpstr>Circuit</vt:lpstr>
      <vt:lpstr>Students' performance analysis</vt:lpstr>
      <vt:lpstr>Layout</vt:lpstr>
      <vt:lpstr>Introduction</vt:lpstr>
      <vt:lpstr>Data preprocessing</vt:lpstr>
      <vt:lpstr>Step2: HANDLING MISSING VALUES</vt:lpstr>
      <vt:lpstr>Step 3: transforming categorical data</vt:lpstr>
      <vt:lpstr>Step4: Handle outliers</vt:lpstr>
      <vt:lpstr>Calculating the correlation</vt:lpstr>
      <vt:lpstr>PowerPoint Presentation</vt:lpstr>
      <vt:lpstr>Data visualization</vt:lpstr>
      <vt:lpstr>PowerPoint Presentation</vt:lpstr>
      <vt:lpstr>Hypothesis 1: Which Gender Get Better grades – Males or Females?</vt:lpstr>
      <vt:lpstr>Hypothesis 1: Which Gender Scores Better – Males or Females?</vt:lpstr>
      <vt:lpstr>PowerPoint Presentation</vt:lpstr>
      <vt:lpstr>Hypothesis2: which is affecting grade?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yahia elariny</dc:creator>
  <cp:lastModifiedBy>yahia elariny</cp:lastModifiedBy>
  <cp:revision>3</cp:revision>
  <dcterms:created xsi:type="dcterms:W3CDTF">2025-02-27T17:12:48Z</dcterms:created>
  <dcterms:modified xsi:type="dcterms:W3CDTF">2025-02-28T07:56:53Z</dcterms:modified>
</cp:coreProperties>
</file>