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5"/>
  </p:notesMasterIdLst>
  <p:sldIdLst>
    <p:sldId id="295" r:id="rId2"/>
    <p:sldId id="292" r:id="rId3"/>
    <p:sldId id="293" r:id="rId4"/>
    <p:sldId id="294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ive Bayes" id="{05F9C2C7-B02B-4654-8BD7-024E9FDF517E}">
          <p14:sldIdLst>
            <p14:sldId id="295"/>
            <p14:sldId id="292"/>
            <p14:sldId id="293"/>
            <p14:sldId id="294"/>
          </p14:sldIdLst>
        </p14:section>
        <p14:section name="ID3" id="{0427C5E9-0CF1-42FE-A25E-438EA2F48AED}">
          <p14:sldIdLst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092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70834-5FAA-4035-AAA0-610BE726947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DE2E7-9DE4-48A4-B760-434F686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6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FB8F-426E-4265-8C0B-48A9F089F5B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0FC9-E1E3-4AB1-8557-4AA496C9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37409"/>
              </p:ext>
            </p:extLst>
          </p:nvPr>
        </p:nvGraphicFramePr>
        <p:xfrm>
          <a:off x="1594883" y="1028184"/>
          <a:ext cx="8899453" cy="519363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88828">
                  <a:extLst>
                    <a:ext uri="{9D8B030D-6E8A-4147-A177-3AD203B41FA5}">
                      <a16:colId xmlns="" xmlns:a16="http://schemas.microsoft.com/office/drawing/2014/main" val="3491976075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078459187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1811074977"/>
                    </a:ext>
                  </a:extLst>
                </a:gridCol>
                <a:gridCol w="1528187">
                  <a:extLst>
                    <a:ext uri="{9D8B030D-6E8A-4147-A177-3AD203B41FA5}">
                      <a16:colId xmlns="" xmlns:a16="http://schemas.microsoft.com/office/drawing/2014/main" val="3393944601"/>
                    </a:ext>
                  </a:extLst>
                </a:gridCol>
                <a:gridCol w="1258510">
                  <a:extLst>
                    <a:ext uri="{9D8B030D-6E8A-4147-A177-3AD203B41FA5}">
                      <a16:colId xmlns="" xmlns:a16="http://schemas.microsoft.com/office/drawing/2014/main" val="4148014853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86314246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Outlook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Temperature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Humidity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Wind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Play ball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65039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5552289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40202340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D3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8052602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D4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3522652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D5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7222575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D6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1049567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D7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0663648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D8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69346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D9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1888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D10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5213070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D11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61403502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D12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137345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D13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26287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225350276"/>
                  </a:ext>
                </a:extLst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46589" y="43196"/>
            <a:ext cx="9698822" cy="829353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53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Naïve Bayes Classifier</a:t>
            </a:r>
            <a:endParaRPr lang="en-US" sz="653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3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2234" y="1500597"/>
            <a:ext cx="6126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Outlook = 0.693536139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2234" y="2296828"/>
            <a:ext cx="795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Temperature = 0.91106339301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34" y="3220934"/>
            <a:ext cx="6728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Humidity = 0.7884504573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234" y="4020513"/>
            <a:ext cx="6054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Wind = 0.89215892826</a:t>
            </a:r>
          </a:p>
        </p:txBody>
      </p:sp>
    </p:spTree>
    <p:extLst>
      <p:ext uri="{BB962C8B-B14F-4D97-AF65-F5344CB8AC3E}">
        <p14:creationId xmlns:p14="http://schemas.microsoft.com/office/powerpoint/2010/main" val="11961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12512" y="637953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392326" y="1690577"/>
            <a:ext cx="3439633" cy="14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5831959" y="1690577"/>
            <a:ext cx="15948" cy="152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5831959" y="1690577"/>
            <a:ext cx="3545957" cy="14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0912" y="2413591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7065" y="2405768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8196" y="24057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8828" y="3168502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2511" y="3211033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065713" y="3168502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22741"/>
              </p:ext>
            </p:extLst>
          </p:nvPr>
        </p:nvGraphicFramePr>
        <p:xfrm>
          <a:off x="1587792" y="4628771"/>
          <a:ext cx="8899453" cy="20774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88828">
                  <a:extLst>
                    <a:ext uri="{9D8B030D-6E8A-4147-A177-3AD203B41FA5}">
                      <a16:colId xmlns="" xmlns:a16="http://schemas.microsoft.com/office/drawing/2014/main" val="3491976075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078459187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1811074977"/>
                    </a:ext>
                  </a:extLst>
                </a:gridCol>
                <a:gridCol w="1528187">
                  <a:extLst>
                    <a:ext uri="{9D8B030D-6E8A-4147-A177-3AD203B41FA5}">
                      <a16:colId xmlns="" xmlns:a16="http://schemas.microsoft.com/office/drawing/2014/main" val="3393944601"/>
                    </a:ext>
                  </a:extLst>
                </a:gridCol>
                <a:gridCol w="1258510">
                  <a:extLst>
                    <a:ext uri="{9D8B030D-6E8A-4147-A177-3AD203B41FA5}">
                      <a16:colId xmlns="" xmlns:a16="http://schemas.microsoft.com/office/drawing/2014/main" val="4148014853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86314246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Outlook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Humidity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Wind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Play ball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65039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3522652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D5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7222575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D6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1049567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D10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5213070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D14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22535027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95199"/>
              </p:ext>
            </p:extLst>
          </p:nvPr>
        </p:nvGraphicFramePr>
        <p:xfrm>
          <a:off x="1587792" y="2605165"/>
          <a:ext cx="8899453" cy="173121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88828">
                  <a:extLst>
                    <a:ext uri="{9D8B030D-6E8A-4147-A177-3AD203B41FA5}">
                      <a16:colId xmlns="" xmlns:a16="http://schemas.microsoft.com/office/drawing/2014/main" val="3491976075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078459187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1811074977"/>
                    </a:ext>
                  </a:extLst>
                </a:gridCol>
                <a:gridCol w="1528187">
                  <a:extLst>
                    <a:ext uri="{9D8B030D-6E8A-4147-A177-3AD203B41FA5}">
                      <a16:colId xmlns="" xmlns:a16="http://schemas.microsoft.com/office/drawing/2014/main" val="3393944601"/>
                    </a:ext>
                  </a:extLst>
                </a:gridCol>
                <a:gridCol w="1258510">
                  <a:extLst>
                    <a:ext uri="{9D8B030D-6E8A-4147-A177-3AD203B41FA5}">
                      <a16:colId xmlns="" xmlns:a16="http://schemas.microsoft.com/office/drawing/2014/main" val="4148014853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86314246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Outlook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Humidity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Wind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Play ball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65039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8052602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D7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0663648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D12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137345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262871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49359"/>
              </p:ext>
            </p:extLst>
          </p:nvPr>
        </p:nvGraphicFramePr>
        <p:xfrm>
          <a:off x="1587792" y="235318"/>
          <a:ext cx="8899453" cy="20774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88828">
                  <a:extLst>
                    <a:ext uri="{9D8B030D-6E8A-4147-A177-3AD203B41FA5}">
                      <a16:colId xmlns="" xmlns:a16="http://schemas.microsoft.com/office/drawing/2014/main" val="3491976075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078459187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1811074977"/>
                    </a:ext>
                  </a:extLst>
                </a:gridCol>
                <a:gridCol w="1528187">
                  <a:extLst>
                    <a:ext uri="{9D8B030D-6E8A-4147-A177-3AD203B41FA5}">
                      <a16:colId xmlns="" xmlns:a16="http://schemas.microsoft.com/office/drawing/2014/main" val="3393944601"/>
                    </a:ext>
                  </a:extLst>
                </a:gridCol>
                <a:gridCol w="1258510">
                  <a:extLst>
                    <a:ext uri="{9D8B030D-6E8A-4147-A177-3AD203B41FA5}">
                      <a16:colId xmlns="" xmlns:a16="http://schemas.microsoft.com/office/drawing/2014/main" val="4148014853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86314246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Outlook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Humidity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Wind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Play ball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65039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5552289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40202340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D8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69346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D9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1888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D11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61403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2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77581"/>
              </p:ext>
            </p:extLst>
          </p:nvPr>
        </p:nvGraphicFramePr>
        <p:xfrm>
          <a:off x="1800443" y="2436257"/>
          <a:ext cx="8899453" cy="20774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88828">
                  <a:extLst>
                    <a:ext uri="{9D8B030D-6E8A-4147-A177-3AD203B41FA5}">
                      <a16:colId xmlns="" xmlns:a16="http://schemas.microsoft.com/office/drawing/2014/main" val="3491976075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078459187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1811074977"/>
                    </a:ext>
                  </a:extLst>
                </a:gridCol>
                <a:gridCol w="1528187">
                  <a:extLst>
                    <a:ext uri="{9D8B030D-6E8A-4147-A177-3AD203B41FA5}">
                      <a16:colId xmlns="" xmlns:a16="http://schemas.microsoft.com/office/drawing/2014/main" val="3393944601"/>
                    </a:ext>
                  </a:extLst>
                </a:gridCol>
                <a:gridCol w="1258510">
                  <a:extLst>
                    <a:ext uri="{9D8B030D-6E8A-4147-A177-3AD203B41FA5}">
                      <a16:colId xmlns="" xmlns:a16="http://schemas.microsoft.com/office/drawing/2014/main" val="4148014853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86314246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Outlook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Humidity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Wind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Play ball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65039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5552289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40202340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D8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69346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D9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1888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D11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61403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2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962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562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0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8746" y="1275910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8022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622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7295" y="1316186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7616" y="1881965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0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1216" y="1881965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3854" y="1316186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6429" y="244830"/>
            <a:ext cx="3455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940" y="4895948"/>
                <a:ext cx="11108017" cy="1075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= </a:t>
                </a:r>
                <a:r>
                  <a:rPr lang="en-US" b="1" dirty="0"/>
                  <a:t>0.4</a:t>
                </a:r>
                <a:r>
                  <a:rPr lang="en-US" dirty="0"/>
                  <a:t> 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" y="4895948"/>
                <a:ext cx="11108017" cy="1075744"/>
              </a:xfrm>
              <a:prstGeom prst="rect">
                <a:avLst/>
              </a:prstGeom>
              <a:blipFill>
                <a:blip r:embed="rId2"/>
                <a:stretch>
                  <a:fillRect b="-1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1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2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3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78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0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0078" y="127591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High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93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0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9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08353" y="131618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3209" y="244830"/>
            <a:ext cx="253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Humidity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940" y="4895948"/>
                <a:ext cx="11108017" cy="1645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4400" dirty="0">
                    <a:solidFill>
                      <a:srgbClr val="FF0000"/>
                    </a:solidFill>
                  </a:rPr>
                  <a:t>=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0</a:t>
                </a:r>
                <a:r>
                  <a:rPr lang="en-US" sz="3200" dirty="0">
                    <a:solidFill>
                      <a:srgbClr val="FF0000"/>
                    </a:solidFill>
                  </a:rPr>
                  <a:t> </a:t>
                </a:r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" y="4895948"/>
                <a:ext cx="11108017" cy="1645259"/>
              </a:xfrm>
              <a:prstGeom prst="rect">
                <a:avLst/>
              </a:prstGeom>
              <a:blipFill>
                <a:blip r:embed="rId2"/>
                <a:stretch>
                  <a:fillRect b="-1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3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12512" y="637953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392326" y="1690577"/>
            <a:ext cx="3439633" cy="14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5831959" y="1690577"/>
            <a:ext cx="15948" cy="152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5831959" y="1690577"/>
            <a:ext cx="3545957" cy="14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0912" y="2413591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7065" y="2405768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8196" y="24057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8828" y="3168502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12511" y="3211033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065713" y="3168502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7" idx="0"/>
          </p:cNvCxnSpPr>
          <p:nvPr/>
        </p:nvCxnSpPr>
        <p:spPr>
          <a:xfrm flipH="1">
            <a:off x="1132368" y="4221126"/>
            <a:ext cx="1275907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84791" y="5369442"/>
            <a:ext cx="1095153" cy="85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1303" y="450960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18" name="Straight Arrow Connector 17"/>
          <p:cNvCxnSpPr>
            <a:stCxn id="12" idx="2"/>
            <a:endCxn id="19" idx="0"/>
          </p:cNvCxnSpPr>
          <p:nvPr/>
        </p:nvCxnSpPr>
        <p:spPr>
          <a:xfrm>
            <a:off x="2408275" y="4221126"/>
            <a:ext cx="1189927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50625" y="5369442"/>
            <a:ext cx="1095153" cy="850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74190" y="45096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1174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87792" y="2605165"/>
          <a:ext cx="8899453" cy="173121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88828">
                  <a:extLst>
                    <a:ext uri="{9D8B030D-6E8A-4147-A177-3AD203B41FA5}">
                      <a16:colId xmlns="" xmlns:a16="http://schemas.microsoft.com/office/drawing/2014/main" val="3491976075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078459187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1811074977"/>
                    </a:ext>
                  </a:extLst>
                </a:gridCol>
                <a:gridCol w="1528187">
                  <a:extLst>
                    <a:ext uri="{9D8B030D-6E8A-4147-A177-3AD203B41FA5}">
                      <a16:colId xmlns="" xmlns:a16="http://schemas.microsoft.com/office/drawing/2014/main" val="3393944601"/>
                    </a:ext>
                  </a:extLst>
                </a:gridCol>
                <a:gridCol w="1258510">
                  <a:extLst>
                    <a:ext uri="{9D8B030D-6E8A-4147-A177-3AD203B41FA5}">
                      <a16:colId xmlns="" xmlns:a16="http://schemas.microsoft.com/office/drawing/2014/main" val="4148014853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86314246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Outlook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Humidity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Wind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Play ball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65039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8052602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D7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0663648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D12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137345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26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12512" y="637953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392326" y="1690577"/>
            <a:ext cx="3439633" cy="14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5831959" y="1690577"/>
            <a:ext cx="15948" cy="152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5831959" y="1690577"/>
            <a:ext cx="3545957" cy="14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0912" y="2413591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7065" y="2405768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8196" y="24057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8828" y="3168502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65713" y="3168502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7" idx="0"/>
          </p:cNvCxnSpPr>
          <p:nvPr/>
        </p:nvCxnSpPr>
        <p:spPr>
          <a:xfrm flipH="1">
            <a:off x="1132368" y="4221126"/>
            <a:ext cx="1275907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84791" y="5369442"/>
            <a:ext cx="1095153" cy="85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1303" y="450960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18" name="Straight Arrow Connector 17"/>
          <p:cNvCxnSpPr>
            <a:stCxn id="12" idx="2"/>
            <a:endCxn id="19" idx="0"/>
          </p:cNvCxnSpPr>
          <p:nvPr/>
        </p:nvCxnSpPr>
        <p:spPr>
          <a:xfrm>
            <a:off x="2408275" y="4221126"/>
            <a:ext cx="1189927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50625" y="5369442"/>
            <a:ext cx="1095153" cy="850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74190" y="45096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14081" y="3211033"/>
            <a:ext cx="1095153" cy="850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651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30277"/>
              </p:ext>
            </p:extLst>
          </p:nvPr>
        </p:nvGraphicFramePr>
        <p:xfrm>
          <a:off x="1757913" y="1981264"/>
          <a:ext cx="8899453" cy="20774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88828">
                  <a:extLst>
                    <a:ext uri="{9D8B030D-6E8A-4147-A177-3AD203B41FA5}">
                      <a16:colId xmlns="" xmlns:a16="http://schemas.microsoft.com/office/drawing/2014/main" val="3491976075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078459187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1811074977"/>
                    </a:ext>
                  </a:extLst>
                </a:gridCol>
                <a:gridCol w="1528187">
                  <a:extLst>
                    <a:ext uri="{9D8B030D-6E8A-4147-A177-3AD203B41FA5}">
                      <a16:colId xmlns="" xmlns:a16="http://schemas.microsoft.com/office/drawing/2014/main" val="3393944601"/>
                    </a:ext>
                  </a:extLst>
                </a:gridCol>
                <a:gridCol w="1258510">
                  <a:extLst>
                    <a:ext uri="{9D8B030D-6E8A-4147-A177-3AD203B41FA5}">
                      <a16:colId xmlns="" xmlns:a16="http://schemas.microsoft.com/office/drawing/2014/main" val="4148014853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86314246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Outlook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Humidity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Wind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Play ball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65039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3522652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D5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7222575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D6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1049567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D10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5213070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 dirty="0"/>
                        <a:t>D14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22535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23729" y="141791"/>
            <a:ext cx="6329576" cy="107844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37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learning </a:t>
            </a:r>
            <a:r>
              <a:rPr lang="en-US" sz="37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phase </a:t>
            </a:r>
            <a:r>
              <a:rPr lang="en-US" sz="3628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 NB Classifier</a:t>
            </a:r>
            <a:endParaRPr lang="en-US" sz="3628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03672" y="1218112"/>
            <a:ext cx="9063849" cy="5114343"/>
          </a:xfrm>
        </p:spPr>
        <p:txBody>
          <a:bodyPr/>
          <a:lstStyle/>
          <a:p>
            <a:pPr marL="483794" indent="-483794">
              <a:lnSpc>
                <a:spcPct val="110000"/>
              </a:lnSpc>
            </a:pPr>
            <a:endParaRPr lang="en-US" altLang="en-US" b="1" dirty="0" smtClean="0"/>
          </a:p>
          <a:p>
            <a:pPr marL="483794" indent="-483794">
              <a:lnSpc>
                <a:spcPct val="110000"/>
              </a:lnSpc>
              <a:buNone/>
            </a:pPr>
            <a:r>
              <a:rPr lang="en-US" altLang="en-US" sz="2902" b="1" dirty="0"/>
              <a:t>     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77157"/>
              </p:ext>
            </p:extLst>
          </p:nvPr>
        </p:nvGraphicFramePr>
        <p:xfrm>
          <a:off x="1592196" y="3634054"/>
          <a:ext cx="3303013" cy="1613508"/>
        </p:xfrm>
        <a:graphic>
          <a:graphicData uri="http://schemas.openxmlformats.org/drawingml/2006/table">
            <a:tbl>
              <a:tblPr/>
              <a:tblGrid>
                <a:gridCol w="1100524"/>
                <a:gridCol w="1101965"/>
                <a:gridCol w="1100524"/>
              </a:tblGrid>
              <a:tr h="35925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82972" marR="82972" marT="41402" marB="414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82972" marR="82972" marT="41402" marB="4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2972" marR="82972" marT="41402" marB="4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54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82972" marR="82972" marT="41402" marB="414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82972" marR="82972" marT="41402" marB="4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82972" marR="82972" marT="41402" marB="4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54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82972" marR="82972" marT="41402" marB="414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82972" marR="82972" marT="41402" marB="4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82972" marR="82972" marT="41402" marB="4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54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82972" marR="82972" marT="41402" marB="414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72" marR="82972" marT="41402" marB="4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72" marR="82972" marT="41402" marB="414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/>
        </p:nvGraphicFramePr>
        <p:xfrm>
          <a:off x="6458842" y="3426840"/>
          <a:ext cx="4146764" cy="1614247"/>
        </p:xfrm>
        <a:graphic>
          <a:graphicData uri="http://schemas.openxmlformats.org/drawingml/2006/table">
            <a:tbl>
              <a:tblPr/>
              <a:tblGrid>
                <a:gridCol w="1520480"/>
                <a:gridCol w="1313142"/>
                <a:gridCol w="1313142"/>
              </a:tblGrid>
              <a:tr h="35951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82935" marR="82935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82935" marR="82935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2935" marR="82935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82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82935" marR="82935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82935" marR="82935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2935" marR="82935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82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82935" marR="82935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82935" marR="82935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2935" marR="82935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82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82935" marR="82935" marT="41482" marB="41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5" marR="82935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5" marR="82935" marT="41482" marB="41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/>
        </p:nvGraphicFramePr>
        <p:xfrm>
          <a:off x="1459687" y="5363438"/>
          <a:ext cx="3524749" cy="1253988"/>
        </p:xfrm>
        <a:graphic>
          <a:graphicData uri="http://schemas.openxmlformats.org/drawingml/2006/table">
            <a:tbl>
              <a:tblPr/>
              <a:tblGrid>
                <a:gridCol w="1409612"/>
                <a:gridCol w="1074127"/>
                <a:gridCol w="1041010"/>
              </a:tblGrid>
              <a:tr h="41755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82935" marR="82935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82935" marR="82935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82935" marR="82935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041"/>
              </p:ext>
            </p:extLst>
          </p:nvPr>
        </p:nvGraphicFramePr>
        <p:xfrm>
          <a:off x="6500556" y="5363438"/>
          <a:ext cx="3524750" cy="1196072"/>
        </p:xfrm>
        <a:graphic>
          <a:graphicData uri="http://schemas.openxmlformats.org/drawingml/2006/table">
            <a:tbl>
              <a:tblPr/>
              <a:tblGrid>
                <a:gridCol w="1231071"/>
                <a:gridCol w="1118762"/>
                <a:gridCol w="1174917"/>
              </a:tblGrid>
              <a:tr h="35956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82935" marR="82935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82935" marR="82935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82935" marR="82935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87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82935" marR="82935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82935" marR="82935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82935" marR="82935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87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82935" marR="82935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82935" marR="82935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82935" marR="82935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68" name="Text Box 119"/>
          <p:cNvSpPr txBox="1">
            <a:spLocks noChangeArrowheads="1"/>
          </p:cNvSpPr>
          <p:nvPr/>
        </p:nvSpPr>
        <p:spPr bwMode="auto">
          <a:xfrm>
            <a:off x="6153595" y="1399534"/>
            <a:ext cx="2386679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i="1">
                <a:latin typeface="Palatino Linotype" panose="02040502050505030304" pitchFamily="18" charset="0"/>
              </a:rPr>
              <a:t>P</a:t>
            </a:r>
            <a:r>
              <a:rPr lang="en-GB" altLang="en-US" sz="2177">
                <a:latin typeface="Palatino Linotype" panose="02040502050505030304" pitchFamily="18" charset="0"/>
              </a:rPr>
              <a:t>(Play</a:t>
            </a:r>
            <a:r>
              <a:rPr lang="en-GB" altLang="en-US" sz="2177" i="1">
                <a:latin typeface="Palatino Linotype" panose="02040502050505030304" pitchFamily="18" charset="0"/>
              </a:rPr>
              <a:t>=Yes) = </a:t>
            </a:r>
            <a:r>
              <a:rPr lang="en-GB" altLang="en-US" sz="2177">
                <a:latin typeface="Palatino Linotype" panose="02040502050505030304" pitchFamily="18" charset="0"/>
              </a:rPr>
              <a:t>9/14</a:t>
            </a:r>
          </a:p>
        </p:txBody>
      </p:sp>
      <p:sp>
        <p:nvSpPr>
          <p:cNvPr id="16469" name="Text Box 120"/>
          <p:cNvSpPr txBox="1">
            <a:spLocks noChangeArrowheads="1"/>
          </p:cNvSpPr>
          <p:nvPr/>
        </p:nvSpPr>
        <p:spPr bwMode="auto">
          <a:xfrm>
            <a:off x="6216948" y="2090661"/>
            <a:ext cx="2353529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i="1">
                <a:latin typeface="Palatino Linotype" panose="02040502050505030304" pitchFamily="18" charset="0"/>
              </a:rPr>
              <a:t>P</a:t>
            </a:r>
            <a:r>
              <a:rPr lang="en-GB" altLang="en-US" sz="2177">
                <a:latin typeface="Palatino Linotype" panose="02040502050505030304" pitchFamily="18" charset="0"/>
              </a:rPr>
              <a:t>(Play</a:t>
            </a:r>
            <a:r>
              <a:rPr lang="en-GB" altLang="en-US" sz="2177" i="1">
                <a:latin typeface="Palatino Linotype" panose="02040502050505030304" pitchFamily="18" charset="0"/>
              </a:rPr>
              <a:t>=No) = </a:t>
            </a:r>
            <a:r>
              <a:rPr lang="en-GB" altLang="en-US" sz="2177">
                <a:latin typeface="Palatino Linotype" panose="02040502050505030304" pitchFamily="18" charset="0"/>
              </a:rPr>
              <a:t>5/14</a:t>
            </a:r>
          </a:p>
        </p:txBody>
      </p:sp>
      <p:cxnSp>
        <p:nvCxnSpPr>
          <p:cNvPr id="5" name="Straight Arrow Connector 4"/>
          <p:cNvCxnSpPr>
            <a:stCxn id="16468" idx="1"/>
          </p:cNvCxnSpPr>
          <p:nvPr/>
        </p:nvCxnSpPr>
        <p:spPr>
          <a:xfrm flipH="1" flipV="1">
            <a:off x="4726705" y="1113398"/>
            <a:ext cx="1426890" cy="499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806795" y="1942771"/>
            <a:ext cx="1372718" cy="355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4" name="TextBox 10"/>
          <p:cNvSpPr txBox="1">
            <a:spLocks noChangeArrowheads="1"/>
          </p:cNvSpPr>
          <p:nvPr/>
        </p:nvSpPr>
        <p:spPr bwMode="auto">
          <a:xfrm>
            <a:off x="6026887" y="2659402"/>
            <a:ext cx="4561441" cy="650691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14">
                <a:latin typeface="Times New Roman" panose="02020603050405020304" pitchFamily="18" charset="0"/>
              </a:rPr>
              <a:t>We have four variables, we calculate for each we calculate the conditional probability table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84671"/>
              </p:ext>
            </p:extLst>
          </p:nvPr>
        </p:nvGraphicFramePr>
        <p:xfrm>
          <a:off x="317888" y="191722"/>
          <a:ext cx="4978276" cy="319030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53142">
                  <a:extLst>
                    <a:ext uri="{9D8B030D-6E8A-4147-A177-3AD203B41FA5}">
                      <a16:colId xmlns="" xmlns:a16="http://schemas.microsoft.com/office/drawing/2014/main" val="3491976075"/>
                    </a:ext>
                  </a:extLst>
                </a:gridCol>
                <a:gridCol w="955427">
                  <a:extLst>
                    <a:ext uri="{9D8B030D-6E8A-4147-A177-3AD203B41FA5}">
                      <a16:colId xmlns="" xmlns:a16="http://schemas.microsoft.com/office/drawing/2014/main" val="2078459187"/>
                    </a:ext>
                  </a:extLst>
                </a:gridCol>
                <a:gridCol w="955427">
                  <a:extLst>
                    <a:ext uri="{9D8B030D-6E8A-4147-A177-3AD203B41FA5}">
                      <a16:colId xmlns="" xmlns:a16="http://schemas.microsoft.com/office/drawing/2014/main" val="1811074977"/>
                    </a:ext>
                  </a:extLst>
                </a:gridCol>
                <a:gridCol w="854854">
                  <a:extLst>
                    <a:ext uri="{9D8B030D-6E8A-4147-A177-3AD203B41FA5}">
                      <a16:colId xmlns="" xmlns:a16="http://schemas.microsoft.com/office/drawing/2014/main" val="3393944601"/>
                    </a:ext>
                  </a:extLst>
                </a:gridCol>
                <a:gridCol w="703999">
                  <a:extLst>
                    <a:ext uri="{9D8B030D-6E8A-4147-A177-3AD203B41FA5}">
                      <a16:colId xmlns="" xmlns:a16="http://schemas.microsoft.com/office/drawing/2014/main" val="4148014853"/>
                    </a:ext>
                  </a:extLst>
                </a:gridCol>
                <a:gridCol w="955427">
                  <a:extLst>
                    <a:ext uri="{9D8B030D-6E8A-4147-A177-3AD203B41FA5}">
                      <a16:colId xmlns="" xmlns:a16="http://schemas.microsoft.com/office/drawing/2014/main" val="2863142465"/>
                    </a:ext>
                  </a:extLst>
                </a:gridCol>
              </a:tblGrid>
              <a:tr h="2126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Outlook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Temperature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Humidity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Wind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Play ball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65039346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/>
                        <a:t>D1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555228960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/>
                        <a:t>D2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402023401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D3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805260246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D4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35226522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D5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722257596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/>
                        <a:t>D6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104956757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D7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066364836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/>
                        <a:t>D8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6934647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D9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188861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D10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52130707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D11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614035027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D12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13734555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D13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0000"/>
                          </a:solidFill>
                        </a:rPr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2628711"/>
                  </a:ext>
                </a:extLst>
              </a:tr>
              <a:tr h="212687">
                <a:tc>
                  <a:txBody>
                    <a:bodyPr/>
                    <a:lstStyle/>
                    <a:p>
                      <a:r>
                        <a:rPr lang="en-US" sz="1100"/>
                        <a:t>D14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22535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4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962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0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562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0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8746" y="1275910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8022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622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7295" y="1316186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7616" y="1881965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1216" y="1881965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3854" y="1316186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6429" y="244830"/>
            <a:ext cx="3455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940" y="4895948"/>
                <a:ext cx="11108017" cy="1075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= </a:t>
                </a:r>
                <a:r>
                  <a:rPr lang="en-US" b="1" dirty="0"/>
                  <a:t>0.15097750043</a:t>
                </a:r>
                <a:r>
                  <a:rPr lang="en-US" dirty="0"/>
                  <a:t> 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" y="4895948"/>
                <a:ext cx="11108017" cy="1075744"/>
              </a:xfrm>
              <a:prstGeom prst="rect">
                <a:avLst/>
              </a:prstGeom>
              <a:blipFill>
                <a:blip r:embed="rId2"/>
                <a:stretch>
                  <a:fillRect b="-1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1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2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78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0078" y="127591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High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93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9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08353" y="131618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3209" y="244830"/>
            <a:ext cx="253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Humidity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940" y="4895948"/>
                <a:ext cx="11108017" cy="1399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lvl="0" algn="ctr"/>
                <a:r>
                  <a:rPr lang="en-US" sz="2800" dirty="0">
                    <a:solidFill>
                      <a:prstClr val="black"/>
                    </a:solidFill>
                  </a:rPr>
                  <a:t>= </a:t>
                </a:r>
                <a:r>
                  <a:rPr lang="en-US" b="1" dirty="0">
                    <a:solidFill>
                      <a:prstClr val="black"/>
                    </a:solidFill>
                  </a:rPr>
                  <a:t>0.15097750043</a:t>
                </a:r>
                <a:r>
                  <a:rPr lang="en-US" dirty="0">
                    <a:solidFill>
                      <a:prstClr val="black"/>
                    </a:solidFill>
                  </a:rPr>
                  <a:t> 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" y="4895948"/>
                <a:ext cx="11108017" cy="1399037"/>
              </a:xfrm>
              <a:prstGeom prst="rect">
                <a:avLst/>
              </a:prstGeom>
              <a:blipFill>
                <a:blip r:embed="rId2"/>
                <a:stretch>
                  <a:fillRect b="-1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8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2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0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78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3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0078" y="1275910"/>
            <a:ext cx="123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93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9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0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08353" y="1316186"/>
            <a:ext cx="1406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Strong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6133" y="283768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8940" y="4895948"/>
                <a:ext cx="11108017" cy="1645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4400" dirty="0">
                    <a:solidFill>
                      <a:srgbClr val="FF0000"/>
                    </a:solidFill>
                  </a:rPr>
                  <a:t>=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0</a:t>
                </a:r>
                <a:r>
                  <a:rPr lang="en-US" sz="3200" dirty="0">
                    <a:solidFill>
                      <a:srgbClr val="FF0000"/>
                    </a:solidFill>
                  </a:rPr>
                  <a:t> </a:t>
                </a:r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" y="4895948"/>
                <a:ext cx="11108017" cy="1645259"/>
              </a:xfrm>
              <a:prstGeom prst="rect">
                <a:avLst/>
              </a:prstGeom>
              <a:blipFill>
                <a:blip r:embed="rId2"/>
                <a:stretch>
                  <a:fillRect b="-1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1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12512" y="637953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392326" y="1690577"/>
            <a:ext cx="3439633" cy="14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5831959" y="1690577"/>
            <a:ext cx="15948" cy="152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5831959" y="1690577"/>
            <a:ext cx="3545957" cy="14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0912" y="2413591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7065" y="2405768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8196" y="24057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8828" y="3168502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65713" y="3168502"/>
            <a:ext cx="283889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</a:t>
            </a:r>
          </a:p>
        </p:txBody>
      </p:sp>
      <p:cxnSp>
        <p:nvCxnSpPr>
          <p:cNvPr id="15" name="Straight Arrow Connector 14"/>
          <p:cNvCxnSpPr>
            <a:stCxn id="12" idx="2"/>
            <a:endCxn id="7" idx="0"/>
          </p:cNvCxnSpPr>
          <p:nvPr/>
        </p:nvCxnSpPr>
        <p:spPr>
          <a:xfrm flipH="1">
            <a:off x="1132368" y="4221126"/>
            <a:ext cx="1275907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84791" y="5369442"/>
            <a:ext cx="1095153" cy="85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1303" y="450960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18" name="Straight Arrow Connector 17"/>
          <p:cNvCxnSpPr>
            <a:stCxn id="12" idx="2"/>
            <a:endCxn id="19" idx="0"/>
          </p:cNvCxnSpPr>
          <p:nvPr/>
        </p:nvCxnSpPr>
        <p:spPr>
          <a:xfrm>
            <a:off x="2408275" y="4221126"/>
            <a:ext cx="1189927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50625" y="5369442"/>
            <a:ext cx="1095153" cy="850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74190" y="45096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14081" y="3211033"/>
            <a:ext cx="1095153" cy="850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2" name="Straight Arrow Connector 21"/>
          <p:cNvCxnSpPr>
            <a:stCxn id="14" idx="2"/>
            <a:endCxn id="23" idx="0"/>
          </p:cNvCxnSpPr>
          <p:nvPr/>
        </p:nvCxnSpPr>
        <p:spPr>
          <a:xfrm>
            <a:off x="9485160" y="4221126"/>
            <a:ext cx="1460667" cy="125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0398250" y="5475766"/>
            <a:ext cx="1095153" cy="85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77396" y="4530875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</a:t>
            </a:r>
          </a:p>
        </p:txBody>
      </p:sp>
      <p:cxnSp>
        <p:nvCxnSpPr>
          <p:cNvPr id="25" name="Straight Arrow Connector 24"/>
          <p:cNvCxnSpPr>
            <a:stCxn id="14" idx="2"/>
            <a:endCxn id="26" idx="0"/>
          </p:cNvCxnSpPr>
          <p:nvPr/>
        </p:nvCxnSpPr>
        <p:spPr>
          <a:xfrm flipH="1">
            <a:off x="8170988" y="4221126"/>
            <a:ext cx="1314172" cy="125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623411" y="5475766"/>
            <a:ext cx="1095153" cy="850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80283" y="4530875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40704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50168" y="44245"/>
            <a:ext cx="9171908" cy="1418252"/>
          </a:xfrm>
          <a:solidFill>
            <a:schemeClr val="bg1"/>
          </a:solidFill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Formulation of a Classification Problem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550167" y="1462497"/>
            <a:ext cx="9171909" cy="452688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3628" b="1" dirty="0" smtClean="0">
                <a:solidFill>
                  <a:srgbClr val="00B0F0"/>
                </a:solidFill>
              </a:rPr>
              <a:t>Given</a:t>
            </a:r>
            <a:r>
              <a:rPr lang="en-US" altLang="en-US" sz="3628" dirty="0" smtClean="0"/>
              <a:t> </a:t>
            </a:r>
            <a:r>
              <a:rPr lang="en-US" altLang="en-US" sz="3628" dirty="0"/>
              <a:t>the data as found in last </a:t>
            </a:r>
            <a:r>
              <a:rPr lang="en-US" altLang="en-US" sz="3628" dirty="0" smtClean="0"/>
              <a:t>slide</a:t>
            </a:r>
          </a:p>
          <a:p>
            <a:pPr marL="0" indent="0">
              <a:buNone/>
            </a:pPr>
            <a:endParaRPr lang="en-US" altLang="en-US" sz="3628" dirty="0">
              <a:solidFill>
                <a:srgbClr val="FF0000"/>
              </a:solidFill>
            </a:endParaRPr>
          </a:p>
          <a:p>
            <a:r>
              <a:rPr lang="en-US" altLang="en-US" sz="3628" dirty="0">
                <a:solidFill>
                  <a:srgbClr val="FF0000"/>
                </a:solidFill>
              </a:rPr>
              <a:t>Find</a:t>
            </a:r>
            <a:r>
              <a:rPr lang="en-US" altLang="en-US" sz="3628" dirty="0"/>
              <a:t> for a new point in space (vector of values) to which group it belongs (classify)</a:t>
            </a:r>
          </a:p>
        </p:txBody>
      </p:sp>
    </p:spTree>
    <p:extLst>
      <p:ext uri="{BB962C8B-B14F-4D97-AF65-F5344CB8AC3E}">
        <p14:creationId xmlns:p14="http://schemas.microsoft.com/office/powerpoint/2010/main" val="10994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589" y="43196"/>
            <a:ext cx="9698822" cy="11432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4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 phase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 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NB 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Classifier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03672" y="1218112"/>
            <a:ext cx="9063849" cy="5114343"/>
          </a:xfrm>
        </p:spPr>
        <p:txBody>
          <a:bodyPr/>
          <a:lstStyle/>
          <a:p>
            <a:pPr marL="483794" indent="-483794">
              <a:lnSpc>
                <a:spcPct val="110000"/>
              </a:lnSpc>
            </a:pPr>
            <a:endParaRPr lang="en-US" altLang="en-US" b="1" dirty="0" smtClean="0"/>
          </a:p>
          <a:p>
            <a:pPr marL="483794" indent="-483794">
              <a:lnSpc>
                <a:spcPct val="110000"/>
              </a:lnSpc>
              <a:buNone/>
            </a:pPr>
            <a:r>
              <a:rPr lang="en-US" altLang="en-US" sz="2902" b="1" dirty="0"/>
              <a:t>    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03672" y="1079887"/>
            <a:ext cx="9191995" cy="557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5" tIns="47302" rIns="94605" bIns="47302"/>
          <a:lstStyle/>
          <a:p>
            <a:pPr marL="888396" lvl="1" indent="-414680" defTabSz="94599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177" dirty="0" smtClean="0">
                <a:latin typeface="Tahoma" pitchFamily="34" charset="0"/>
              </a:rPr>
              <a:t>Given </a:t>
            </a:r>
            <a:r>
              <a:rPr lang="en-US" sz="2177" dirty="0">
                <a:latin typeface="Tahoma" pitchFamily="34" charset="0"/>
              </a:rPr>
              <a:t>a new instance of variable values, </a:t>
            </a:r>
          </a:p>
          <a:p>
            <a:pPr marL="888396" lvl="1" indent="-414680" defTabSz="94599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177" b="1" dirty="0">
                <a:latin typeface="Palatino Linotype" pitchFamily="18" charset="0"/>
              </a:rPr>
              <a:t>      </a:t>
            </a:r>
            <a:r>
              <a:rPr lang="en-US" sz="2177" b="1" dirty="0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US" sz="1814" dirty="0">
                <a:solidFill>
                  <a:schemeClr val="accent2"/>
                </a:solidFill>
                <a:latin typeface="Palatino Linotype" pitchFamily="18" charset="0"/>
              </a:rPr>
              <a:t>’=(Outlook=</a:t>
            </a:r>
            <a:r>
              <a:rPr lang="en-US" sz="1814" i="1" dirty="0">
                <a:solidFill>
                  <a:schemeClr val="accent2"/>
                </a:solidFill>
                <a:latin typeface="Palatino Linotype" pitchFamily="18" charset="0"/>
              </a:rPr>
              <a:t>Sunny, </a:t>
            </a:r>
            <a:r>
              <a:rPr lang="en-US" sz="1814" dirty="0">
                <a:solidFill>
                  <a:schemeClr val="accent2"/>
                </a:solidFill>
                <a:latin typeface="Palatino Linotype" pitchFamily="18" charset="0"/>
              </a:rPr>
              <a:t>Temperature=</a:t>
            </a:r>
            <a:r>
              <a:rPr lang="en-US" sz="1814" i="1" dirty="0">
                <a:solidFill>
                  <a:schemeClr val="accent2"/>
                </a:solidFill>
                <a:latin typeface="Palatino Linotype" pitchFamily="18" charset="0"/>
              </a:rPr>
              <a:t>Cool, </a:t>
            </a:r>
            <a:r>
              <a:rPr lang="en-US" sz="1814" dirty="0">
                <a:solidFill>
                  <a:schemeClr val="accent2"/>
                </a:solidFill>
                <a:latin typeface="Palatino Linotype" pitchFamily="18" charset="0"/>
              </a:rPr>
              <a:t>Humidity</a:t>
            </a:r>
            <a:r>
              <a:rPr lang="en-US" sz="1814" i="1" dirty="0">
                <a:solidFill>
                  <a:schemeClr val="accent2"/>
                </a:solidFill>
                <a:latin typeface="Palatino Linotype" pitchFamily="18" charset="0"/>
              </a:rPr>
              <a:t>=High, </a:t>
            </a:r>
            <a:r>
              <a:rPr lang="en-US" sz="1814" dirty="0">
                <a:solidFill>
                  <a:schemeClr val="accent2"/>
                </a:solidFill>
                <a:latin typeface="Palatino Linotype" pitchFamily="18" charset="0"/>
              </a:rPr>
              <a:t>Wind=</a:t>
            </a:r>
            <a:r>
              <a:rPr lang="en-US" sz="1814" i="1" dirty="0">
                <a:solidFill>
                  <a:schemeClr val="accent2"/>
                </a:solidFill>
                <a:latin typeface="Palatino Linotype" pitchFamily="18" charset="0"/>
              </a:rPr>
              <a:t>Strong</a:t>
            </a:r>
            <a:r>
              <a:rPr lang="en-US" sz="1814" dirty="0">
                <a:solidFill>
                  <a:schemeClr val="accent2"/>
                </a:solidFill>
                <a:latin typeface="Palatino Linotype" pitchFamily="18" charset="0"/>
              </a:rPr>
              <a:t>)</a:t>
            </a:r>
          </a:p>
          <a:p>
            <a:pPr marL="888396" lvl="1" indent="-414680" defTabSz="94599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177" dirty="0">
                <a:latin typeface="Tahoma" pitchFamily="34" charset="0"/>
              </a:rPr>
              <a:t>Given calculated Look up tables</a:t>
            </a:r>
          </a:p>
          <a:p>
            <a:pPr marL="888396" lvl="1" indent="-414680" defTabSz="94599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177" dirty="0">
              <a:solidFill>
                <a:schemeClr val="tx2"/>
              </a:solidFill>
              <a:latin typeface="Tahoma" pitchFamily="34" charset="0"/>
            </a:endParaRPr>
          </a:p>
          <a:p>
            <a:pPr marL="888396" lvl="1" indent="-414680" defTabSz="94599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177" dirty="0">
              <a:solidFill>
                <a:schemeClr val="tx2"/>
              </a:solidFill>
              <a:latin typeface="Tahoma" pitchFamily="34" charset="0"/>
            </a:endParaRPr>
          </a:p>
          <a:p>
            <a:pPr marL="888396" lvl="1" indent="-414680" defTabSz="94599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177" dirty="0">
              <a:solidFill>
                <a:schemeClr val="tx2"/>
              </a:solidFill>
              <a:latin typeface="Tahoma" pitchFamily="34" charset="0"/>
            </a:endParaRPr>
          </a:p>
          <a:p>
            <a:pPr marL="888396" lvl="1" indent="-414680" defTabSz="94599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177" dirty="0">
              <a:solidFill>
                <a:schemeClr val="tx2"/>
              </a:solidFill>
              <a:latin typeface="Tahoma" pitchFamily="34" charset="0"/>
            </a:endParaRPr>
          </a:p>
          <a:p>
            <a:pPr marL="888396" lvl="1" indent="-414680" defTabSz="94599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177" dirty="0">
              <a:solidFill>
                <a:schemeClr val="tx2"/>
              </a:solidFill>
              <a:latin typeface="Tahoma" pitchFamily="34" charset="0"/>
            </a:endParaRPr>
          </a:p>
          <a:p>
            <a:pPr marL="888396" lvl="1" indent="-414680" defTabSz="94599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902" b="1" dirty="0">
                <a:latin typeface="Tahoma" pitchFamily="34" charset="0"/>
              </a:rPr>
              <a:t>Use the </a:t>
            </a:r>
            <a:r>
              <a:rPr lang="en-US" sz="2902" b="1" dirty="0">
                <a:solidFill>
                  <a:srgbClr val="FF0000"/>
                </a:solidFill>
                <a:latin typeface="Tahoma" pitchFamily="34" charset="0"/>
              </a:rPr>
              <a:t>MAP rule </a:t>
            </a:r>
            <a:r>
              <a:rPr lang="en-US" sz="2902" b="1" dirty="0">
                <a:latin typeface="Tahoma" pitchFamily="34" charset="0"/>
              </a:rPr>
              <a:t>to calculate Yes or No</a:t>
            </a:r>
          </a:p>
        </p:txBody>
      </p:sp>
      <p:sp>
        <p:nvSpPr>
          <p:cNvPr id="14341" name="Text Box 91"/>
          <p:cNvSpPr txBox="1">
            <a:spLocks noChangeArrowheads="1"/>
          </p:cNvSpPr>
          <p:nvPr/>
        </p:nvSpPr>
        <p:spPr bwMode="auto">
          <a:xfrm>
            <a:off x="6317655" y="2283531"/>
            <a:ext cx="3683637" cy="16999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P(Outlook=</a:t>
            </a:r>
            <a:r>
              <a:rPr lang="en-GB" sz="1633" dirty="0" err="1">
                <a:latin typeface="Palatino Linotype" pitchFamily="18" charset="0"/>
              </a:rPr>
              <a:t>Sunny|Play</a:t>
            </a:r>
            <a:r>
              <a:rPr lang="en-GB" sz="1633" dirty="0">
                <a:latin typeface="Palatino Linotype" pitchFamily="18" charset="0"/>
              </a:rPr>
              <a:t>=No) = 3/5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P(Temperature=</a:t>
            </a:r>
            <a:r>
              <a:rPr lang="en-GB" sz="1633" dirty="0" err="1">
                <a:latin typeface="Palatino Linotype" pitchFamily="18" charset="0"/>
              </a:rPr>
              <a:t>Cool|Play</a:t>
            </a:r>
            <a:r>
              <a:rPr lang="en-GB" sz="1633" dirty="0">
                <a:latin typeface="Palatino Linotype" pitchFamily="18" charset="0"/>
              </a:rPr>
              <a:t>==No) = 1/5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</a:t>
            </a:r>
            <a:r>
              <a:rPr lang="en-GB" sz="1633" dirty="0" err="1">
                <a:latin typeface="Palatino Linotype" pitchFamily="18" charset="0"/>
              </a:rPr>
              <a:t>Huminity</a:t>
            </a:r>
            <a:r>
              <a:rPr lang="en-GB" sz="1633" dirty="0">
                <a:latin typeface="Palatino Linotype" pitchFamily="18" charset="0"/>
              </a:rPr>
              <a:t>=</a:t>
            </a:r>
            <a:r>
              <a:rPr lang="en-GB" sz="1633" dirty="0" err="1">
                <a:latin typeface="Palatino Linotype" pitchFamily="18" charset="0"/>
              </a:rPr>
              <a:t>High|Play</a:t>
            </a:r>
            <a:r>
              <a:rPr lang="en-GB" sz="1633" dirty="0">
                <a:latin typeface="Palatino Linotype" pitchFamily="18" charset="0"/>
              </a:rPr>
              <a:t>=No) = 4/5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P(Wind=</a:t>
            </a:r>
            <a:r>
              <a:rPr lang="en-GB" sz="1633" dirty="0" err="1">
                <a:latin typeface="Palatino Linotype" pitchFamily="18" charset="0"/>
              </a:rPr>
              <a:t>Strong|Play</a:t>
            </a:r>
            <a:r>
              <a:rPr lang="en-GB" sz="1633" dirty="0">
                <a:latin typeface="Palatino Linotype" pitchFamily="18" charset="0"/>
              </a:rPr>
              <a:t>=No) = 3/5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P(Play=No) = 5/14</a:t>
            </a:r>
          </a:p>
        </p:txBody>
      </p:sp>
      <p:sp>
        <p:nvSpPr>
          <p:cNvPr id="14342" name="Text Box 93"/>
          <p:cNvSpPr txBox="1">
            <a:spLocks noChangeArrowheads="1"/>
          </p:cNvSpPr>
          <p:nvPr/>
        </p:nvSpPr>
        <p:spPr bwMode="auto">
          <a:xfrm>
            <a:off x="2493667" y="2283532"/>
            <a:ext cx="3602333" cy="16999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P(Outlook=</a:t>
            </a:r>
            <a:r>
              <a:rPr lang="en-GB" sz="1633" dirty="0" err="1">
                <a:latin typeface="Palatino Linotype" pitchFamily="18" charset="0"/>
              </a:rPr>
              <a:t>Sunny|Play</a:t>
            </a:r>
            <a:r>
              <a:rPr lang="en-GB" sz="1633" dirty="0">
                <a:latin typeface="Palatino Linotype" pitchFamily="18" charset="0"/>
              </a:rPr>
              <a:t>=Yes) = 2/9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P(Temperature=</a:t>
            </a:r>
            <a:r>
              <a:rPr lang="en-GB" sz="1633" dirty="0" err="1">
                <a:latin typeface="Palatino Linotype" pitchFamily="18" charset="0"/>
              </a:rPr>
              <a:t>Cool|Play</a:t>
            </a:r>
            <a:r>
              <a:rPr lang="en-GB" sz="1633" dirty="0">
                <a:latin typeface="Palatino Linotype" pitchFamily="18" charset="0"/>
              </a:rPr>
              <a:t>=Yes)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</a:t>
            </a:r>
            <a:r>
              <a:rPr lang="en-GB" sz="1633" dirty="0" err="1">
                <a:latin typeface="Palatino Linotype" pitchFamily="18" charset="0"/>
              </a:rPr>
              <a:t>Huminity</a:t>
            </a:r>
            <a:r>
              <a:rPr lang="en-GB" sz="1633" dirty="0">
                <a:latin typeface="Palatino Linotype" pitchFamily="18" charset="0"/>
              </a:rPr>
              <a:t>=</a:t>
            </a:r>
            <a:r>
              <a:rPr lang="en-GB" sz="1633" dirty="0" err="1">
                <a:latin typeface="Palatino Linotype" pitchFamily="18" charset="0"/>
              </a:rPr>
              <a:t>High|Play</a:t>
            </a:r>
            <a:r>
              <a:rPr lang="en-GB" sz="1633" dirty="0">
                <a:latin typeface="Palatino Linotype" pitchFamily="18" charset="0"/>
              </a:rPr>
              <a:t>=Yes)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P(Wind=</a:t>
            </a:r>
            <a:r>
              <a:rPr lang="en-GB" sz="1633" dirty="0" err="1">
                <a:latin typeface="Palatino Linotype" pitchFamily="18" charset="0"/>
              </a:rPr>
              <a:t>Strong|Play</a:t>
            </a:r>
            <a:r>
              <a:rPr lang="en-GB" sz="1633" dirty="0">
                <a:latin typeface="Palatino Linotype" pitchFamily="18" charset="0"/>
              </a:rPr>
              <a:t>=Yes)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633" dirty="0">
                <a:latin typeface="Palatino Linotype" pitchFamily="18" charset="0"/>
              </a:rPr>
              <a:t>P(Play=Yes) = 9/14</a:t>
            </a:r>
          </a:p>
        </p:txBody>
      </p:sp>
      <p:sp>
        <p:nvSpPr>
          <p:cNvPr id="14343" name="Text Box 94"/>
          <p:cNvSpPr txBox="1">
            <a:spLocks noChangeArrowheads="1"/>
          </p:cNvSpPr>
          <p:nvPr/>
        </p:nvSpPr>
        <p:spPr bwMode="auto">
          <a:xfrm>
            <a:off x="1059856" y="4739491"/>
            <a:ext cx="10810567" cy="158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1814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814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1814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177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sz="1814" dirty="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1814" dirty="0">
                <a:latin typeface="Palatino Linotype" pitchFamily="18" charset="0"/>
              </a:rPr>
              <a:t> [P(</a:t>
            </a:r>
            <a:r>
              <a:rPr lang="en-GB" sz="1814" i="1" dirty="0" err="1">
                <a:latin typeface="Palatino Linotype" pitchFamily="18" charset="0"/>
              </a:rPr>
              <a:t>Sunny</a:t>
            </a:r>
            <a:r>
              <a:rPr lang="en-GB" sz="1814" dirty="0" err="1">
                <a:latin typeface="Palatino Linotype" pitchFamily="18" charset="0"/>
              </a:rPr>
              <a:t>|Y</a:t>
            </a:r>
            <a:r>
              <a:rPr lang="en-GB" sz="1814" i="1" dirty="0" err="1">
                <a:latin typeface="Palatino Linotype" pitchFamily="18" charset="0"/>
              </a:rPr>
              <a:t>es</a:t>
            </a:r>
            <a:r>
              <a:rPr lang="en-GB" sz="1814" dirty="0">
                <a:latin typeface="Palatino Linotype" pitchFamily="18" charset="0"/>
              </a:rPr>
              <a:t>)P(</a:t>
            </a:r>
            <a:r>
              <a:rPr lang="en-GB" sz="1814" i="1" dirty="0" err="1">
                <a:latin typeface="Palatino Linotype" pitchFamily="18" charset="0"/>
              </a:rPr>
              <a:t>Cool</a:t>
            </a:r>
            <a:r>
              <a:rPr lang="en-GB" sz="1814" dirty="0" err="1">
                <a:latin typeface="Palatino Linotype" pitchFamily="18" charset="0"/>
              </a:rPr>
              <a:t>|</a:t>
            </a:r>
            <a:r>
              <a:rPr lang="en-GB" sz="1814" i="1" dirty="0" err="1">
                <a:latin typeface="Palatino Linotype" pitchFamily="18" charset="0"/>
              </a:rPr>
              <a:t>Yes</a:t>
            </a:r>
            <a:r>
              <a:rPr lang="en-GB" sz="1814" dirty="0">
                <a:latin typeface="Palatino Linotype" pitchFamily="18" charset="0"/>
              </a:rPr>
              <a:t>)P(</a:t>
            </a:r>
            <a:r>
              <a:rPr lang="en-GB" sz="1814" i="1" dirty="0" err="1">
                <a:latin typeface="Palatino Linotype" pitchFamily="18" charset="0"/>
              </a:rPr>
              <a:t>High</a:t>
            </a:r>
            <a:r>
              <a:rPr lang="en-GB" sz="1814" dirty="0" err="1">
                <a:latin typeface="Palatino Linotype" pitchFamily="18" charset="0"/>
              </a:rPr>
              <a:t>|Y</a:t>
            </a:r>
            <a:r>
              <a:rPr lang="en-GB" sz="1814" i="1" dirty="0" err="1">
                <a:latin typeface="Palatino Linotype" pitchFamily="18" charset="0"/>
              </a:rPr>
              <a:t>es</a:t>
            </a:r>
            <a:r>
              <a:rPr lang="en-GB" sz="1814" dirty="0">
                <a:latin typeface="Palatino Linotype" pitchFamily="18" charset="0"/>
              </a:rPr>
              <a:t>)P(</a:t>
            </a:r>
            <a:r>
              <a:rPr lang="en-GB" sz="1814" i="1" dirty="0" err="1">
                <a:latin typeface="Palatino Linotype" pitchFamily="18" charset="0"/>
              </a:rPr>
              <a:t>Strong</a:t>
            </a:r>
            <a:r>
              <a:rPr lang="en-GB" sz="1814" dirty="0" err="1">
                <a:latin typeface="Palatino Linotype" pitchFamily="18" charset="0"/>
              </a:rPr>
              <a:t>|</a:t>
            </a:r>
            <a:r>
              <a:rPr lang="en-GB" sz="1814" i="1" dirty="0" err="1">
                <a:latin typeface="Palatino Linotype" pitchFamily="18" charset="0"/>
              </a:rPr>
              <a:t>Yes</a:t>
            </a:r>
            <a:r>
              <a:rPr lang="en-GB" sz="1814" dirty="0">
                <a:latin typeface="Palatino Linotype" pitchFamily="18" charset="0"/>
              </a:rPr>
              <a:t>)]P(Play=</a:t>
            </a:r>
            <a:r>
              <a:rPr lang="en-GB" sz="1814" i="1" dirty="0">
                <a:latin typeface="Palatino Linotype" pitchFamily="18" charset="0"/>
              </a:rPr>
              <a:t>Yes</a:t>
            </a:r>
            <a:r>
              <a:rPr lang="en-GB" sz="1814" dirty="0">
                <a:latin typeface="Palatino Linotype" pitchFamily="18" charset="0"/>
              </a:rPr>
              <a:t>) = 0.0053</a:t>
            </a:r>
          </a:p>
          <a:p>
            <a:pPr eaLnBrk="1" hangingPunct="1">
              <a:defRPr/>
            </a:pPr>
            <a:r>
              <a:rPr lang="en-GB" sz="1814" dirty="0">
                <a:latin typeface="Palatino Linotype" pitchFamily="18" charset="0"/>
              </a:rPr>
              <a:t> </a:t>
            </a:r>
            <a:r>
              <a:rPr lang="en-GB" sz="1814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814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sz="1814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177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sz="1814" dirty="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1814" dirty="0">
                <a:latin typeface="Palatino Linotype" pitchFamily="18" charset="0"/>
              </a:rPr>
              <a:t> [P(</a:t>
            </a:r>
            <a:r>
              <a:rPr lang="en-GB" sz="1814" i="1" dirty="0" err="1">
                <a:latin typeface="Palatino Linotype" pitchFamily="18" charset="0"/>
              </a:rPr>
              <a:t>Sunny</a:t>
            </a:r>
            <a:r>
              <a:rPr lang="en-GB" sz="1814" dirty="0" err="1">
                <a:latin typeface="Palatino Linotype" pitchFamily="18" charset="0"/>
              </a:rPr>
              <a:t>|N</a:t>
            </a:r>
            <a:r>
              <a:rPr lang="en-GB" sz="1814" i="1" dirty="0" err="1">
                <a:latin typeface="Palatino Linotype" pitchFamily="18" charset="0"/>
              </a:rPr>
              <a:t>o</a:t>
            </a:r>
            <a:r>
              <a:rPr lang="en-GB" sz="1814" dirty="0">
                <a:latin typeface="Palatino Linotype" pitchFamily="18" charset="0"/>
              </a:rPr>
              <a:t>) P(</a:t>
            </a:r>
            <a:r>
              <a:rPr lang="en-GB" sz="1814" i="1" dirty="0" err="1">
                <a:latin typeface="Palatino Linotype" pitchFamily="18" charset="0"/>
              </a:rPr>
              <a:t>Cool</a:t>
            </a:r>
            <a:r>
              <a:rPr lang="en-GB" sz="1814" dirty="0" err="1">
                <a:latin typeface="Palatino Linotype" pitchFamily="18" charset="0"/>
              </a:rPr>
              <a:t>|N</a:t>
            </a:r>
            <a:r>
              <a:rPr lang="en-GB" sz="1814" i="1" dirty="0" err="1">
                <a:latin typeface="Palatino Linotype" pitchFamily="18" charset="0"/>
              </a:rPr>
              <a:t>o</a:t>
            </a:r>
            <a:r>
              <a:rPr lang="en-GB" sz="1814" dirty="0">
                <a:latin typeface="Palatino Linotype" pitchFamily="18" charset="0"/>
              </a:rPr>
              <a:t>)P(</a:t>
            </a:r>
            <a:r>
              <a:rPr lang="en-GB" sz="1814" i="1" dirty="0" err="1">
                <a:latin typeface="Palatino Linotype" pitchFamily="18" charset="0"/>
              </a:rPr>
              <a:t>High</a:t>
            </a:r>
            <a:r>
              <a:rPr lang="en-GB" sz="1814" dirty="0" err="1">
                <a:latin typeface="Palatino Linotype" pitchFamily="18" charset="0"/>
              </a:rPr>
              <a:t>|</a:t>
            </a:r>
            <a:r>
              <a:rPr lang="en-GB" sz="1814" i="1" dirty="0" err="1">
                <a:latin typeface="Palatino Linotype" pitchFamily="18" charset="0"/>
              </a:rPr>
              <a:t>No</a:t>
            </a:r>
            <a:r>
              <a:rPr lang="en-GB" sz="1814" dirty="0">
                <a:latin typeface="Palatino Linotype" pitchFamily="18" charset="0"/>
              </a:rPr>
              <a:t>)P(</a:t>
            </a:r>
            <a:r>
              <a:rPr lang="en-GB" sz="1814" i="1" dirty="0" err="1">
                <a:latin typeface="Palatino Linotype" pitchFamily="18" charset="0"/>
              </a:rPr>
              <a:t>Strong</a:t>
            </a:r>
            <a:r>
              <a:rPr lang="en-GB" sz="1814" dirty="0" err="1">
                <a:latin typeface="Palatino Linotype" pitchFamily="18" charset="0"/>
              </a:rPr>
              <a:t>|</a:t>
            </a:r>
            <a:r>
              <a:rPr lang="en-GB" sz="1814" i="1" dirty="0" err="1">
                <a:latin typeface="Palatino Linotype" pitchFamily="18" charset="0"/>
              </a:rPr>
              <a:t>No</a:t>
            </a:r>
            <a:r>
              <a:rPr lang="en-GB" sz="1814" dirty="0">
                <a:latin typeface="Palatino Linotype" pitchFamily="18" charset="0"/>
              </a:rPr>
              <a:t>)]P(Play=</a:t>
            </a:r>
            <a:r>
              <a:rPr lang="en-GB" sz="1814" i="1" dirty="0">
                <a:latin typeface="Palatino Linotype" pitchFamily="18" charset="0"/>
              </a:rPr>
              <a:t>No</a:t>
            </a:r>
            <a:r>
              <a:rPr lang="en-GB" sz="1814" dirty="0">
                <a:latin typeface="Palatino Linotype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  <a:defRPr/>
            </a:pPr>
            <a:endParaRPr lang="en-GB" sz="1814" dirty="0">
              <a:latin typeface="Palatino Linotype" pitchFamily="18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GB" sz="254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    </a:t>
            </a:r>
            <a:r>
              <a:rPr lang="en-GB" sz="2540" b="1" dirty="0">
                <a:solidFill>
                  <a:srgbClr val="FF0000"/>
                </a:solidFill>
                <a:latin typeface="Palatino Linotype" pitchFamily="18" charset="0"/>
              </a:rPr>
              <a:t>Given the fact P(</a:t>
            </a:r>
            <a:r>
              <a:rPr lang="en-GB" sz="2540" b="1" i="1" dirty="0" err="1">
                <a:solidFill>
                  <a:srgbClr val="FF0000"/>
                </a:solidFill>
                <a:latin typeface="Palatino Linotype" pitchFamily="18" charset="0"/>
              </a:rPr>
              <a:t>Yes</a:t>
            </a:r>
            <a:r>
              <a:rPr lang="en-GB" sz="2540" b="1" dirty="0" err="1">
                <a:solidFill>
                  <a:srgbClr val="FF0000"/>
                </a:solidFill>
                <a:latin typeface="Palatino Linotype" pitchFamily="18" charset="0"/>
              </a:rPr>
              <a:t>|</a:t>
            </a:r>
            <a:r>
              <a:rPr lang="en-GB" sz="2902" b="1" dirty="0" err="1">
                <a:solidFill>
                  <a:srgbClr val="FF0000"/>
                </a:solidFill>
                <a:latin typeface="Palatino Linotype" pitchFamily="18" charset="0"/>
              </a:rPr>
              <a:t>x</a:t>
            </a:r>
            <a:r>
              <a:rPr lang="en-GB" sz="2540" b="1" dirty="0">
                <a:solidFill>
                  <a:srgbClr val="FF0000"/>
                </a:solidFill>
                <a:latin typeface="Palatino Linotype" pitchFamily="18" charset="0"/>
              </a:rPr>
              <a:t>’) &lt; P(</a:t>
            </a:r>
            <a:r>
              <a:rPr lang="en-GB" sz="2540" b="1" i="1" dirty="0" err="1">
                <a:solidFill>
                  <a:srgbClr val="FF0000"/>
                </a:solidFill>
                <a:latin typeface="Palatino Linotype" pitchFamily="18" charset="0"/>
              </a:rPr>
              <a:t>No</a:t>
            </a:r>
            <a:r>
              <a:rPr lang="en-GB" sz="2540" b="1" dirty="0" err="1">
                <a:solidFill>
                  <a:srgbClr val="FF0000"/>
                </a:solidFill>
                <a:latin typeface="Palatino Linotype" pitchFamily="18" charset="0"/>
              </a:rPr>
              <a:t>|</a:t>
            </a:r>
            <a:r>
              <a:rPr lang="en-GB" sz="2902" b="1" dirty="0" err="1">
                <a:solidFill>
                  <a:srgbClr val="FF0000"/>
                </a:solidFill>
                <a:latin typeface="Palatino Linotype" pitchFamily="18" charset="0"/>
              </a:rPr>
              <a:t>x</a:t>
            </a:r>
            <a:r>
              <a:rPr lang="en-GB" sz="2540" b="1" dirty="0">
                <a:solidFill>
                  <a:srgbClr val="FF0000"/>
                </a:solidFill>
                <a:latin typeface="Palatino Linotype" pitchFamily="18" charset="0"/>
              </a:rPr>
              <a:t>’), we label </a:t>
            </a:r>
            <a:r>
              <a:rPr lang="en-GB" sz="2902" b="1" dirty="0">
                <a:solidFill>
                  <a:srgbClr val="FF0000"/>
                </a:solidFill>
                <a:latin typeface="Palatino Linotype" pitchFamily="18" charset="0"/>
              </a:rPr>
              <a:t>x</a:t>
            </a:r>
            <a:r>
              <a:rPr lang="en-GB" sz="2540" b="1" dirty="0">
                <a:solidFill>
                  <a:srgbClr val="FF0000"/>
                </a:solidFill>
                <a:latin typeface="Palatino Linotype" pitchFamily="18" charset="0"/>
              </a:rPr>
              <a:t>’ to be “</a:t>
            </a:r>
            <a:r>
              <a:rPr lang="en-GB" sz="2540" b="1" i="1" dirty="0">
                <a:solidFill>
                  <a:srgbClr val="FF0000"/>
                </a:solidFill>
                <a:latin typeface="Palatino Linotype" pitchFamily="18" charset="0"/>
              </a:rPr>
              <a:t>No</a:t>
            </a:r>
            <a:r>
              <a:rPr lang="en-GB" sz="2540" b="1" dirty="0">
                <a:solidFill>
                  <a:srgbClr val="FF0000"/>
                </a:solidFill>
                <a:latin typeface="Palatino Linotype" pitchFamily="18" charset="0"/>
              </a:rPr>
              <a:t>”.    </a:t>
            </a:r>
          </a:p>
        </p:txBody>
      </p:sp>
    </p:spTree>
    <p:extLst>
      <p:ext uri="{BB962C8B-B14F-4D97-AF65-F5344CB8AC3E}">
        <p14:creationId xmlns:p14="http://schemas.microsoft.com/office/powerpoint/2010/main" val="3626477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48364"/>
              </p:ext>
            </p:extLst>
          </p:nvPr>
        </p:nvGraphicFramePr>
        <p:xfrm>
          <a:off x="1594883" y="1028184"/>
          <a:ext cx="8899453" cy="519363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88828">
                  <a:extLst>
                    <a:ext uri="{9D8B030D-6E8A-4147-A177-3AD203B41FA5}">
                      <a16:colId xmlns="" xmlns:a16="http://schemas.microsoft.com/office/drawing/2014/main" val="3491976075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078459187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1811074977"/>
                    </a:ext>
                  </a:extLst>
                </a:gridCol>
                <a:gridCol w="1528187">
                  <a:extLst>
                    <a:ext uri="{9D8B030D-6E8A-4147-A177-3AD203B41FA5}">
                      <a16:colId xmlns="" xmlns:a16="http://schemas.microsoft.com/office/drawing/2014/main" val="3393944601"/>
                    </a:ext>
                  </a:extLst>
                </a:gridCol>
                <a:gridCol w="1258510">
                  <a:extLst>
                    <a:ext uri="{9D8B030D-6E8A-4147-A177-3AD203B41FA5}">
                      <a16:colId xmlns="" xmlns:a16="http://schemas.microsoft.com/office/drawing/2014/main" val="4148014853"/>
                    </a:ext>
                  </a:extLst>
                </a:gridCol>
                <a:gridCol w="1707976">
                  <a:extLst>
                    <a:ext uri="{9D8B030D-6E8A-4147-A177-3AD203B41FA5}">
                      <a16:colId xmlns="" xmlns:a16="http://schemas.microsoft.com/office/drawing/2014/main" val="286314246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Outlook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Temperature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Humidity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Wind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Play ball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650393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5552289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40202340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8052602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3522652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D5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7222575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D6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41049567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D7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0663648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D8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69346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D9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41888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D10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15213070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D11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Sunny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261403502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D12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3137345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D13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Overcast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Hot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Normal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Weak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826287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2000"/>
                        <a:t>D14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Rain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Mild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Strong</a:t>
                      </a:r>
                    </a:p>
                  </a:txBody>
                  <a:tcPr marL="41441" marR="41441" marT="20721" marB="2072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 marL="41441" marR="41441" marT="20721" marB="20721"/>
                </a:tc>
                <a:extLst>
                  <a:ext uri="{0D108BD9-81ED-4DB2-BD59-A6C34878D82A}">
                    <a16:rowId xmlns="" xmlns:a16="http://schemas.microsoft.com/office/drawing/2014/main" val="3225350276"/>
                  </a:ext>
                </a:extLst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38318" y="169334"/>
            <a:ext cx="9698822" cy="829353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53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Decision </a:t>
            </a:r>
            <a:r>
              <a:rPr lang="en-US" sz="653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Trees</a:t>
            </a:r>
            <a:endParaRPr lang="en-US" sz="653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2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962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3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562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4826" y="1275910"/>
            <a:ext cx="132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Sunny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8022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0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622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4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0843" y="1316186"/>
            <a:ext cx="182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Overcast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7616" y="1881965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1216" y="1881965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3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8791" y="1316186"/>
            <a:ext cx="120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Rainy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527" y="182161"/>
            <a:ext cx="2250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940" y="4895948"/>
                <a:ext cx="11108017" cy="1075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= </a:t>
                </a:r>
                <a:r>
                  <a:rPr lang="en-US" b="1" dirty="0"/>
                  <a:t>0.693536139</a:t>
                </a:r>
                <a:r>
                  <a:rPr lang="en-US" dirty="0"/>
                  <a:t> 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" y="4895948"/>
                <a:ext cx="11108017" cy="1075744"/>
              </a:xfrm>
              <a:prstGeom prst="rect">
                <a:avLst/>
              </a:prstGeom>
              <a:blipFill>
                <a:blip r:embed="rId2"/>
                <a:stretch>
                  <a:fillRect b="-1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962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6562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8746" y="1275910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8022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622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4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7295" y="1316186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7616" y="1881965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1216" y="1881965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3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3854" y="1316186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6429" y="244830"/>
            <a:ext cx="3455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940" y="4895948"/>
                <a:ext cx="11108017" cy="1075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= </a:t>
                </a:r>
                <a:r>
                  <a:rPr lang="en-US" b="1" dirty="0"/>
                  <a:t>0.91106339301</a:t>
                </a:r>
                <a:r>
                  <a:rPr lang="en-US" dirty="0"/>
                  <a:t> 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" y="4895948"/>
                <a:ext cx="11108017" cy="1075744"/>
              </a:xfrm>
              <a:prstGeom prst="rect">
                <a:avLst/>
              </a:prstGeom>
              <a:blipFill>
                <a:blip r:embed="rId2"/>
                <a:stretch>
                  <a:fillRect b="-1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2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2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4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78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3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0078" y="127591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High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93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1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9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6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08353" y="131618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3209" y="244830"/>
            <a:ext cx="253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Humidity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940" y="4895948"/>
                <a:ext cx="11108017" cy="1399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= </a:t>
                </a:r>
                <a:r>
                  <a:rPr lang="en-US" b="1" dirty="0"/>
                  <a:t>0.7884504573</a:t>
                </a:r>
                <a:r>
                  <a:rPr lang="en-US" dirty="0"/>
                  <a:t> 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" y="4895948"/>
                <a:ext cx="11108017" cy="1399037"/>
              </a:xfrm>
              <a:prstGeom prst="rect">
                <a:avLst/>
              </a:prstGeom>
              <a:blipFill>
                <a:blip r:embed="rId2"/>
                <a:stretch>
                  <a:fillRect b="-1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2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2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7894" y="1839434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6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0078" y="1275910"/>
            <a:ext cx="123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93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3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954" y="1922241"/>
            <a:ext cx="10823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3</a:t>
            </a:r>
          </a:p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08353" y="1316186"/>
            <a:ext cx="1406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Strong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6133" y="283768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940" y="4895948"/>
                <a:ext cx="11108017" cy="1399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= </a:t>
                </a:r>
                <a:r>
                  <a:rPr lang="en-US" b="1" dirty="0"/>
                  <a:t>0.89215892826</a:t>
                </a:r>
                <a:r>
                  <a:rPr lang="en-US" dirty="0"/>
                  <a:t> 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0" y="4895948"/>
                <a:ext cx="11108017" cy="1399037"/>
              </a:xfrm>
              <a:prstGeom prst="rect">
                <a:avLst/>
              </a:prstGeom>
              <a:blipFill>
                <a:blip r:embed="rId2"/>
                <a:stretch>
                  <a:fillRect b="-1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892</Words>
  <Application>Microsoft Office PowerPoint</Application>
  <PresentationFormat>Widescreen</PresentationFormat>
  <Paragraphs>733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Palatino Linotype</vt:lpstr>
      <vt:lpstr>Tahoma</vt:lpstr>
      <vt:lpstr>Times New Roman</vt:lpstr>
      <vt:lpstr>Office Theme</vt:lpstr>
      <vt:lpstr>PowerPoint Presentation</vt:lpstr>
      <vt:lpstr>The learning phase for NB Classifier</vt:lpstr>
      <vt:lpstr>Formulation of a Classification Problem</vt:lpstr>
      <vt:lpstr>The test phase for NB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Yahia Etman</dc:creator>
  <cp:lastModifiedBy>Hussein</cp:lastModifiedBy>
  <cp:revision>42</cp:revision>
  <dcterms:created xsi:type="dcterms:W3CDTF">2016-04-25T17:15:07Z</dcterms:created>
  <dcterms:modified xsi:type="dcterms:W3CDTF">2018-03-04T01:18:27Z</dcterms:modified>
</cp:coreProperties>
</file>