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49"/>
  </p:notesMasterIdLst>
  <p:sldIdLst>
    <p:sldId id="256" r:id="rId2"/>
    <p:sldId id="258" r:id="rId3"/>
    <p:sldId id="259" r:id="rId4"/>
    <p:sldId id="260" r:id="rId5"/>
    <p:sldId id="300" r:id="rId6"/>
    <p:sldId id="301" r:id="rId7"/>
    <p:sldId id="261" r:id="rId8"/>
    <p:sldId id="313" r:id="rId9"/>
    <p:sldId id="316" r:id="rId10"/>
    <p:sldId id="317" r:id="rId11"/>
    <p:sldId id="318" r:id="rId12"/>
    <p:sldId id="311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9" r:id="rId33"/>
    <p:sldId id="338" r:id="rId34"/>
    <p:sldId id="342" r:id="rId35"/>
    <p:sldId id="343" r:id="rId36"/>
    <p:sldId id="340" r:id="rId37"/>
    <p:sldId id="341" r:id="rId38"/>
    <p:sldId id="344" r:id="rId39"/>
    <p:sldId id="345" r:id="rId40"/>
    <p:sldId id="346" r:id="rId41"/>
    <p:sldId id="352" r:id="rId42"/>
    <p:sldId id="348" r:id="rId43"/>
    <p:sldId id="350" r:id="rId44"/>
    <p:sldId id="349" r:id="rId45"/>
    <p:sldId id="351" r:id="rId46"/>
    <p:sldId id="353" r:id="rId47"/>
    <p:sldId id="277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642"/>
    <a:srgbClr val="DBA0DB"/>
    <a:srgbClr val="72D9F0"/>
    <a:srgbClr val="A5CF27"/>
    <a:srgbClr val="FF5858"/>
    <a:srgbClr val="CDA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9B8B85-E308-40D8-93FB-08D82E0A849D}">
  <a:tblStyle styleId="{D99B8B85-E308-40D8-93FB-08D82E0A84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042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286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269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05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699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895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832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236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866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733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557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233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389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529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302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8565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937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3958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7632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383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0884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4291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2007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897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16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6956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1449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4571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3315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033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996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8144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7317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1171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8585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7668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2166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462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25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523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20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6" r:id="rId8"/>
    <p:sldLayoutId id="2147483669" r:id="rId9"/>
    <p:sldLayoutId id="2147483670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4" y="1144250"/>
            <a:ext cx="5933941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Boyer Moore’s</a:t>
            </a:r>
            <a:r>
              <a:rPr lang="en" dirty="0">
                <a:solidFill>
                  <a:schemeClr val="accent2"/>
                </a:solidFill>
              </a:rPr>
              <a:t> Algorithm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Presented by: Yahia Mohamed Anas &gt;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String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lt2"/>
                </a:solidFill>
              </a:rPr>
              <a:t>Matching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551125"/>
            <a:ext cx="4045200" cy="9036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Construct BS-ST </a:t>
            </a:r>
            <a:r>
              <a:rPr lang="en" dirty="0">
                <a:solidFill>
                  <a:schemeClr val="accent6"/>
                </a:solidFill>
              </a:rPr>
              <a:t>{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7" name="Google Shape;567;p32"/>
          <p:cNvCxnSpPr>
            <a:cxnSpLocks/>
          </p:cNvCxnSpPr>
          <p:nvPr/>
        </p:nvCxnSpPr>
        <p:spPr>
          <a:xfrm>
            <a:off x="1827593" y="1337408"/>
            <a:ext cx="0" cy="2598742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14098C-0D59-F103-4BC5-E6C9D1018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208"/>
              </p:ext>
            </p:extLst>
          </p:nvPr>
        </p:nvGraphicFramePr>
        <p:xfrm>
          <a:off x="2330831" y="2891695"/>
          <a:ext cx="422846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5693">
                  <a:extLst>
                    <a:ext uri="{9D8B030D-6E8A-4147-A177-3AD203B41FA5}">
                      <a16:colId xmlns:a16="http://schemas.microsoft.com/office/drawing/2014/main" val="2536972610"/>
                    </a:ext>
                  </a:extLst>
                </a:gridCol>
                <a:gridCol w="845693">
                  <a:extLst>
                    <a:ext uri="{9D8B030D-6E8A-4147-A177-3AD203B41FA5}">
                      <a16:colId xmlns:a16="http://schemas.microsoft.com/office/drawing/2014/main" val="4134077117"/>
                    </a:ext>
                  </a:extLst>
                </a:gridCol>
                <a:gridCol w="845693">
                  <a:extLst>
                    <a:ext uri="{9D8B030D-6E8A-4147-A177-3AD203B41FA5}">
                      <a16:colId xmlns:a16="http://schemas.microsoft.com/office/drawing/2014/main" val="699111267"/>
                    </a:ext>
                  </a:extLst>
                </a:gridCol>
                <a:gridCol w="845693">
                  <a:extLst>
                    <a:ext uri="{9D8B030D-6E8A-4147-A177-3AD203B41FA5}">
                      <a16:colId xmlns:a16="http://schemas.microsoft.com/office/drawing/2014/main" val="28327426"/>
                    </a:ext>
                  </a:extLst>
                </a:gridCol>
                <a:gridCol w="845693">
                  <a:extLst>
                    <a:ext uri="{9D8B030D-6E8A-4147-A177-3AD203B41FA5}">
                      <a16:colId xmlns:a16="http://schemas.microsoft.com/office/drawing/2014/main" val="1117685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02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2027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D65FAFD-B884-BD8F-F66C-B17F49E1381D}"/>
              </a:ext>
            </a:extLst>
          </p:cNvPr>
          <p:cNvSpPr txBox="1"/>
          <p:nvPr/>
        </p:nvSpPr>
        <p:spPr>
          <a:xfrm>
            <a:off x="2330832" y="1757528"/>
            <a:ext cx="4316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Pattern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72D9F0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S A L S A</a:t>
            </a:r>
            <a:r>
              <a:rPr lang="en" dirty="0">
                <a:solidFill>
                  <a:srgbClr val="A5CF27"/>
                </a:solidFill>
                <a:latin typeface="Fira Code"/>
                <a:ea typeface="Fira Code"/>
                <a:cs typeface="Fira Code"/>
                <a:sym typeface="Fira Code"/>
              </a:rPr>
              <a:t>       </a:t>
            </a:r>
            <a:r>
              <a:rPr lang="en" dirty="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Length = 5</a:t>
            </a:r>
          </a:p>
          <a:p>
            <a:b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</a:br>
            <a:r>
              <a:rPr lang="en" dirty="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Index</a:t>
            </a:r>
            <a:r>
              <a:rPr lang="en" dirty="0">
                <a:solidFill>
                  <a:srgbClr val="DBA0DB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:  </a:t>
            </a:r>
            <a:r>
              <a:rPr lang="en" dirty="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rPr>
              <a:t>0 1 2 3 4</a:t>
            </a:r>
            <a:endParaRPr lang="en-US" dirty="0">
              <a:solidFill>
                <a:srgbClr val="72D9F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254068-D114-C3E9-CA2D-C631261D0C7F}"/>
              </a:ext>
            </a:extLst>
          </p:cNvPr>
          <p:cNvCxnSpPr/>
          <p:nvPr/>
        </p:nvCxnSpPr>
        <p:spPr>
          <a:xfrm>
            <a:off x="3819682" y="1454754"/>
            <a:ext cx="0" cy="30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134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551125"/>
            <a:ext cx="4045200" cy="9036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Construct BS-ST </a:t>
            </a:r>
            <a:r>
              <a:rPr lang="en" dirty="0">
                <a:solidFill>
                  <a:schemeClr val="accent6"/>
                </a:solidFill>
              </a:rPr>
              <a:t>{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7" name="Google Shape;567;p32"/>
          <p:cNvCxnSpPr>
            <a:cxnSpLocks/>
          </p:cNvCxnSpPr>
          <p:nvPr/>
        </p:nvCxnSpPr>
        <p:spPr>
          <a:xfrm>
            <a:off x="1827593" y="1337408"/>
            <a:ext cx="0" cy="2598742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14098C-0D59-F103-4BC5-E6C9D1018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511973"/>
              </p:ext>
            </p:extLst>
          </p:nvPr>
        </p:nvGraphicFramePr>
        <p:xfrm>
          <a:off x="2330831" y="2891695"/>
          <a:ext cx="422846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5693">
                  <a:extLst>
                    <a:ext uri="{9D8B030D-6E8A-4147-A177-3AD203B41FA5}">
                      <a16:colId xmlns:a16="http://schemas.microsoft.com/office/drawing/2014/main" val="2536972610"/>
                    </a:ext>
                  </a:extLst>
                </a:gridCol>
                <a:gridCol w="845693">
                  <a:extLst>
                    <a:ext uri="{9D8B030D-6E8A-4147-A177-3AD203B41FA5}">
                      <a16:colId xmlns:a16="http://schemas.microsoft.com/office/drawing/2014/main" val="4134077117"/>
                    </a:ext>
                  </a:extLst>
                </a:gridCol>
                <a:gridCol w="845693">
                  <a:extLst>
                    <a:ext uri="{9D8B030D-6E8A-4147-A177-3AD203B41FA5}">
                      <a16:colId xmlns:a16="http://schemas.microsoft.com/office/drawing/2014/main" val="699111267"/>
                    </a:ext>
                  </a:extLst>
                </a:gridCol>
                <a:gridCol w="845693">
                  <a:extLst>
                    <a:ext uri="{9D8B030D-6E8A-4147-A177-3AD203B41FA5}">
                      <a16:colId xmlns:a16="http://schemas.microsoft.com/office/drawing/2014/main" val="28327426"/>
                    </a:ext>
                  </a:extLst>
                </a:gridCol>
                <a:gridCol w="845693">
                  <a:extLst>
                    <a:ext uri="{9D8B030D-6E8A-4147-A177-3AD203B41FA5}">
                      <a16:colId xmlns:a16="http://schemas.microsoft.com/office/drawing/2014/main" val="1117685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02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2027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D65FAFD-B884-BD8F-F66C-B17F49E1381D}"/>
              </a:ext>
            </a:extLst>
          </p:cNvPr>
          <p:cNvSpPr txBox="1"/>
          <p:nvPr/>
        </p:nvSpPr>
        <p:spPr>
          <a:xfrm>
            <a:off x="2330832" y="1757528"/>
            <a:ext cx="4316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Pattern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72D9F0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S A L S A</a:t>
            </a:r>
            <a:r>
              <a:rPr lang="en" dirty="0">
                <a:solidFill>
                  <a:srgbClr val="A5CF27"/>
                </a:solidFill>
                <a:latin typeface="Fira Code"/>
                <a:ea typeface="Fira Code"/>
                <a:cs typeface="Fira Code"/>
                <a:sym typeface="Fira Code"/>
              </a:rPr>
              <a:t>       </a:t>
            </a:r>
            <a:r>
              <a:rPr lang="en" dirty="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Length = 5</a:t>
            </a:r>
          </a:p>
          <a:p>
            <a:b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</a:br>
            <a:r>
              <a:rPr lang="en" dirty="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Index</a:t>
            </a:r>
            <a:r>
              <a:rPr lang="en" dirty="0">
                <a:solidFill>
                  <a:srgbClr val="DBA0DB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:  </a:t>
            </a:r>
            <a:r>
              <a:rPr lang="en" dirty="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rPr>
              <a:t>0 1 2 3 4</a:t>
            </a:r>
            <a:endParaRPr lang="en-US" dirty="0">
              <a:solidFill>
                <a:srgbClr val="72D9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5CCAEE-5308-393F-0ACD-72949A502D58}"/>
              </a:ext>
            </a:extLst>
          </p:cNvPr>
          <p:cNvSpPr txBox="1"/>
          <p:nvPr/>
        </p:nvSpPr>
        <p:spPr>
          <a:xfrm>
            <a:off x="2320073" y="3788624"/>
            <a:ext cx="459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rgbClr val="A5CF27"/>
                </a:solidFill>
                <a:latin typeface="Fira Code"/>
                <a:ea typeface="Fira Code"/>
                <a:cs typeface="Fira Code"/>
                <a:sym typeface="Fira Code"/>
              </a:rPr>
              <a:t>Formula: Any letter is represented by ‘*’</a:t>
            </a:r>
          </a:p>
          <a:p>
            <a:r>
              <a:rPr lang="en-US" dirty="0">
                <a:solidFill>
                  <a:srgbClr val="A5CF27"/>
                </a:solidFill>
                <a:latin typeface="Fira Code"/>
                <a:ea typeface="Fira Code"/>
                <a:cs typeface="Fira Code"/>
                <a:sym typeface="Fira Code"/>
              </a:rPr>
              <a:t>W</a:t>
            </a:r>
            <a:r>
              <a:rPr lang="en" dirty="0">
                <a:solidFill>
                  <a:srgbClr val="A5CF27"/>
                </a:solidFill>
                <a:latin typeface="Fira Code"/>
                <a:ea typeface="Fira Code"/>
                <a:cs typeface="Fira Code"/>
                <a:sym typeface="Fira Code"/>
              </a:rPr>
              <a:t>ith a value of ‘5’   #Length of pattern</a:t>
            </a:r>
          </a:p>
        </p:txBody>
      </p:sp>
    </p:spTree>
    <p:extLst>
      <p:ext uri="{BB962C8B-B14F-4D97-AF65-F5344CB8AC3E}">
        <p14:creationId xmlns:p14="http://schemas.microsoft.com/office/powerpoint/2010/main" val="1277486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448775"/>
            <a:ext cx="4045200" cy="2104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Construct GS-ST </a:t>
            </a:r>
            <a:r>
              <a:rPr lang="en" dirty="0">
                <a:solidFill>
                  <a:schemeClr val="accent6"/>
                </a:solidFill>
              </a:rPr>
              <a:t>{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</a:t>
            </a:r>
            <a:r>
              <a:rPr lang="en" sz="1400" dirty="0">
                <a:solidFill>
                  <a:srgbClr val="DBA0DB"/>
                </a:solidFill>
              </a:rPr>
              <a:t>Text</a:t>
            </a:r>
            <a:r>
              <a:rPr lang="en" sz="1400" dirty="0">
                <a:solidFill>
                  <a:schemeClr val="accent6"/>
                </a:solidFill>
              </a:rPr>
              <a:t>: </a:t>
            </a:r>
            <a:r>
              <a:rPr lang="en" sz="1400" dirty="0">
                <a:solidFill>
                  <a:srgbClr val="DBA0DB"/>
                </a:solidFill>
              </a:rPr>
              <a:t>DONTEATSALTDANCESALSA</a:t>
            </a:r>
            <a:br>
              <a:rPr lang="en" sz="1400" dirty="0">
                <a:solidFill>
                  <a:srgbClr val="DBA0DB"/>
                </a:solidFill>
              </a:rPr>
            </a:br>
            <a:r>
              <a:rPr lang="en" sz="1400" dirty="0">
                <a:solidFill>
                  <a:srgbClr val="DBA0DB"/>
                </a:solidFill>
              </a:rPr>
              <a:t>	Pattern: SALSA</a:t>
            </a:r>
            <a:br>
              <a:rPr lang="en" sz="1400" dirty="0">
                <a:solidFill>
                  <a:srgbClr val="A5CF27"/>
                </a:solidFill>
              </a:rPr>
            </a:b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7" name="Google Shape;567;p32"/>
          <p:cNvCxnSpPr>
            <a:cxnSpLocks/>
          </p:cNvCxnSpPr>
          <p:nvPr/>
        </p:nvCxnSpPr>
        <p:spPr>
          <a:xfrm>
            <a:off x="1827593" y="1337408"/>
            <a:ext cx="0" cy="177162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65FAFD-B884-BD8F-F66C-B17F49E1381D}"/>
              </a:ext>
            </a:extLst>
          </p:cNvPr>
          <p:cNvSpPr txBox="1"/>
          <p:nvPr/>
        </p:nvSpPr>
        <p:spPr>
          <a:xfrm>
            <a:off x="2032071" y="2092590"/>
            <a:ext cx="6702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Pattern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72D9F0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D O N T E A T S A L T  D  A  N  C  E  S  A  L  S  A</a:t>
            </a:r>
            <a:endParaRPr lang="en" dirty="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b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</a:br>
            <a:r>
              <a:rPr lang="en" dirty="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Index</a:t>
            </a:r>
            <a:r>
              <a:rPr lang="en" dirty="0">
                <a:solidFill>
                  <a:srgbClr val="DBA0DB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:  </a:t>
            </a:r>
            <a:r>
              <a:rPr lang="en" dirty="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rPr>
              <a:t>0 1 2 3 4 5 6 7 8 9 10 11 12 13 14 15 16 17 18 19 20</a:t>
            </a:r>
            <a:endParaRPr lang="en-US" dirty="0">
              <a:solidFill>
                <a:srgbClr val="72D9F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BD19D6-B912-1D29-4F54-9A136E2E6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45988"/>
              </p:ext>
            </p:extLst>
          </p:nvPr>
        </p:nvGraphicFramePr>
        <p:xfrm>
          <a:off x="2128700" y="3109034"/>
          <a:ext cx="6096000" cy="111252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10388938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011026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763082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85112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8121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5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SALS</a:t>
                      </a:r>
                      <a:r>
                        <a:rPr lang="en-US" b="1" dirty="0">
                          <a:solidFill>
                            <a:srgbClr val="FF5858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3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225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B7179DB-C8C5-C635-3FC9-FC228808CC04}"/>
              </a:ext>
            </a:extLst>
          </p:cNvPr>
          <p:cNvSpPr txBox="1"/>
          <p:nvPr/>
        </p:nvSpPr>
        <p:spPr>
          <a:xfrm>
            <a:off x="5383074" y="535613"/>
            <a:ext cx="3650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 Case 1: the distance between matched suffix of size k and its rightmost occurrence in the pattern that is not preceded by the same character as the suffix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6EF72-35C0-E607-0106-405876EDEE28}"/>
              </a:ext>
            </a:extLst>
          </p:cNvPr>
          <p:cNvSpPr txBox="1"/>
          <p:nvPr/>
        </p:nvSpPr>
        <p:spPr>
          <a:xfrm>
            <a:off x="3154100" y="4252811"/>
            <a:ext cx="157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Case 1 failed</a:t>
            </a:r>
          </a:p>
        </p:txBody>
      </p:sp>
    </p:spTree>
    <p:extLst>
      <p:ext uri="{BB962C8B-B14F-4D97-AF65-F5344CB8AC3E}">
        <p14:creationId xmlns:p14="http://schemas.microsoft.com/office/powerpoint/2010/main" val="491134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448775"/>
            <a:ext cx="4045200" cy="2104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Construct GS-ST </a:t>
            </a:r>
            <a:r>
              <a:rPr lang="en" dirty="0">
                <a:solidFill>
                  <a:schemeClr val="accent6"/>
                </a:solidFill>
              </a:rPr>
              <a:t>{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</a:t>
            </a:r>
            <a:r>
              <a:rPr lang="en" sz="1400" dirty="0">
                <a:solidFill>
                  <a:srgbClr val="DBA0DB"/>
                </a:solidFill>
              </a:rPr>
              <a:t>Text</a:t>
            </a:r>
            <a:r>
              <a:rPr lang="en" sz="1400" dirty="0">
                <a:solidFill>
                  <a:schemeClr val="accent6"/>
                </a:solidFill>
              </a:rPr>
              <a:t>: </a:t>
            </a:r>
            <a:r>
              <a:rPr lang="en" sz="1400" dirty="0">
                <a:solidFill>
                  <a:srgbClr val="DBA0DB"/>
                </a:solidFill>
              </a:rPr>
              <a:t>DONTEATSALTDANCESALSA</a:t>
            </a:r>
            <a:br>
              <a:rPr lang="en" sz="1400" dirty="0">
                <a:solidFill>
                  <a:srgbClr val="DBA0DB"/>
                </a:solidFill>
              </a:rPr>
            </a:br>
            <a:r>
              <a:rPr lang="en" sz="1400" dirty="0">
                <a:solidFill>
                  <a:srgbClr val="DBA0DB"/>
                </a:solidFill>
              </a:rPr>
              <a:t>	Pattern: SALSA</a:t>
            </a:r>
            <a:br>
              <a:rPr lang="en" sz="1400" dirty="0">
                <a:solidFill>
                  <a:srgbClr val="A5CF27"/>
                </a:solidFill>
              </a:rPr>
            </a:b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7" name="Google Shape;567;p32"/>
          <p:cNvCxnSpPr>
            <a:cxnSpLocks/>
          </p:cNvCxnSpPr>
          <p:nvPr/>
        </p:nvCxnSpPr>
        <p:spPr>
          <a:xfrm>
            <a:off x="1827593" y="1337408"/>
            <a:ext cx="0" cy="177162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65FAFD-B884-BD8F-F66C-B17F49E1381D}"/>
              </a:ext>
            </a:extLst>
          </p:cNvPr>
          <p:cNvSpPr txBox="1"/>
          <p:nvPr/>
        </p:nvSpPr>
        <p:spPr>
          <a:xfrm>
            <a:off x="2032071" y="2092590"/>
            <a:ext cx="6702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Pattern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72D9F0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D O N T E A T S A L T  D  A  N  C  E  S  A  L  S  A</a:t>
            </a:r>
            <a:endParaRPr lang="en" dirty="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b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</a:br>
            <a:r>
              <a:rPr lang="en" dirty="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Index</a:t>
            </a:r>
            <a:r>
              <a:rPr lang="en" dirty="0">
                <a:solidFill>
                  <a:srgbClr val="DBA0DB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:  </a:t>
            </a:r>
            <a:r>
              <a:rPr lang="en" dirty="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rPr>
              <a:t>0 1 2 3 4 5 6 7 8 9 10 11 12 13 14 15 16 17 18 19 20</a:t>
            </a:r>
            <a:endParaRPr lang="en-US" dirty="0">
              <a:solidFill>
                <a:srgbClr val="72D9F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BD19D6-B912-1D29-4F54-9A136E2E6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953350"/>
              </p:ext>
            </p:extLst>
          </p:nvPr>
        </p:nvGraphicFramePr>
        <p:xfrm>
          <a:off x="2128700" y="3109034"/>
          <a:ext cx="6096000" cy="111252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10388938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011026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763082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85112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8121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5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SALS</a:t>
                      </a:r>
                      <a:r>
                        <a:rPr lang="en-US" b="1" dirty="0">
                          <a:solidFill>
                            <a:srgbClr val="FF5858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3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225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B7179DB-C8C5-C635-3FC9-FC228808CC04}"/>
              </a:ext>
            </a:extLst>
          </p:cNvPr>
          <p:cNvSpPr txBox="1"/>
          <p:nvPr/>
        </p:nvSpPr>
        <p:spPr>
          <a:xfrm>
            <a:off x="5383074" y="535613"/>
            <a:ext cx="376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 Case 2: match the longest part of the k-character suffix with corresponding prefix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6EF72-35C0-E607-0106-405876EDEE28}"/>
              </a:ext>
            </a:extLst>
          </p:cNvPr>
          <p:cNvSpPr txBox="1"/>
          <p:nvPr/>
        </p:nvSpPr>
        <p:spPr>
          <a:xfrm>
            <a:off x="3154100" y="4252811"/>
            <a:ext cx="157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Case 2 failed</a:t>
            </a:r>
          </a:p>
        </p:txBody>
      </p:sp>
    </p:spTree>
    <p:extLst>
      <p:ext uri="{BB962C8B-B14F-4D97-AF65-F5344CB8AC3E}">
        <p14:creationId xmlns:p14="http://schemas.microsoft.com/office/powerpoint/2010/main" val="3067582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448775"/>
            <a:ext cx="4045200" cy="2104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Construct GS-ST </a:t>
            </a:r>
            <a:r>
              <a:rPr lang="en" dirty="0">
                <a:solidFill>
                  <a:schemeClr val="accent6"/>
                </a:solidFill>
              </a:rPr>
              <a:t>{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</a:t>
            </a:r>
            <a:r>
              <a:rPr lang="en" sz="1400" dirty="0">
                <a:solidFill>
                  <a:srgbClr val="DBA0DB"/>
                </a:solidFill>
              </a:rPr>
              <a:t>Text</a:t>
            </a:r>
            <a:r>
              <a:rPr lang="en" sz="1400" dirty="0">
                <a:solidFill>
                  <a:schemeClr val="accent6"/>
                </a:solidFill>
              </a:rPr>
              <a:t>: </a:t>
            </a:r>
            <a:r>
              <a:rPr lang="en" sz="1400" dirty="0">
                <a:solidFill>
                  <a:srgbClr val="DBA0DB"/>
                </a:solidFill>
              </a:rPr>
              <a:t>DONTEATSALTDANCESALSA</a:t>
            </a:r>
            <a:br>
              <a:rPr lang="en" sz="1400" dirty="0">
                <a:solidFill>
                  <a:srgbClr val="DBA0DB"/>
                </a:solidFill>
              </a:rPr>
            </a:br>
            <a:r>
              <a:rPr lang="en" sz="1400" dirty="0">
                <a:solidFill>
                  <a:srgbClr val="DBA0DB"/>
                </a:solidFill>
              </a:rPr>
              <a:t>	Pattern: SALSA</a:t>
            </a:r>
            <a:br>
              <a:rPr lang="en" sz="1400" dirty="0">
                <a:solidFill>
                  <a:srgbClr val="A5CF27"/>
                </a:solidFill>
              </a:rPr>
            </a:b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7" name="Google Shape;567;p32"/>
          <p:cNvCxnSpPr>
            <a:cxnSpLocks/>
          </p:cNvCxnSpPr>
          <p:nvPr/>
        </p:nvCxnSpPr>
        <p:spPr>
          <a:xfrm>
            <a:off x="1827593" y="1337408"/>
            <a:ext cx="0" cy="177162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65FAFD-B884-BD8F-F66C-B17F49E1381D}"/>
              </a:ext>
            </a:extLst>
          </p:cNvPr>
          <p:cNvSpPr txBox="1"/>
          <p:nvPr/>
        </p:nvSpPr>
        <p:spPr>
          <a:xfrm>
            <a:off x="2032071" y="2092590"/>
            <a:ext cx="6702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Pattern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72D9F0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D O N T E A T S A L T  D  A  N  C  E  S  A  L  S  A</a:t>
            </a:r>
            <a:endParaRPr lang="en" dirty="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b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</a:br>
            <a:r>
              <a:rPr lang="en" dirty="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Index</a:t>
            </a:r>
            <a:r>
              <a:rPr lang="en" dirty="0">
                <a:solidFill>
                  <a:srgbClr val="DBA0DB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:  </a:t>
            </a:r>
            <a:r>
              <a:rPr lang="en" dirty="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rPr>
              <a:t>0 1 2 3 4 5 6 7 8 9 10 11 12 13 14 15 16 17 18 19 20</a:t>
            </a:r>
            <a:endParaRPr lang="en-US" dirty="0">
              <a:solidFill>
                <a:srgbClr val="72D9F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BD19D6-B912-1D29-4F54-9A136E2E6799}"/>
              </a:ext>
            </a:extLst>
          </p:cNvPr>
          <p:cNvGraphicFramePr>
            <a:graphicFrameLocks noGrp="1"/>
          </p:cNvGraphicFramePr>
          <p:nvPr/>
        </p:nvGraphicFramePr>
        <p:xfrm>
          <a:off x="2128700" y="3109034"/>
          <a:ext cx="6096000" cy="111252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10388938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011026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763082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85112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8121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5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SALS</a:t>
                      </a:r>
                      <a:r>
                        <a:rPr lang="en-US" b="1" dirty="0">
                          <a:solidFill>
                            <a:srgbClr val="FF5858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3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225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B7179DB-C8C5-C635-3FC9-FC228808CC04}"/>
              </a:ext>
            </a:extLst>
          </p:cNvPr>
          <p:cNvSpPr txBox="1"/>
          <p:nvPr/>
        </p:nvSpPr>
        <p:spPr>
          <a:xfrm>
            <a:off x="5383074" y="535613"/>
            <a:ext cx="376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 Case 3: if Case #1 &amp; #2 failed then, D2 (k) = len(pattern)</a:t>
            </a:r>
          </a:p>
          <a:p>
            <a:endParaRPr lang="en-US" sz="1200" dirty="0">
              <a:solidFill>
                <a:srgbClr val="92D05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463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448775"/>
            <a:ext cx="4045200" cy="2104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Construct GS-ST </a:t>
            </a:r>
            <a:r>
              <a:rPr lang="en" dirty="0">
                <a:solidFill>
                  <a:schemeClr val="accent6"/>
                </a:solidFill>
              </a:rPr>
              <a:t>{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</a:t>
            </a:r>
            <a:r>
              <a:rPr lang="en" sz="1400" dirty="0">
                <a:solidFill>
                  <a:srgbClr val="DBA0DB"/>
                </a:solidFill>
              </a:rPr>
              <a:t>Text</a:t>
            </a:r>
            <a:r>
              <a:rPr lang="en" sz="1400" dirty="0">
                <a:solidFill>
                  <a:schemeClr val="accent6"/>
                </a:solidFill>
              </a:rPr>
              <a:t>: </a:t>
            </a:r>
            <a:r>
              <a:rPr lang="en" sz="1400" dirty="0">
                <a:solidFill>
                  <a:srgbClr val="DBA0DB"/>
                </a:solidFill>
              </a:rPr>
              <a:t>DONTEATSALTDANCESALSA</a:t>
            </a:r>
            <a:br>
              <a:rPr lang="en" sz="1400" dirty="0">
                <a:solidFill>
                  <a:srgbClr val="DBA0DB"/>
                </a:solidFill>
              </a:rPr>
            </a:br>
            <a:r>
              <a:rPr lang="en" sz="1400" dirty="0">
                <a:solidFill>
                  <a:srgbClr val="DBA0DB"/>
                </a:solidFill>
              </a:rPr>
              <a:t>	Pattern: SALSA</a:t>
            </a:r>
            <a:br>
              <a:rPr lang="en" sz="1400" dirty="0">
                <a:solidFill>
                  <a:srgbClr val="A5CF27"/>
                </a:solidFill>
              </a:rPr>
            </a:b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7" name="Google Shape;567;p32"/>
          <p:cNvCxnSpPr>
            <a:cxnSpLocks/>
          </p:cNvCxnSpPr>
          <p:nvPr/>
        </p:nvCxnSpPr>
        <p:spPr>
          <a:xfrm>
            <a:off x="1827593" y="1337408"/>
            <a:ext cx="0" cy="177162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65FAFD-B884-BD8F-F66C-B17F49E1381D}"/>
              </a:ext>
            </a:extLst>
          </p:cNvPr>
          <p:cNvSpPr txBox="1"/>
          <p:nvPr/>
        </p:nvSpPr>
        <p:spPr>
          <a:xfrm>
            <a:off x="2032071" y="2092590"/>
            <a:ext cx="6702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Pattern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72D9F0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D O N T E A T S A L T  D  A  N  C  E  S  A  L  S  A</a:t>
            </a:r>
            <a:endParaRPr lang="en" dirty="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b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</a:br>
            <a:r>
              <a:rPr lang="en" dirty="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Index</a:t>
            </a:r>
            <a:r>
              <a:rPr lang="en" dirty="0">
                <a:solidFill>
                  <a:srgbClr val="DBA0DB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:  </a:t>
            </a:r>
            <a:r>
              <a:rPr lang="en" dirty="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rPr>
              <a:t>0 1 2 3 4 5 6 7 8 9 10 11 12 13 14 15 16 17 18 19 20</a:t>
            </a:r>
            <a:endParaRPr lang="en-US" dirty="0">
              <a:solidFill>
                <a:srgbClr val="72D9F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BD19D6-B912-1D29-4F54-9A136E2E6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650591"/>
              </p:ext>
            </p:extLst>
          </p:nvPr>
        </p:nvGraphicFramePr>
        <p:xfrm>
          <a:off x="2128700" y="3109034"/>
          <a:ext cx="6096000" cy="111252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10388938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011026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763082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85112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8121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5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SALS</a:t>
                      </a:r>
                      <a:r>
                        <a:rPr lang="en-US" b="1" dirty="0">
                          <a:solidFill>
                            <a:srgbClr val="FF5858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SAL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3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225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B7179DB-C8C5-C635-3FC9-FC228808CC04}"/>
              </a:ext>
            </a:extLst>
          </p:cNvPr>
          <p:cNvSpPr txBox="1"/>
          <p:nvPr/>
        </p:nvSpPr>
        <p:spPr>
          <a:xfrm>
            <a:off x="5383074" y="535613"/>
            <a:ext cx="3760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 Case 1: The distance between matched suffix of size k and its rightmost occurrence in the pattern that is not preceded by the same character as the suffix</a:t>
            </a:r>
          </a:p>
        </p:txBody>
      </p:sp>
    </p:spTree>
    <p:extLst>
      <p:ext uri="{BB962C8B-B14F-4D97-AF65-F5344CB8AC3E}">
        <p14:creationId xmlns:p14="http://schemas.microsoft.com/office/powerpoint/2010/main" val="1806339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448775"/>
            <a:ext cx="4045200" cy="2104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Construct GS-ST </a:t>
            </a:r>
            <a:r>
              <a:rPr lang="en" dirty="0">
                <a:solidFill>
                  <a:schemeClr val="accent6"/>
                </a:solidFill>
              </a:rPr>
              <a:t>{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</a:t>
            </a:r>
            <a:r>
              <a:rPr lang="en" sz="1400" dirty="0">
                <a:solidFill>
                  <a:srgbClr val="DBA0DB"/>
                </a:solidFill>
              </a:rPr>
              <a:t>Text</a:t>
            </a:r>
            <a:r>
              <a:rPr lang="en" sz="1400" dirty="0">
                <a:solidFill>
                  <a:schemeClr val="accent6"/>
                </a:solidFill>
              </a:rPr>
              <a:t>: </a:t>
            </a:r>
            <a:r>
              <a:rPr lang="en" sz="1400" dirty="0">
                <a:solidFill>
                  <a:srgbClr val="DBA0DB"/>
                </a:solidFill>
              </a:rPr>
              <a:t>DONTEATSALTDANCESALSA</a:t>
            </a:r>
            <a:br>
              <a:rPr lang="en" sz="1400" dirty="0">
                <a:solidFill>
                  <a:srgbClr val="DBA0DB"/>
                </a:solidFill>
              </a:rPr>
            </a:br>
            <a:r>
              <a:rPr lang="en" sz="1400" dirty="0">
                <a:solidFill>
                  <a:srgbClr val="DBA0DB"/>
                </a:solidFill>
              </a:rPr>
              <a:t>	Pattern: SALSA</a:t>
            </a:r>
            <a:br>
              <a:rPr lang="en" sz="1400" dirty="0">
                <a:solidFill>
                  <a:srgbClr val="A5CF27"/>
                </a:solidFill>
              </a:rPr>
            </a:b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7" name="Google Shape;567;p32"/>
          <p:cNvCxnSpPr>
            <a:cxnSpLocks/>
          </p:cNvCxnSpPr>
          <p:nvPr/>
        </p:nvCxnSpPr>
        <p:spPr>
          <a:xfrm>
            <a:off x="1827593" y="1337408"/>
            <a:ext cx="0" cy="177162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65FAFD-B884-BD8F-F66C-B17F49E1381D}"/>
              </a:ext>
            </a:extLst>
          </p:cNvPr>
          <p:cNvSpPr txBox="1"/>
          <p:nvPr/>
        </p:nvSpPr>
        <p:spPr>
          <a:xfrm>
            <a:off x="2032071" y="2092590"/>
            <a:ext cx="6702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Pattern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72D9F0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D O N T E A T S A L T  D  A  N  C  E  S  A  L  S  A</a:t>
            </a:r>
            <a:endParaRPr lang="en" dirty="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b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</a:br>
            <a:r>
              <a:rPr lang="en" dirty="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Index</a:t>
            </a:r>
            <a:r>
              <a:rPr lang="en" dirty="0">
                <a:solidFill>
                  <a:srgbClr val="DBA0DB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:  </a:t>
            </a:r>
            <a:r>
              <a:rPr lang="en" dirty="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rPr>
              <a:t>0 1 2 3 4 5 6 7 8 9 10 11 12 13 14 15 16 17 18 19 20</a:t>
            </a:r>
            <a:endParaRPr lang="en-US" dirty="0">
              <a:solidFill>
                <a:srgbClr val="72D9F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BD19D6-B912-1D29-4F54-9A136E2E6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332486"/>
              </p:ext>
            </p:extLst>
          </p:nvPr>
        </p:nvGraphicFramePr>
        <p:xfrm>
          <a:off x="2128700" y="3109034"/>
          <a:ext cx="6096000" cy="111252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10388938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011026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763082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85112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8121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5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SALS</a:t>
                      </a:r>
                      <a:r>
                        <a:rPr lang="en-US" b="1" dirty="0">
                          <a:solidFill>
                            <a:srgbClr val="FF5858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SAL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SA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3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225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B7179DB-C8C5-C635-3FC9-FC228808CC04}"/>
              </a:ext>
            </a:extLst>
          </p:cNvPr>
          <p:cNvSpPr txBox="1"/>
          <p:nvPr/>
        </p:nvSpPr>
        <p:spPr>
          <a:xfrm>
            <a:off x="5383074" y="535613"/>
            <a:ext cx="3760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 Case 1: The distance between matched suffix of size k and its rightmost occurrence in the pattern that is not preceded by the same character as the suffix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1EEE78-EA95-DCE1-B0EC-BCE3BFBB9B19}"/>
              </a:ext>
            </a:extLst>
          </p:cNvPr>
          <p:cNvSpPr txBox="1"/>
          <p:nvPr/>
        </p:nvSpPr>
        <p:spPr>
          <a:xfrm>
            <a:off x="5627136" y="4304251"/>
            <a:ext cx="157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Case 1 failed</a:t>
            </a:r>
          </a:p>
        </p:txBody>
      </p:sp>
    </p:spTree>
    <p:extLst>
      <p:ext uri="{BB962C8B-B14F-4D97-AF65-F5344CB8AC3E}">
        <p14:creationId xmlns:p14="http://schemas.microsoft.com/office/powerpoint/2010/main" val="3770483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448775"/>
            <a:ext cx="4045200" cy="2104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Construct GS-ST </a:t>
            </a:r>
            <a:r>
              <a:rPr lang="en" dirty="0">
                <a:solidFill>
                  <a:schemeClr val="accent6"/>
                </a:solidFill>
              </a:rPr>
              <a:t>{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</a:t>
            </a:r>
            <a:r>
              <a:rPr lang="en" sz="1400" dirty="0">
                <a:solidFill>
                  <a:srgbClr val="DBA0DB"/>
                </a:solidFill>
              </a:rPr>
              <a:t>Text</a:t>
            </a:r>
            <a:r>
              <a:rPr lang="en" sz="1400" dirty="0">
                <a:solidFill>
                  <a:schemeClr val="accent6"/>
                </a:solidFill>
              </a:rPr>
              <a:t>: </a:t>
            </a:r>
            <a:r>
              <a:rPr lang="en" sz="1400" dirty="0">
                <a:solidFill>
                  <a:srgbClr val="DBA0DB"/>
                </a:solidFill>
              </a:rPr>
              <a:t>DONTEATSALTDANCESALSA</a:t>
            </a:r>
            <a:br>
              <a:rPr lang="en" sz="1400" dirty="0">
                <a:solidFill>
                  <a:srgbClr val="DBA0DB"/>
                </a:solidFill>
              </a:rPr>
            </a:br>
            <a:r>
              <a:rPr lang="en" sz="1400" dirty="0">
                <a:solidFill>
                  <a:srgbClr val="DBA0DB"/>
                </a:solidFill>
              </a:rPr>
              <a:t>	Pattern: SALSA</a:t>
            </a:r>
            <a:br>
              <a:rPr lang="en" sz="1400" dirty="0">
                <a:solidFill>
                  <a:srgbClr val="A5CF27"/>
                </a:solidFill>
              </a:rPr>
            </a:b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7" name="Google Shape;567;p32"/>
          <p:cNvCxnSpPr>
            <a:cxnSpLocks/>
          </p:cNvCxnSpPr>
          <p:nvPr/>
        </p:nvCxnSpPr>
        <p:spPr>
          <a:xfrm>
            <a:off x="1827593" y="1337408"/>
            <a:ext cx="0" cy="177162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65FAFD-B884-BD8F-F66C-B17F49E1381D}"/>
              </a:ext>
            </a:extLst>
          </p:cNvPr>
          <p:cNvSpPr txBox="1"/>
          <p:nvPr/>
        </p:nvSpPr>
        <p:spPr>
          <a:xfrm>
            <a:off x="2032071" y="2092590"/>
            <a:ext cx="6702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Pattern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72D9F0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D O N T E A T S A L T  D  A  N  C  E  S  A  L  S  A</a:t>
            </a:r>
            <a:endParaRPr lang="en" dirty="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b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</a:br>
            <a:r>
              <a:rPr lang="en" dirty="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Index</a:t>
            </a:r>
            <a:r>
              <a:rPr lang="en" dirty="0">
                <a:solidFill>
                  <a:srgbClr val="DBA0DB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:  </a:t>
            </a:r>
            <a:r>
              <a:rPr lang="en" dirty="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rPr>
              <a:t>0 1 2 3 4 5 6 7 8 9 10 11 12 13 14 15 16 17 18 19 20</a:t>
            </a:r>
            <a:endParaRPr lang="en-US" dirty="0">
              <a:solidFill>
                <a:srgbClr val="72D9F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BD19D6-B912-1D29-4F54-9A136E2E6799}"/>
              </a:ext>
            </a:extLst>
          </p:cNvPr>
          <p:cNvGraphicFramePr>
            <a:graphicFrameLocks noGrp="1"/>
          </p:cNvGraphicFramePr>
          <p:nvPr/>
        </p:nvGraphicFramePr>
        <p:xfrm>
          <a:off x="2128700" y="3109034"/>
          <a:ext cx="6096000" cy="111252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10388938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011026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763082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85112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8121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5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SALS</a:t>
                      </a:r>
                      <a:r>
                        <a:rPr lang="en-US" b="1" dirty="0">
                          <a:solidFill>
                            <a:srgbClr val="FF5858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SAL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SA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3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225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B7179DB-C8C5-C635-3FC9-FC228808CC04}"/>
              </a:ext>
            </a:extLst>
          </p:cNvPr>
          <p:cNvSpPr txBox="1"/>
          <p:nvPr/>
        </p:nvSpPr>
        <p:spPr>
          <a:xfrm>
            <a:off x="5383074" y="535613"/>
            <a:ext cx="376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 Case 2: match the longest part of the k-character suffix with corresponding prefix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1EEE78-EA95-DCE1-B0EC-BCE3BFBB9B19}"/>
              </a:ext>
            </a:extLst>
          </p:cNvPr>
          <p:cNvSpPr txBox="1"/>
          <p:nvPr/>
        </p:nvSpPr>
        <p:spPr>
          <a:xfrm>
            <a:off x="5627136" y="4304251"/>
            <a:ext cx="157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Case 2 failed</a:t>
            </a:r>
          </a:p>
        </p:txBody>
      </p:sp>
    </p:spTree>
    <p:extLst>
      <p:ext uri="{BB962C8B-B14F-4D97-AF65-F5344CB8AC3E}">
        <p14:creationId xmlns:p14="http://schemas.microsoft.com/office/powerpoint/2010/main" val="765700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448775"/>
            <a:ext cx="4045200" cy="2104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Construct GS-ST </a:t>
            </a:r>
            <a:r>
              <a:rPr lang="en" dirty="0">
                <a:solidFill>
                  <a:schemeClr val="accent6"/>
                </a:solidFill>
              </a:rPr>
              <a:t>{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</a:t>
            </a:r>
            <a:r>
              <a:rPr lang="en" sz="1400" dirty="0">
                <a:solidFill>
                  <a:srgbClr val="DBA0DB"/>
                </a:solidFill>
              </a:rPr>
              <a:t>Text</a:t>
            </a:r>
            <a:r>
              <a:rPr lang="en" sz="1400" dirty="0">
                <a:solidFill>
                  <a:schemeClr val="accent6"/>
                </a:solidFill>
              </a:rPr>
              <a:t>: </a:t>
            </a:r>
            <a:r>
              <a:rPr lang="en" sz="1400" dirty="0">
                <a:solidFill>
                  <a:srgbClr val="DBA0DB"/>
                </a:solidFill>
              </a:rPr>
              <a:t>DONTEATSALTDANCESALSA</a:t>
            </a:r>
            <a:br>
              <a:rPr lang="en" sz="1400" dirty="0">
                <a:solidFill>
                  <a:srgbClr val="DBA0DB"/>
                </a:solidFill>
              </a:rPr>
            </a:br>
            <a:r>
              <a:rPr lang="en" sz="1400" dirty="0">
                <a:solidFill>
                  <a:srgbClr val="DBA0DB"/>
                </a:solidFill>
              </a:rPr>
              <a:t>	Pattern: SALSA</a:t>
            </a:r>
            <a:br>
              <a:rPr lang="en" sz="1400" dirty="0">
                <a:solidFill>
                  <a:srgbClr val="A5CF27"/>
                </a:solidFill>
              </a:rPr>
            </a:b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7" name="Google Shape;567;p32"/>
          <p:cNvCxnSpPr>
            <a:cxnSpLocks/>
          </p:cNvCxnSpPr>
          <p:nvPr/>
        </p:nvCxnSpPr>
        <p:spPr>
          <a:xfrm>
            <a:off x="1827593" y="1337408"/>
            <a:ext cx="0" cy="177162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65FAFD-B884-BD8F-F66C-B17F49E1381D}"/>
              </a:ext>
            </a:extLst>
          </p:cNvPr>
          <p:cNvSpPr txBox="1"/>
          <p:nvPr/>
        </p:nvSpPr>
        <p:spPr>
          <a:xfrm>
            <a:off x="2032071" y="2092590"/>
            <a:ext cx="6702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Pattern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72D9F0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D O N T E A T S A L T  D  A  N  C  E  S  A  L  S  A</a:t>
            </a:r>
            <a:endParaRPr lang="en" dirty="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b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</a:br>
            <a:r>
              <a:rPr lang="en" dirty="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Index</a:t>
            </a:r>
            <a:r>
              <a:rPr lang="en" dirty="0">
                <a:solidFill>
                  <a:srgbClr val="DBA0DB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:  </a:t>
            </a:r>
            <a:r>
              <a:rPr lang="en" dirty="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rPr>
              <a:t>0 1 2 3 4 5 6 7 8 9 10 11 12 13 14 15 16 17 18 19 20</a:t>
            </a:r>
            <a:endParaRPr lang="en-US" dirty="0">
              <a:solidFill>
                <a:srgbClr val="72D9F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BD19D6-B912-1D29-4F54-9A136E2E6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81458"/>
              </p:ext>
            </p:extLst>
          </p:nvPr>
        </p:nvGraphicFramePr>
        <p:xfrm>
          <a:off x="2128700" y="3109034"/>
          <a:ext cx="6096000" cy="111252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10388938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011026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763082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85112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8121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5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SALS</a:t>
                      </a:r>
                      <a:r>
                        <a:rPr lang="en-US" b="1" dirty="0">
                          <a:solidFill>
                            <a:srgbClr val="FF5858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SAL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SA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3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225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B7179DB-C8C5-C635-3FC9-FC228808CC04}"/>
              </a:ext>
            </a:extLst>
          </p:cNvPr>
          <p:cNvSpPr txBox="1"/>
          <p:nvPr/>
        </p:nvSpPr>
        <p:spPr>
          <a:xfrm>
            <a:off x="5383074" y="535613"/>
            <a:ext cx="376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 Case 3: if Case #1 &amp; #2 failed then, D2 (k) = len(pattern)</a:t>
            </a:r>
          </a:p>
          <a:p>
            <a:endParaRPr lang="en-US" sz="1200" dirty="0">
              <a:solidFill>
                <a:srgbClr val="92D05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1EEE78-EA95-DCE1-B0EC-BCE3BFBB9B19}"/>
              </a:ext>
            </a:extLst>
          </p:cNvPr>
          <p:cNvSpPr txBox="1"/>
          <p:nvPr/>
        </p:nvSpPr>
        <p:spPr>
          <a:xfrm>
            <a:off x="5627136" y="4304251"/>
            <a:ext cx="157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50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448775"/>
            <a:ext cx="4045200" cy="2104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Construct GS-ST </a:t>
            </a:r>
            <a:r>
              <a:rPr lang="en" dirty="0">
                <a:solidFill>
                  <a:schemeClr val="accent6"/>
                </a:solidFill>
              </a:rPr>
              <a:t>{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</a:t>
            </a:r>
            <a:r>
              <a:rPr lang="en" sz="1400" dirty="0">
                <a:solidFill>
                  <a:srgbClr val="DBA0DB"/>
                </a:solidFill>
              </a:rPr>
              <a:t>Text</a:t>
            </a:r>
            <a:r>
              <a:rPr lang="en" sz="1400" dirty="0">
                <a:solidFill>
                  <a:schemeClr val="accent6"/>
                </a:solidFill>
              </a:rPr>
              <a:t>: </a:t>
            </a:r>
            <a:r>
              <a:rPr lang="en" sz="1400" dirty="0">
                <a:solidFill>
                  <a:srgbClr val="DBA0DB"/>
                </a:solidFill>
              </a:rPr>
              <a:t>DONTEATSALTDANCESALSA</a:t>
            </a:r>
            <a:br>
              <a:rPr lang="en" sz="1400" dirty="0">
                <a:solidFill>
                  <a:srgbClr val="DBA0DB"/>
                </a:solidFill>
              </a:rPr>
            </a:br>
            <a:r>
              <a:rPr lang="en" sz="1400" dirty="0">
                <a:solidFill>
                  <a:srgbClr val="DBA0DB"/>
                </a:solidFill>
              </a:rPr>
              <a:t>	Pattern: SALSA</a:t>
            </a:r>
            <a:br>
              <a:rPr lang="en" sz="1400" dirty="0">
                <a:solidFill>
                  <a:srgbClr val="A5CF27"/>
                </a:solidFill>
              </a:rPr>
            </a:b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7" name="Google Shape;567;p32"/>
          <p:cNvCxnSpPr>
            <a:cxnSpLocks/>
          </p:cNvCxnSpPr>
          <p:nvPr/>
        </p:nvCxnSpPr>
        <p:spPr>
          <a:xfrm>
            <a:off x="1827593" y="1337408"/>
            <a:ext cx="0" cy="177162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65FAFD-B884-BD8F-F66C-B17F49E1381D}"/>
              </a:ext>
            </a:extLst>
          </p:cNvPr>
          <p:cNvSpPr txBox="1"/>
          <p:nvPr/>
        </p:nvSpPr>
        <p:spPr>
          <a:xfrm>
            <a:off x="2032071" y="2092590"/>
            <a:ext cx="6702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Pattern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72D9F0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D O N T E A T S A L T  D  A  N  C  E  S  A  L  S  A</a:t>
            </a:r>
            <a:endParaRPr lang="en" dirty="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b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</a:br>
            <a:r>
              <a:rPr lang="en" dirty="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Index</a:t>
            </a:r>
            <a:r>
              <a:rPr lang="en" dirty="0">
                <a:solidFill>
                  <a:srgbClr val="DBA0DB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:  </a:t>
            </a:r>
            <a:r>
              <a:rPr lang="en" dirty="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rPr>
              <a:t>0 1 2 3 4 5 6 7 8 9 10 11 12 13 14 15 16 17 18 19 20</a:t>
            </a:r>
            <a:endParaRPr lang="en-US" dirty="0">
              <a:solidFill>
                <a:srgbClr val="72D9F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BD19D6-B912-1D29-4F54-9A136E2E6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767601"/>
              </p:ext>
            </p:extLst>
          </p:nvPr>
        </p:nvGraphicFramePr>
        <p:xfrm>
          <a:off x="2128700" y="3109034"/>
          <a:ext cx="6096000" cy="111252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10388938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011026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763082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85112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8121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5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SALS</a:t>
                      </a:r>
                      <a:r>
                        <a:rPr lang="en-US" b="1" dirty="0">
                          <a:solidFill>
                            <a:srgbClr val="FF5858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SAL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SA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ALSA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3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225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B7179DB-C8C5-C635-3FC9-FC228808CC04}"/>
              </a:ext>
            </a:extLst>
          </p:cNvPr>
          <p:cNvSpPr txBox="1"/>
          <p:nvPr/>
        </p:nvSpPr>
        <p:spPr>
          <a:xfrm>
            <a:off x="5383074" y="535613"/>
            <a:ext cx="3760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 Case 1: The distance between matched suffix of size k and its rightmost occurrence in the pattern that is not preceded by the same character as the suffix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1EEE78-EA95-DCE1-B0EC-BCE3BFBB9B19}"/>
              </a:ext>
            </a:extLst>
          </p:cNvPr>
          <p:cNvSpPr txBox="1"/>
          <p:nvPr/>
        </p:nvSpPr>
        <p:spPr>
          <a:xfrm>
            <a:off x="6860191" y="4284720"/>
            <a:ext cx="157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Case 1 failed</a:t>
            </a:r>
          </a:p>
        </p:txBody>
      </p:sp>
    </p:spTree>
    <p:extLst>
      <p:ext uri="{BB962C8B-B14F-4D97-AF65-F5344CB8AC3E}">
        <p14:creationId xmlns:p14="http://schemas.microsoft.com/office/powerpoint/2010/main" val="209133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50" y="1622614"/>
            <a:ext cx="6273563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Why use this algorithm &amp; what are the techniques used &gt;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332550" y="2161069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204650" y="2345455"/>
            <a:ext cx="5022475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Demonstration on how this algorithm works &gt;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204650" y="2161057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 </a:t>
            </a:r>
            <a:r>
              <a:rPr lang="en-US" dirty="0">
                <a:solidFill>
                  <a:srgbClr val="FCC642"/>
                </a:solidFill>
              </a:rPr>
              <a:t>Representation</a:t>
            </a:r>
            <a:endParaRPr dirty="0">
              <a:solidFill>
                <a:srgbClr val="FCC642"/>
              </a:solidFill>
            </a:endParaRPr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3204650" y="2884599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4076750" y="3222980"/>
            <a:ext cx="3729376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Implemented code using python &gt;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4076750" y="2884587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Implementation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543225"/>
            <a:chOff x="1084825" y="1168950"/>
            <a:chExt cx="506100" cy="354322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409657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" name="Google Shape;486;p29">
            <a:extLst>
              <a:ext uri="{FF2B5EF4-FFF2-40B4-BE49-F238E27FC236}">
                <a16:creationId xmlns:a16="http://schemas.microsoft.com/office/drawing/2014/main" id="{DA5154A1-11D3-C56A-DE72-1C46EECDD85E}"/>
              </a:ext>
            </a:extLst>
          </p:cNvPr>
          <p:cNvSpPr txBox="1">
            <a:spLocks/>
          </p:cNvSpPr>
          <p:nvPr/>
        </p:nvSpPr>
        <p:spPr>
          <a:xfrm flipH="1">
            <a:off x="3832374" y="3705119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3" name="Google Shape;487;p29">
            <a:extLst>
              <a:ext uri="{FF2B5EF4-FFF2-40B4-BE49-F238E27FC236}">
                <a16:creationId xmlns:a16="http://schemas.microsoft.com/office/drawing/2014/main" id="{651E633A-9E1D-C846-BF58-6804D2C5AAF9}"/>
              </a:ext>
            </a:extLst>
          </p:cNvPr>
          <p:cNvSpPr txBox="1">
            <a:spLocks/>
          </p:cNvSpPr>
          <p:nvPr/>
        </p:nvSpPr>
        <p:spPr>
          <a:xfrm>
            <a:off x="4704474" y="4043500"/>
            <a:ext cx="3729376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&lt; Implemented code analysis &gt;</a:t>
            </a:r>
          </a:p>
        </p:txBody>
      </p:sp>
      <p:sp>
        <p:nvSpPr>
          <p:cNvPr id="4" name="Google Shape;488;p29">
            <a:extLst>
              <a:ext uri="{FF2B5EF4-FFF2-40B4-BE49-F238E27FC236}">
                <a16:creationId xmlns:a16="http://schemas.microsoft.com/office/drawing/2014/main" id="{63C90660-CB2F-BDD0-9EFD-46F2E5E2CD40}"/>
              </a:ext>
            </a:extLst>
          </p:cNvPr>
          <p:cNvSpPr txBox="1">
            <a:spLocks/>
          </p:cNvSpPr>
          <p:nvPr/>
        </p:nvSpPr>
        <p:spPr>
          <a:xfrm>
            <a:off x="4704474" y="3705107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dirty="0">
                <a:solidFill>
                  <a:schemeClr val="accent2"/>
                </a:solidFill>
              </a:rPr>
              <a:t>Code Analysis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448775"/>
            <a:ext cx="4045200" cy="2104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Construct GS-ST </a:t>
            </a:r>
            <a:r>
              <a:rPr lang="en" dirty="0">
                <a:solidFill>
                  <a:schemeClr val="accent6"/>
                </a:solidFill>
              </a:rPr>
              <a:t>{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</a:t>
            </a:r>
            <a:r>
              <a:rPr lang="en" sz="1400" dirty="0">
                <a:solidFill>
                  <a:srgbClr val="DBA0DB"/>
                </a:solidFill>
              </a:rPr>
              <a:t>Text</a:t>
            </a:r>
            <a:r>
              <a:rPr lang="en" sz="1400" dirty="0">
                <a:solidFill>
                  <a:schemeClr val="accent6"/>
                </a:solidFill>
              </a:rPr>
              <a:t>: </a:t>
            </a:r>
            <a:r>
              <a:rPr lang="en" sz="1400" dirty="0">
                <a:solidFill>
                  <a:srgbClr val="DBA0DB"/>
                </a:solidFill>
              </a:rPr>
              <a:t>DONTEATSALTDANCESALSA</a:t>
            </a:r>
            <a:br>
              <a:rPr lang="en" sz="1400" dirty="0">
                <a:solidFill>
                  <a:srgbClr val="DBA0DB"/>
                </a:solidFill>
              </a:rPr>
            </a:br>
            <a:r>
              <a:rPr lang="en" sz="1400" dirty="0">
                <a:solidFill>
                  <a:srgbClr val="DBA0DB"/>
                </a:solidFill>
              </a:rPr>
              <a:t>	Pattern: SALSA</a:t>
            </a:r>
            <a:br>
              <a:rPr lang="en" sz="1400" dirty="0">
                <a:solidFill>
                  <a:srgbClr val="A5CF27"/>
                </a:solidFill>
              </a:rPr>
            </a:b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7" name="Google Shape;567;p32"/>
          <p:cNvCxnSpPr>
            <a:cxnSpLocks/>
          </p:cNvCxnSpPr>
          <p:nvPr/>
        </p:nvCxnSpPr>
        <p:spPr>
          <a:xfrm>
            <a:off x="1827593" y="1337408"/>
            <a:ext cx="0" cy="177162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65FAFD-B884-BD8F-F66C-B17F49E1381D}"/>
              </a:ext>
            </a:extLst>
          </p:cNvPr>
          <p:cNvSpPr txBox="1"/>
          <p:nvPr/>
        </p:nvSpPr>
        <p:spPr>
          <a:xfrm>
            <a:off x="2032071" y="2092590"/>
            <a:ext cx="6702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Pattern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72D9F0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D O N T E A T S A L T  D  A  N  C  E  S  A  L  S  A</a:t>
            </a:r>
            <a:endParaRPr lang="en" dirty="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b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</a:br>
            <a:r>
              <a:rPr lang="en" dirty="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Index</a:t>
            </a:r>
            <a:r>
              <a:rPr lang="en" dirty="0">
                <a:solidFill>
                  <a:srgbClr val="DBA0DB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:  </a:t>
            </a:r>
            <a:r>
              <a:rPr lang="en" dirty="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rPr>
              <a:t>0 1 2 3 4 5 6 7 8 9 10 11 12 13 14 15 16 17 18 19 20</a:t>
            </a:r>
            <a:endParaRPr lang="en-US" dirty="0">
              <a:solidFill>
                <a:srgbClr val="72D9F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BD19D6-B912-1D29-4F54-9A136E2E6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890807"/>
              </p:ext>
            </p:extLst>
          </p:nvPr>
        </p:nvGraphicFramePr>
        <p:xfrm>
          <a:off x="2128700" y="3109034"/>
          <a:ext cx="6096000" cy="111252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10388938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011026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763082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85112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8121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5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SALS</a:t>
                      </a:r>
                      <a:r>
                        <a:rPr lang="en-US" b="1" dirty="0">
                          <a:solidFill>
                            <a:srgbClr val="FF5858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SAL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SA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ALSA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3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225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B7179DB-C8C5-C635-3FC9-FC228808CC04}"/>
              </a:ext>
            </a:extLst>
          </p:cNvPr>
          <p:cNvSpPr txBox="1"/>
          <p:nvPr/>
        </p:nvSpPr>
        <p:spPr>
          <a:xfrm>
            <a:off x="5383074" y="535613"/>
            <a:ext cx="376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 Case 2: match the longest part of the k-character suffix with corresponding prefix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1EEE78-EA95-DCE1-B0EC-BCE3BFBB9B19}"/>
              </a:ext>
            </a:extLst>
          </p:cNvPr>
          <p:cNvSpPr txBox="1"/>
          <p:nvPr/>
        </p:nvSpPr>
        <p:spPr>
          <a:xfrm>
            <a:off x="6825554" y="4293148"/>
            <a:ext cx="157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Case 2 failed</a:t>
            </a:r>
          </a:p>
        </p:txBody>
      </p:sp>
    </p:spTree>
    <p:extLst>
      <p:ext uri="{BB962C8B-B14F-4D97-AF65-F5344CB8AC3E}">
        <p14:creationId xmlns:p14="http://schemas.microsoft.com/office/powerpoint/2010/main" val="851313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448775"/>
            <a:ext cx="4045200" cy="2104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Construct GS-ST </a:t>
            </a:r>
            <a:r>
              <a:rPr lang="en" dirty="0">
                <a:solidFill>
                  <a:schemeClr val="accent6"/>
                </a:solidFill>
              </a:rPr>
              <a:t>{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</a:t>
            </a:r>
            <a:r>
              <a:rPr lang="en" sz="1400" dirty="0">
                <a:solidFill>
                  <a:srgbClr val="DBA0DB"/>
                </a:solidFill>
              </a:rPr>
              <a:t>Text</a:t>
            </a:r>
            <a:r>
              <a:rPr lang="en" sz="1400" dirty="0">
                <a:solidFill>
                  <a:schemeClr val="accent6"/>
                </a:solidFill>
              </a:rPr>
              <a:t>: </a:t>
            </a:r>
            <a:r>
              <a:rPr lang="en" sz="1400" dirty="0">
                <a:solidFill>
                  <a:srgbClr val="DBA0DB"/>
                </a:solidFill>
              </a:rPr>
              <a:t>DONTEATSALTDANCESALSA</a:t>
            </a:r>
            <a:br>
              <a:rPr lang="en" sz="1400" dirty="0">
                <a:solidFill>
                  <a:srgbClr val="DBA0DB"/>
                </a:solidFill>
              </a:rPr>
            </a:br>
            <a:r>
              <a:rPr lang="en" sz="1400" dirty="0">
                <a:solidFill>
                  <a:srgbClr val="DBA0DB"/>
                </a:solidFill>
              </a:rPr>
              <a:t>	Pattern: SALSA</a:t>
            </a:r>
            <a:br>
              <a:rPr lang="en" sz="1400" dirty="0">
                <a:solidFill>
                  <a:srgbClr val="A5CF27"/>
                </a:solidFill>
              </a:rPr>
            </a:b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7" name="Google Shape;567;p32"/>
          <p:cNvCxnSpPr>
            <a:cxnSpLocks/>
          </p:cNvCxnSpPr>
          <p:nvPr/>
        </p:nvCxnSpPr>
        <p:spPr>
          <a:xfrm>
            <a:off x="1827593" y="1337408"/>
            <a:ext cx="0" cy="177162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65FAFD-B884-BD8F-F66C-B17F49E1381D}"/>
              </a:ext>
            </a:extLst>
          </p:cNvPr>
          <p:cNvSpPr txBox="1"/>
          <p:nvPr/>
        </p:nvSpPr>
        <p:spPr>
          <a:xfrm>
            <a:off x="2032071" y="2092590"/>
            <a:ext cx="6702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Pattern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72D9F0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D O N T E A T S A L T  D  A  N  C  E  S  A  L  S  A</a:t>
            </a:r>
            <a:endParaRPr lang="en" dirty="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b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</a:br>
            <a:r>
              <a:rPr lang="en" dirty="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Index</a:t>
            </a:r>
            <a:r>
              <a:rPr lang="en" dirty="0">
                <a:solidFill>
                  <a:srgbClr val="DBA0DB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:  </a:t>
            </a:r>
            <a:r>
              <a:rPr lang="en" dirty="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rPr>
              <a:t>0 1 2 3 4 5 6 7 8 9 10 11 12 13 14 15 16 17 18 19 20</a:t>
            </a:r>
            <a:endParaRPr lang="en-US" dirty="0">
              <a:solidFill>
                <a:srgbClr val="72D9F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BD19D6-B912-1D29-4F54-9A136E2E6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95301"/>
              </p:ext>
            </p:extLst>
          </p:nvPr>
        </p:nvGraphicFramePr>
        <p:xfrm>
          <a:off x="2128700" y="3109034"/>
          <a:ext cx="6096000" cy="111252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10388938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011026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763082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85112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8121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5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SALS</a:t>
                      </a:r>
                      <a:r>
                        <a:rPr lang="en-US" b="1" dirty="0">
                          <a:solidFill>
                            <a:srgbClr val="FF5858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SAL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SA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ALSA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3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225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B7179DB-C8C5-C635-3FC9-FC228808CC04}"/>
              </a:ext>
            </a:extLst>
          </p:cNvPr>
          <p:cNvSpPr txBox="1"/>
          <p:nvPr/>
        </p:nvSpPr>
        <p:spPr>
          <a:xfrm>
            <a:off x="5383074" y="535613"/>
            <a:ext cx="376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 Case 3: if Case #1 &amp; #2 failed then, D2 (k) = len(pattern)</a:t>
            </a:r>
          </a:p>
          <a:p>
            <a:endParaRPr lang="en-US" sz="1200" dirty="0">
              <a:solidFill>
                <a:srgbClr val="92D05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1EEE78-EA95-DCE1-B0EC-BCE3BFBB9B19}"/>
              </a:ext>
            </a:extLst>
          </p:cNvPr>
          <p:cNvSpPr txBox="1"/>
          <p:nvPr/>
        </p:nvSpPr>
        <p:spPr>
          <a:xfrm>
            <a:off x="5627136" y="4304251"/>
            <a:ext cx="157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22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79991" y="650155"/>
            <a:ext cx="4045200" cy="5435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Iterate to Match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7" name="Google Shape;567;p32"/>
          <p:cNvCxnSpPr>
            <a:cxnSpLocks/>
          </p:cNvCxnSpPr>
          <p:nvPr/>
        </p:nvCxnSpPr>
        <p:spPr>
          <a:xfrm>
            <a:off x="1590925" y="2164524"/>
            <a:ext cx="0" cy="177162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BD19D6-B912-1D29-4F54-9A136E2E6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601961"/>
              </p:ext>
            </p:extLst>
          </p:nvPr>
        </p:nvGraphicFramePr>
        <p:xfrm>
          <a:off x="5153894" y="1222139"/>
          <a:ext cx="3574465" cy="82296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714893">
                  <a:extLst>
                    <a:ext uri="{9D8B030D-6E8A-4147-A177-3AD203B41FA5}">
                      <a16:colId xmlns:a16="http://schemas.microsoft.com/office/drawing/2014/main" val="1103889389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1101102664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1576308258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3385112001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1281212560"/>
                    </a:ext>
                  </a:extLst>
                </a:gridCol>
              </a:tblGrid>
              <a:tr h="2210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52970"/>
                  </a:ext>
                </a:extLst>
              </a:tr>
              <a:tr h="2210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SALS</a:t>
                      </a:r>
                      <a:r>
                        <a:rPr lang="en-US" sz="1200" b="1" dirty="0">
                          <a:solidFill>
                            <a:srgbClr val="FF5858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SAL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SA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ALSA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39633"/>
                  </a:ext>
                </a:extLst>
              </a:tr>
              <a:tr h="2210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225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1EEE78-EA95-DCE1-B0EC-BCE3BFBB9B19}"/>
              </a:ext>
            </a:extLst>
          </p:cNvPr>
          <p:cNvSpPr txBox="1"/>
          <p:nvPr/>
        </p:nvSpPr>
        <p:spPr>
          <a:xfrm>
            <a:off x="5627136" y="4304251"/>
            <a:ext cx="157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F9FBC6-11ED-1294-726D-78285890A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900475"/>
              </p:ext>
            </p:extLst>
          </p:nvPr>
        </p:nvGraphicFramePr>
        <p:xfrm>
          <a:off x="1707767" y="1359299"/>
          <a:ext cx="3076235" cy="54864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615247">
                  <a:extLst>
                    <a:ext uri="{9D8B030D-6E8A-4147-A177-3AD203B41FA5}">
                      <a16:colId xmlns:a16="http://schemas.microsoft.com/office/drawing/2014/main" val="2536972610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4134077117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699111267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28327426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1117685514"/>
                    </a:ext>
                  </a:extLst>
                </a:gridCol>
              </a:tblGrid>
              <a:tr h="238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024091"/>
                  </a:ext>
                </a:extLst>
              </a:tr>
              <a:tr h="23825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2027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341B55-8805-4E36-B79A-6163E0FCF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57444"/>
              </p:ext>
            </p:extLst>
          </p:nvPr>
        </p:nvGraphicFramePr>
        <p:xfrm>
          <a:off x="1804559" y="2571750"/>
          <a:ext cx="6698670" cy="74168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304485">
                  <a:extLst>
                    <a:ext uri="{9D8B030D-6E8A-4147-A177-3AD203B41FA5}">
                      <a16:colId xmlns:a16="http://schemas.microsoft.com/office/drawing/2014/main" val="1246206160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12062513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568674432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800839764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526665162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324129863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218392468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947826695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1558982950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381105925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1136510983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90433582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99770671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453534992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1034018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187295414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899931941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549863974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769708718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35479358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1264227320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75748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78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181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8ED57E5-E31E-2370-9C33-C842368E4D07}"/>
              </a:ext>
            </a:extLst>
          </p:cNvPr>
          <p:cNvSpPr txBox="1"/>
          <p:nvPr/>
        </p:nvSpPr>
        <p:spPr>
          <a:xfrm>
            <a:off x="3667994" y="3568532"/>
            <a:ext cx="2971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BS-ST[‘E’ = *] = 5</a:t>
            </a:r>
          </a:p>
          <a:p>
            <a:r>
              <a:rPr lang="en-US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GS-ST[1] = 5</a:t>
            </a:r>
          </a:p>
          <a:p>
            <a:r>
              <a:rPr lang="en-US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Max(5,5) = 5 Right Shifts</a:t>
            </a:r>
          </a:p>
        </p:txBody>
      </p:sp>
    </p:spTree>
    <p:extLst>
      <p:ext uri="{BB962C8B-B14F-4D97-AF65-F5344CB8AC3E}">
        <p14:creationId xmlns:p14="http://schemas.microsoft.com/office/powerpoint/2010/main" val="3722498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79991" y="650155"/>
            <a:ext cx="4045200" cy="5435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Iterate to Match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7" name="Google Shape;567;p32"/>
          <p:cNvCxnSpPr>
            <a:cxnSpLocks/>
          </p:cNvCxnSpPr>
          <p:nvPr/>
        </p:nvCxnSpPr>
        <p:spPr>
          <a:xfrm>
            <a:off x="1590925" y="2164524"/>
            <a:ext cx="0" cy="177162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BD19D6-B912-1D29-4F54-9A136E2E6799}"/>
              </a:ext>
            </a:extLst>
          </p:cNvPr>
          <p:cNvGraphicFramePr>
            <a:graphicFrameLocks noGrp="1"/>
          </p:cNvGraphicFramePr>
          <p:nvPr/>
        </p:nvGraphicFramePr>
        <p:xfrm>
          <a:off x="5153894" y="1222139"/>
          <a:ext cx="3574465" cy="82296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714893">
                  <a:extLst>
                    <a:ext uri="{9D8B030D-6E8A-4147-A177-3AD203B41FA5}">
                      <a16:colId xmlns:a16="http://schemas.microsoft.com/office/drawing/2014/main" val="1103889389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1101102664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1576308258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3385112001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1281212560"/>
                    </a:ext>
                  </a:extLst>
                </a:gridCol>
              </a:tblGrid>
              <a:tr h="2210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52970"/>
                  </a:ext>
                </a:extLst>
              </a:tr>
              <a:tr h="2210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SALS</a:t>
                      </a:r>
                      <a:r>
                        <a:rPr lang="en-US" sz="1200" b="1" dirty="0">
                          <a:solidFill>
                            <a:srgbClr val="FF5858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SAL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SA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ALSA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39633"/>
                  </a:ext>
                </a:extLst>
              </a:tr>
              <a:tr h="2210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225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1EEE78-EA95-DCE1-B0EC-BCE3BFBB9B19}"/>
              </a:ext>
            </a:extLst>
          </p:cNvPr>
          <p:cNvSpPr txBox="1"/>
          <p:nvPr/>
        </p:nvSpPr>
        <p:spPr>
          <a:xfrm>
            <a:off x="5627136" y="4304251"/>
            <a:ext cx="157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F9FBC6-11ED-1294-726D-78285890AC51}"/>
              </a:ext>
            </a:extLst>
          </p:cNvPr>
          <p:cNvGraphicFramePr>
            <a:graphicFrameLocks noGrp="1"/>
          </p:cNvGraphicFramePr>
          <p:nvPr/>
        </p:nvGraphicFramePr>
        <p:xfrm>
          <a:off x="1707767" y="1359299"/>
          <a:ext cx="3076235" cy="54864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615247">
                  <a:extLst>
                    <a:ext uri="{9D8B030D-6E8A-4147-A177-3AD203B41FA5}">
                      <a16:colId xmlns:a16="http://schemas.microsoft.com/office/drawing/2014/main" val="2536972610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4134077117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699111267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28327426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1117685514"/>
                    </a:ext>
                  </a:extLst>
                </a:gridCol>
              </a:tblGrid>
              <a:tr h="238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024091"/>
                  </a:ext>
                </a:extLst>
              </a:tr>
              <a:tr h="23825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2027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341B55-8805-4E36-B79A-6163E0FCF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787363"/>
              </p:ext>
            </p:extLst>
          </p:nvPr>
        </p:nvGraphicFramePr>
        <p:xfrm>
          <a:off x="1804559" y="2571750"/>
          <a:ext cx="6698670" cy="74168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304485">
                  <a:extLst>
                    <a:ext uri="{9D8B030D-6E8A-4147-A177-3AD203B41FA5}">
                      <a16:colId xmlns:a16="http://schemas.microsoft.com/office/drawing/2014/main" val="1246206160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12062513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568674432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800839764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526665162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324129863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218392468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947826695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1558982950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381105925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1136510983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90433582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99770671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453534992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1034018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187295414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899931941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549863974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769708718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35479358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1264227320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75748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78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181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8ED57E5-E31E-2370-9C33-C842368E4D07}"/>
              </a:ext>
            </a:extLst>
          </p:cNvPr>
          <p:cNvSpPr txBox="1"/>
          <p:nvPr/>
        </p:nvSpPr>
        <p:spPr>
          <a:xfrm>
            <a:off x="3667994" y="3568532"/>
            <a:ext cx="2971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BS-ST[‘L’] = 2</a:t>
            </a:r>
          </a:p>
          <a:p>
            <a:r>
              <a:rPr lang="en-US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GS-ST[1] = 5</a:t>
            </a:r>
          </a:p>
          <a:p>
            <a:r>
              <a:rPr lang="en-US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Max(2,5) = 5 Right Shifts</a:t>
            </a:r>
          </a:p>
        </p:txBody>
      </p:sp>
    </p:spTree>
    <p:extLst>
      <p:ext uri="{BB962C8B-B14F-4D97-AF65-F5344CB8AC3E}">
        <p14:creationId xmlns:p14="http://schemas.microsoft.com/office/powerpoint/2010/main" val="406764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79991" y="650155"/>
            <a:ext cx="4045200" cy="5435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Iterate to Match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7" name="Google Shape;567;p32"/>
          <p:cNvCxnSpPr>
            <a:cxnSpLocks/>
          </p:cNvCxnSpPr>
          <p:nvPr/>
        </p:nvCxnSpPr>
        <p:spPr>
          <a:xfrm>
            <a:off x="1590925" y="2164524"/>
            <a:ext cx="0" cy="177162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BD19D6-B912-1D29-4F54-9A136E2E6799}"/>
              </a:ext>
            </a:extLst>
          </p:cNvPr>
          <p:cNvGraphicFramePr>
            <a:graphicFrameLocks noGrp="1"/>
          </p:cNvGraphicFramePr>
          <p:nvPr/>
        </p:nvGraphicFramePr>
        <p:xfrm>
          <a:off x="5153894" y="1222139"/>
          <a:ext cx="3574465" cy="82296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714893">
                  <a:extLst>
                    <a:ext uri="{9D8B030D-6E8A-4147-A177-3AD203B41FA5}">
                      <a16:colId xmlns:a16="http://schemas.microsoft.com/office/drawing/2014/main" val="1103889389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1101102664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1576308258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3385112001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1281212560"/>
                    </a:ext>
                  </a:extLst>
                </a:gridCol>
              </a:tblGrid>
              <a:tr h="2210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52970"/>
                  </a:ext>
                </a:extLst>
              </a:tr>
              <a:tr h="2210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SALS</a:t>
                      </a:r>
                      <a:r>
                        <a:rPr lang="en-US" sz="1200" b="1" dirty="0">
                          <a:solidFill>
                            <a:srgbClr val="FF5858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SAL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SA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ALSA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39633"/>
                  </a:ext>
                </a:extLst>
              </a:tr>
              <a:tr h="2210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225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1EEE78-EA95-DCE1-B0EC-BCE3BFBB9B19}"/>
              </a:ext>
            </a:extLst>
          </p:cNvPr>
          <p:cNvSpPr txBox="1"/>
          <p:nvPr/>
        </p:nvSpPr>
        <p:spPr>
          <a:xfrm>
            <a:off x="5627136" y="4304251"/>
            <a:ext cx="157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F9FBC6-11ED-1294-726D-78285890AC51}"/>
              </a:ext>
            </a:extLst>
          </p:cNvPr>
          <p:cNvGraphicFramePr>
            <a:graphicFrameLocks noGrp="1"/>
          </p:cNvGraphicFramePr>
          <p:nvPr/>
        </p:nvGraphicFramePr>
        <p:xfrm>
          <a:off x="1707767" y="1359299"/>
          <a:ext cx="3076235" cy="54864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615247">
                  <a:extLst>
                    <a:ext uri="{9D8B030D-6E8A-4147-A177-3AD203B41FA5}">
                      <a16:colId xmlns:a16="http://schemas.microsoft.com/office/drawing/2014/main" val="2536972610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4134077117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699111267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28327426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1117685514"/>
                    </a:ext>
                  </a:extLst>
                </a:gridCol>
              </a:tblGrid>
              <a:tr h="238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024091"/>
                  </a:ext>
                </a:extLst>
              </a:tr>
              <a:tr h="23825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2027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341B55-8805-4E36-B79A-6163E0FCF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488721"/>
              </p:ext>
            </p:extLst>
          </p:nvPr>
        </p:nvGraphicFramePr>
        <p:xfrm>
          <a:off x="1811486" y="2571750"/>
          <a:ext cx="6698670" cy="74168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304485">
                  <a:extLst>
                    <a:ext uri="{9D8B030D-6E8A-4147-A177-3AD203B41FA5}">
                      <a16:colId xmlns:a16="http://schemas.microsoft.com/office/drawing/2014/main" val="1246206160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12062513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568674432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800839764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526665162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324129863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218392468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947826695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1558982950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381105925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1136510983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90433582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99770671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453534992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1034018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187295414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899931941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549863974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769708718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35479358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1264227320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75748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78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181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8ED57E5-E31E-2370-9C33-C842368E4D07}"/>
              </a:ext>
            </a:extLst>
          </p:cNvPr>
          <p:cNvSpPr txBox="1"/>
          <p:nvPr/>
        </p:nvSpPr>
        <p:spPr>
          <a:xfrm>
            <a:off x="3667994" y="3568532"/>
            <a:ext cx="2971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BS-ST[‘C’= *] = 5</a:t>
            </a:r>
          </a:p>
          <a:p>
            <a:r>
              <a:rPr lang="en-US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GS-ST[1] = 5</a:t>
            </a:r>
          </a:p>
          <a:p>
            <a:r>
              <a:rPr lang="en-US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Max(5,5) = 5 Right Shifts</a:t>
            </a:r>
          </a:p>
        </p:txBody>
      </p:sp>
    </p:spTree>
    <p:extLst>
      <p:ext uri="{BB962C8B-B14F-4D97-AF65-F5344CB8AC3E}">
        <p14:creationId xmlns:p14="http://schemas.microsoft.com/office/powerpoint/2010/main" val="2034897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79991" y="650155"/>
            <a:ext cx="4045200" cy="5435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Iterate to Match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7" name="Google Shape;567;p32"/>
          <p:cNvCxnSpPr>
            <a:cxnSpLocks/>
          </p:cNvCxnSpPr>
          <p:nvPr/>
        </p:nvCxnSpPr>
        <p:spPr>
          <a:xfrm>
            <a:off x="1590925" y="2164524"/>
            <a:ext cx="0" cy="177162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BD19D6-B912-1D29-4F54-9A136E2E6799}"/>
              </a:ext>
            </a:extLst>
          </p:cNvPr>
          <p:cNvGraphicFramePr>
            <a:graphicFrameLocks noGrp="1"/>
          </p:cNvGraphicFramePr>
          <p:nvPr/>
        </p:nvGraphicFramePr>
        <p:xfrm>
          <a:off x="5153894" y="1222139"/>
          <a:ext cx="3574465" cy="82296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714893">
                  <a:extLst>
                    <a:ext uri="{9D8B030D-6E8A-4147-A177-3AD203B41FA5}">
                      <a16:colId xmlns:a16="http://schemas.microsoft.com/office/drawing/2014/main" val="1103889389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1101102664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1576308258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3385112001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1281212560"/>
                    </a:ext>
                  </a:extLst>
                </a:gridCol>
              </a:tblGrid>
              <a:tr h="2210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52970"/>
                  </a:ext>
                </a:extLst>
              </a:tr>
              <a:tr h="2210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SALS</a:t>
                      </a:r>
                      <a:r>
                        <a:rPr lang="en-US" sz="1200" b="1" dirty="0">
                          <a:solidFill>
                            <a:srgbClr val="FF5858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SAL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SA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ALSA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39633"/>
                  </a:ext>
                </a:extLst>
              </a:tr>
              <a:tr h="2210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225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1EEE78-EA95-DCE1-B0EC-BCE3BFBB9B19}"/>
              </a:ext>
            </a:extLst>
          </p:cNvPr>
          <p:cNvSpPr txBox="1"/>
          <p:nvPr/>
        </p:nvSpPr>
        <p:spPr>
          <a:xfrm>
            <a:off x="5627136" y="4304251"/>
            <a:ext cx="157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F9FBC6-11ED-1294-726D-78285890AC51}"/>
              </a:ext>
            </a:extLst>
          </p:cNvPr>
          <p:cNvGraphicFramePr>
            <a:graphicFrameLocks noGrp="1"/>
          </p:cNvGraphicFramePr>
          <p:nvPr/>
        </p:nvGraphicFramePr>
        <p:xfrm>
          <a:off x="1707767" y="1359299"/>
          <a:ext cx="3076235" cy="54864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615247">
                  <a:extLst>
                    <a:ext uri="{9D8B030D-6E8A-4147-A177-3AD203B41FA5}">
                      <a16:colId xmlns:a16="http://schemas.microsoft.com/office/drawing/2014/main" val="2536972610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4134077117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699111267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28327426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1117685514"/>
                    </a:ext>
                  </a:extLst>
                </a:gridCol>
              </a:tblGrid>
              <a:tr h="238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024091"/>
                  </a:ext>
                </a:extLst>
              </a:tr>
              <a:tr h="23825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2027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341B55-8805-4E36-B79A-6163E0FCF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376229"/>
              </p:ext>
            </p:extLst>
          </p:nvPr>
        </p:nvGraphicFramePr>
        <p:xfrm>
          <a:off x="1811486" y="2571750"/>
          <a:ext cx="6698670" cy="74168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304485">
                  <a:extLst>
                    <a:ext uri="{9D8B030D-6E8A-4147-A177-3AD203B41FA5}">
                      <a16:colId xmlns:a16="http://schemas.microsoft.com/office/drawing/2014/main" val="1246206160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12062513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568674432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800839764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526665162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324129863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218392468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947826695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1558982950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381105925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1136510983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90433582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99770671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453534992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1034018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187295414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899931941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549863974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769708718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35479358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1264227320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75748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78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181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8ED57E5-E31E-2370-9C33-C842368E4D07}"/>
              </a:ext>
            </a:extLst>
          </p:cNvPr>
          <p:cNvSpPr txBox="1"/>
          <p:nvPr/>
        </p:nvSpPr>
        <p:spPr>
          <a:xfrm>
            <a:off x="3674921" y="3568532"/>
            <a:ext cx="4582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BS-ST[‘S’] = 1</a:t>
            </a:r>
          </a:p>
          <a:p>
            <a:r>
              <a:rPr lang="en-US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GS-ST[1] = 5</a:t>
            </a:r>
          </a:p>
          <a:p>
            <a:r>
              <a:rPr lang="en-US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Max(1,5) = 5 Right Shifts OR to the end</a:t>
            </a:r>
          </a:p>
        </p:txBody>
      </p:sp>
    </p:spTree>
    <p:extLst>
      <p:ext uri="{BB962C8B-B14F-4D97-AF65-F5344CB8AC3E}">
        <p14:creationId xmlns:p14="http://schemas.microsoft.com/office/powerpoint/2010/main" val="3772809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79991" y="650155"/>
            <a:ext cx="4045200" cy="5435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Iterate to Match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7" name="Google Shape;567;p32"/>
          <p:cNvCxnSpPr>
            <a:cxnSpLocks/>
          </p:cNvCxnSpPr>
          <p:nvPr/>
        </p:nvCxnSpPr>
        <p:spPr>
          <a:xfrm>
            <a:off x="1590925" y="2164524"/>
            <a:ext cx="0" cy="177162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BD19D6-B912-1D29-4F54-9A136E2E6799}"/>
              </a:ext>
            </a:extLst>
          </p:cNvPr>
          <p:cNvGraphicFramePr>
            <a:graphicFrameLocks noGrp="1"/>
          </p:cNvGraphicFramePr>
          <p:nvPr/>
        </p:nvGraphicFramePr>
        <p:xfrm>
          <a:off x="5153894" y="1222139"/>
          <a:ext cx="3574465" cy="82296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714893">
                  <a:extLst>
                    <a:ext uri="{9D8B030D-6E8A-4147-A177-3AD203B41FA5}">
                      <a16:colId xmlns:a16="http://schemas.microsoft.com/office/drawing/2014/main" val="1103889389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1101102664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1576308258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3385112001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1281212560"/>
                    </a:ext>
                  </a:extLst>
                </a:gridCol>
              </a:tblGrid>
              <a:tr h="2210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52970"/>
                  </a:ext>
                </a:extLst>
              </a:tr>
              <a:tr h="2210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SALS</a:t>
                      </a:r>
                      <a:r>
                        <a:rPr lang="en-US" sz="1200" b="1" dirty="0">
                          <a:solidFill>
                            <a:srgbClr val="FF5858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SAL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SA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ALSA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39633"/>
                  </a:ext>
                </a:extLst>
              </a:tr>
              <a:tr h="2210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225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1EEE78-EA95-DCE1-B0EC-BCE3BFBB9B19}"/>
              </a:ext>
            </a:extLst>
          </p:cNvPr>
          <p:cNvSpPr txBox="1"/>
          <p:nvPr/>
        </p:nvSpPr>
        <p:spPr>
          <a:xfrm>
            <a:off x="5627136" y="4304251"/>
            <a:ext cx="157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F9FBC6-11ED-1294-726D-78285890AC51}"/>
              </a:ext>
            </a:extLst>
          </p:cNvPr>
          <p:cNvGraphicFramePr>
            <a:graphicFrameLocks noGrp="1"/>
          </p:cNvGraphicFramePr>
          <p:nvPr/>
        </p:nvGraphicFramePr>
        <p:xfrm>
          <a:off x="1707767" y="1359299"/>
          <a:ext cx="3076235" cy="54864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615247">
                  <a:extLst>
                    <a:ext uri="{9D8B030D-6E8A-4147-A177-3AD203B41FA5}">
                      <a16:colId xmlns:a16="http://schemas.microsoft.com/office/drawing/2014/main" val="2536972610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4134077117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699111267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28327426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1117685514"/>
                    </a:ext>
                  </a:extLst>
                </a:gridCol>
              </a:tblGrid>
              <a:tr h="238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024091"/>
                  </a:ext>
                </a:extLst>
              </a:tr>
              <a:tr h="23825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2027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341B55-8805-4E36-B79A-6163E0FCF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30016"/>
              </p:ext>
            </p:extLst>
          </p:nvPr>
        </p:nvGraphicFramePr>
        <p:xfrm>
          <a:off x="1811486" y="2571750"/>
          <a:ext cx="6698670" cy="74168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304485">
                  <a:extLst>
                    <a:ext uri="{9D8B030D-6E8A-4147-A177-3AD203B41FA5}">
                      <a16:colId xmlns:a16="http://schemas.microsoft.com/office/drawing/2014/main" val="1246206160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12062513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568674432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800839764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526665162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324129863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218392468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947826695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1558982950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381105925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1136510983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90433582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99770671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453534992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1034018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187295414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899931941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549863974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769708718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35479358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1264227320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75748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78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181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8ED57E5-E31E-2370-9C33-C842368E4D07}"/>
              </a:ext>
            </a:extLst>
          </p:cNvPr>
          <p:cNvSpPr txBox="1"/>
          <p:nvPr/>
        </p:nvSpPr>
        <p:spPr>
          <a:xfrm>
            <a:off x="4561618" y="3532304"/>
            <a:ext cx="1065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Matched!</a:t>
            </a:r>
          </a:p>
        </p:txBody>
      </p:sp>
    </p:spTree>
    <p:extLst>
      <p:ext uri="{BB962C8B-B14F-4D97-AF65-F5344CB8AC3E}">
        <p14:creationId xmlns:p14="http://schemas.microsoft.com/office/powerpoint/2010/main" val="1363870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79991" y="650155"/>
            <a:ext cx="4045200" cy="5435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Iterate to Match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7" name="Google Shape;567;p32"/>
          <p:cNvCxnSpPr>
            <a:cxnSpLocks/>
          </p:cNvCxnSpPr>
          <p:nvPr/>
        </p:nvCxnSpPr>
        <p:spPr>
          <a:xfrm>
            <a:off x="1590925" y="2164524"/>
            <a:ext cx="0" cy="177162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BD19D6-B912-1D29-4F54-9A136E2E6799}"/>
              </a:ext>
            </a:extLst>
          </p:cNvPr>
          <p:cNvGraphicFramePr>
            <a:graphicFrameLocks noGrp="1"/>
          </p:cNvGraphicFramePr>
          <p:nvPr/>
        </p:nvGraphicFramePr>
        <p:xfrm>
          <a:off x="5153894" y="1222139"/>
          <a:ext cx="3574465" cy="82296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714893">
                  <a:extLst>
                    <a:ext uri="{9D8B030D-6E8A-4147-A177-3AD203B41FA5}">
                      <a16:colId xmlns:a16="http://schemas.microsoft.com/office/drawing/2014/main" val="1103889389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1101102664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1576308258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3385112001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1281212560"/>
                    </a:ext>
                  </a:extLst>
                </a:gridCol>
              </a:tblGrid>
              <a:tr h="2210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52970"/>
                  </a:ext>
                </a:extLst>
              </a:tr>
              <a:tr h="2210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SALS</a:t>
                      </a:r>
                      <a:r>
                        <a:rPr lang="en-US" sz="1200" b="1" dirty="0">
                          <a:solidFill>
                            <a:srgbClr val="FF5858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SAL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SA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ALSA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39633"/>
                  </a:ext>
                </a:extLst>
              </a:tr>
              <a:tr h="2210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225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1EEE78-EA95-DCE1-B0EC-BCE3BFBB9B19}"/>
              </a:ext>
            </a:extLst>
          </p:cNvPr>
          <p:cNvSpPr txBox="1"/>
          <p:nvPr/>
        </p:nvSpPr>
        <p:spPr>
          <a:xfrm>
            <a:off x="5627136" y="4304251"/>
            <a:ext cx="157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F9FBC6-11ED-1294-726D-78285890AC51}"/>
              </a:ext>
            </a:extLst>
          </p:cNvPr>
          <p:cNvGraphicFramePr>
            <a:graphicFrameLocks noGrp="1"/>
          </p:cNvGraphicFramePr>
          <p:nvPr/>
        </p:nvGraphicFramePr>
        <p:xfrm>
          <a:off x="1707767" y="1359299"/>
          <a:ext cx="3076235" cy="54864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615247">
                  <a:extLst>
                    <a:ext uri="{9D8B030D-6E8A-4147-A177-3AD203B41FA5}">
                      <a16:colId xmlns:a16="http://schemas.microsoft.com/office/drawing/2014/main" val="2536972610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4134077117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699111267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28327426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1117685514"/>
                    </a:ext>
                  </a:extLst>
                </a:gridCol>
              </a:tblGrid>
              <a:tr h="238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024091"/>
                  </a:ext>
                </a:extLst>
              </a:tr>
              <a:tr h="23825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2027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341B55-8805-4E36-B79A-6163E0FCF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821535"/>
              </p:ext>
            </p:extLst>
          </p:nvPr>
        </p:nvGraphicFramePr>
        <p:xfrm>
          <a:off x="1811486" y="2571750"/>
          <a:ext cx="6698670" cy="74168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304485">
                  <a:extLst>
                    <a:ext uri="{9D8B030D-6E8A-4147-A177-3AD203B41FA5}">
                      <a16:colId xmlns:a16="http://schemas.microsoft.com/office/drawing/2014/main" val="1246206160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12062513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568674432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800839764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526665162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324129863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218392468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947826695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1558982950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381105925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1136510983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90433582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99770671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453534992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1034018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187295414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899931941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549863974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769708718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35479358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1264227320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75748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78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181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8ED57E5-E31E-2370-9C33-C842368E4D07}"/>
              </a:ext>
            </a:extLst>
          </p:cNvPr>
          <p:cNvSpPr txBox="1"/>
          <p:nvPr/>
        </p:nvSpPr>
        <p:spPr>
          <a:xfrm>
            <a:off x="4561618" y="3532304"/>
            <a:ext cx="1065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Matched!</a:t>
            </a:r>
          </a:p>
        </p:txBody>
      </p:sp>
    </p:spTree>
    <p:extLst>
      <p:ext uri="{BB962C8B-B14F-4D97-AF65-F5344CB8AC3E}">
        <p14:creationId xmlns:p14="http://schemas.microsoft.com/office/powerpoint/2010/main" val="703129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79991" y="650155"/>
            <a:ext cx="4045200" cy="5435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Iterate to Match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7" name="Google Shape;567;p32"/>
          <p:cNvCxnSpPr>
            <a:cxnSpLocks/>
          </p:cNvCxnSpPr>
          <p:nvPr/>
        </p:nvCxnSpPr>
        <p:spPr>
          <a:xfrm>
            <a:off x="1590925" y="2164524"/>
            <a:ext cx="0" cy="177162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BD19D6-B912-1D29-4F54-9A136E2E6799}"/>
              </a:ext>
            </a:extLst>
          </p:cNvPr>
          <p:cNvGraphicFramePr>
            <a:graphicFrameLocks noGrp="1"/>
          </p:cNvGraphicFramePr>
          <p:nvPr/>
        </p:nvGraphicFramePr>
        <p:xfrm>
          <a:off x="5153894" y="1222139"/>
          <a:ext cx="3574465" cy="82296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714893">
                  <a:extLst>
                    <a:ext uri="{9D8B030D-6E8A-4147-A177-3AD203B41FA5}">
                      <a16:colId xmlns:a16="http://schemas.microsoft.com/office/drawing/2014/main" val="1103889389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1101102664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1576308258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3385112001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1281212560"/>
                    </a:ext>
                  </a:extLst>
                </a:gridCol>
              </a:tblGrid>
              <a:tr h="2210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52970"/>
                  </a:ext>
                </a:extLst>
              </a:tr>
              <a:tr h="2210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SALS</a:t>
                      </a:r>
                      <a:r>
                        <a:rPr lang="en-US" sz="1200" b="1" dirty="0">
                          <a:solidFill>
                            <a:srgbClr val="FF5858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SAL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SA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ALSA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39633"/>
                  </a:ext>
                </a:extLst>
              </a:tr>
              <a:tr h="2210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225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1EEE78-EA95-DCE1-B0EC-BCE3BFBB9B19}"/>
              </a:ext>
            </a:extLst>
          </p:cNvPr>
          <p:cNvSpPr txBox="1"/>
          <p:nvPr/>
        </p:nvSpPr>
        <p:spPr>
          <a:xfrm>
            <a:off x="5627136" y="4304251"/>
            <a:ext cx="157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F9FBC6-11ED-1294-726D-78285890AC51}"/>
              </a:ext>
            </a:extLst>
          </p:cNvPr>
          <p:cNvGraphicFramePr>
            <a:graphicFrameLocks noGrp="1"/>
          </p:cNvGraphicFramePr>
          <p:nvPr/>
        </p:nvGraphicFramePr>
        <p:xfrm>
          <a:off x="1707767" y="1359299"/>
          <a:ext cx="3076235" cy="54864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615247">
                  <a:extLst>
                    <a:ext uri="{9D8B030D-6E8A-4147-A177-3AD203B41FA5}">
                      <a16:colId xmlns:a16="http://schemas.microsoft.com/office/drawing/2014/main" val="2536972610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4134077117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699111267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28327426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1117685514"/>
                    </a:ext>
                  </a:extLst>
                </a:gridCol>
              </a:tblGrid>
              <a:tr h="238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024091"/>
                  </a:ext>
                </a:extLst>
              </a:tr>
              <a:tr h="23825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2027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341B55-8805-4E36-B79A-6163E0FCF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405771"/>
              </p:ext>
            </p:extLst>
          </p:nvPr>
        </p:nvGraphicFramePr>
        <p:xfrm>
          <a:off x="1811486" y="2571750"/>
          <a:ext cx="6698670" cy="74168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304485">
                  <a:extLst>
                    <a:ext uri="{9D8B030D-6E8A-4147-A177-3AD203B41FA5}">
                      <a16:colId xmlns:a16="http://schemas.microsoft.com/office/drawing/2014/main" val="1246206160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12062513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568674432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800839764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526665162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324129863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218392468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947826695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1558982950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381105925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1136510983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90433582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99770671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453534992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1034018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187295414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899931941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549863974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769708718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35479358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1264227320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75748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78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181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8ED57E5-E31E-2370-9C33-C842368E4D07}"/>
              </a:ext>
            </a:extLst>
          </p:cNvPr>
          <p:cNvSpPr txBox="1"/>
          <p:nvPr/>
        </p:nvSpPr>
        <p:spPr>
          <a:xfrm>
            <a:off x="4561618" y="3532304"/>
            <a:ext cx="1065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Matched!</a:t>
            </a:r>
          </a:p>
        </p:txBody>
      </p:sp>
    </p:spTree>
    <p:extLst>
      <p:ext uri="{BB962C8B-B14F-4D97-AF65-F5344CB8AC3E}">
        <p14:creationId xmlns:p14="http://schemas.microsoft.com/office/powerpoint/2010/main" val="1336500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79991" y="650155"/>
            <a:ext cx="4045200" cy="5435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Iterate to Match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7" name="Google Shape;567;p32"/>
          <p:cNvCxnSpPr>
            <a:cxnSpLocks/>
          </p:cNvCxnSpPr>
          <p:nvPr/>
        </p:nvCxnSpPr>
        <p:spPr>
          <a:xfrm>
            <a:off x="1590925" y="2164524"/>
            <a:ext cx="0" cy="177162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BD19D6-B912-1D29-4F54-9A136E2E6799}"/>
              </a:ext>
            </a:extLst>
          </p:cNvPr>
          <p:cNvGraphicFramePr>
            <a:graphicFrameLocks noGrp="1"/>
          </p:cNvGraphicFramePr>
          <p:nvPr/>
        </p:nvGraphicFramePr>
        <p:xfrm>
          <a:off x="5153894" y="1222139"/>
          <a:ext cx="3574465" cy="82296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714893">
                  <a:extLst>
                    <a:ext uri="{9D8B030D-6E8A-4147-A177-3AD203B41FA5}">
                      <a16:colId xmlns:a16="http://schemas.microsoft.com/office/drawing/2014/main" val="1103889389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1101102664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1576308258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3385112001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1281212560"/>
                    </a:ext>
                  </a:extLst>
                </a:gridCol>
              </a:tblGrid>
              <a:tr h="2210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52970"/>
                  </a:ext>
                </a:extLst>
              </a:tr>
              <a:tr h="2210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SALS</a:t>
                      </a:r>
                      <a:r>
                        <a:rPr lang="en-US" sz="1200" b="1" dirty="0">
                          <a:solidFill>
                            <a:srgbClr val="FF5858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SAL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SA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ALSA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39633"/>
                  </a:ext>
                </a:extLst>
              </a:tr>
              <a:tr h="2210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225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1EEE78-EA95-DCE1-B0EC-BCE3BFBB9B19}"/>
              </a:ext>
            </a:extLst>
          </p:cNvPr>
          <p:cNvSpPr txBox="1"/>
          <p:nvPr/>
        </p:nvSpPr>
        <p:spPr>
          <a:xfrm>
            <a:off x="5627136" y="4304251"/>
            <a:ext cx="157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F9FBC6-11ED-1294-726D-78285890AC51}"/>
              </a:ext>
            </a:extLst>
          </p:cNvPr>
          <p:cNvGraphicFramePr>
            <a:graphicFrameLocks noGrp="1"/>
          </p:cNvGraphicFramePr>
          <p:nvPr/>
        </p:nvGraphicFramePr>
        <p:xfrm>
          <a:off x="1707767" y="1359299"/>
          <a:ext cx="3076235" cy="54864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615247">
                  <a:extLst>
                    <a:ext uri="{9D8B030D-6E8A-4147-A177-3AD203B41FA5}">
                      <a16:colId xmlns:a16="http://schemas.microsoft.com/office/drawing/2014/main" val="2536972610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4134077117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699111267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28327426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1117685514"/>
                    </a:ext>
                  </a:extLst>
                </a:gridCol>
              </a:tblGrid>
              <a:tr h="238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024091"/>
                  </a:ext>
                </a:extLst>
              </a:tr>
              <a:tr h="23825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2027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341B55-8805-4E36-B79A-6163E0FCF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692015"/>
              </p:ext>
            </p:extLst>
          </p:nvPr>
        </p:nvGraphicFramePr>
        <p:xfrm>
          <a:off x="1811486" y="2571750"/>
          <a:ext cx="6698670" cy="74168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304485">
                  <a:extLst>
                    <a:ext uri="{9D8B030D-6E8A-4147-A177-3AD203B41FA5}">
                      <a16:colId xmlns:a16="http://schemas.microsoft.com/office/drawing/2014/main" val="1246206160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12062513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568674432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800839764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526665162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324129863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218392468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947826695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1558982950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381105925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1136510983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90433582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99770671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453534992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1034018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187295414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899931941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549863974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769708718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35479358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1264227320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75748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78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181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8ED57E5-E31E-2370-9C33-C842368E4D07}"/>
              </a:ext>
            </a:extLst>
          </p:cNvPr>
          <p:cNvSpPr txBox="1"/>
          <p:nvPr/>
        </p:nvSpPr>
        <p:spPr>
          <a:xfrm>
            <a:off x="4561618" y="3532304"/>
            <a:ext cx="1065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Matched!</a:t>
            </a:r>
          </a:p>
        </p:txBody>
      </p:sp>
    </p:spTree>
    <p:extLst>
      <p:ext uri="{BB962C8B-B14F-4D97-AF65-F5344CB8AC3E}">
        <p14:creationId xmlns:p14="http://schemas.microsoft.com/office/powerpoint/2010/main" val="369505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-US" dirty="0">
                <a:solidFill>
                  <a:schemeClr val="accent1"/>
                </a:solidFill>
              </a:rPr>
              <a:t>Introduction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4491989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 </a:t>
            </a:r>
            <a:r>
              <a:rPr lang="en" dirty="0"/>
              <a:t>Why use this algorithm &amp; What is Boyer Moore’s algorithm </a:t>
            </a:r>
            <a:r>
              <a:rPr lang="en-US" dirty="0"/>
              <a:t>&gt;</a:t>
            </a: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79991" y="650155"/>
            <a:ext cx="4045200" cy="5435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Iterate to Match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7" name="Google Shape;567;p32"/>
          <p:cNvCxnSpPr>
            <a:cxnSpLocks/>
          </p:cNvCxnSpPr>
          <p:nvPr/>
        </p:nvCxnSpPr>
        <p:spPr>
          <a:xfrm>
            <a:off x="1590925" y="2164524"/>
            <a:ext cx="0" cy="177162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BD19D6-B912-1D29-4F54-9A136E2E6799}"/>
              </a:ext>
            </a:extLst>
          </p:cNvPr>
          <p:cNvGraphicFramePr>
            <a:graphicFrameLocks noGrp="1"/>
          </p:cNvGraphicFramePr>
          <p:nvPr/>
        </p:nvGraphicFramePr>
        <p:xfrm>
          <a:off x="5153894" y="1222139"/>
          <a:ext cx="3574465" cy="82296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714893">
                  <a:extLst>
                    <a:ext uri="{9D8B030D-6E8A-4147-A177-3AD203B41FA5}">
                      <a16:colId xmlns:a16="http://schemas.microsoft.com/office/drawing/2014/main" val="1103889389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1101102664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1576308258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3385112001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1281212560"/>
                    </a:ext>
                  </a:extLst>
                </a:gridCol>
              </a:tblGrid>
              <a:tr h="2210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52970"/>
                  </a:ext>
                </a:extLst>
              </a:tr>
              <a:tr h="2210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SALS</a:t>
                      </a:r>
                      <a:r>
                        <a:rPr lang="en-US" sz="1200" b="1" dirty="0">
                          <a:solidFill>
                            <a:srgbClr val="FF5858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SAL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SA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ALSA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39633"/>
                  </a:ext>
                </a:extLst>
              </a:tr>
              <a:tr h="2210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225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1EEE78-EA95-DCE1-B0EC-BCE3BFBB9B19}"/>
              </a:ext>
            </a:extLst>
          </p:cNvPr>
          <p:cNvSpPr txBox="1"/>
          <p:nvPr/>
        </p:nvSpPr>
        <p:spPr>
          <a:xfrm>
            <a:off x="5627136" y="4304251"/>
            <a:ext cx="157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F9FBC6-11ED-1294-726D-78285890AC51}"/>
              </a:ext>
            </a:extLst>
          </p:cNvPr>
          <p:cNvGraphicFramePr>
            <a:graphicFrameLocks noGrp="1"/>
          </p:cNvGraphicFramePr>
          <p:nvPr/>
        </p:nvGraphicFramePr>
        <p:xfrm>
          <a:off x="1707767" y="1359299"/>
          <a:ext cx="3076235" cy="54864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615247">
                  <a:extLst>
                    <a:ext uri="{9D8B030D-6E8A-4147-A177-3AD203B41FA5}">
                      <a16:colId xmlns:a16="http://schemas.microsoft.com/office/drawing/2014/main" val="2536972610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4134077117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699111267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28327426"/>
                    </a:ext>
                  </a:extLst>
                </a:gridCol>
                <a:gridCol w="615247">
                  <a:extLst>
                    <a:ext uri="{9D8B030D-6E8A-4147-A177-3AD203B41FA5}">
                      <a16:colId xmlns:a16="http://schemas.microsoft.com/office/drawing/2014/main" val="1117685514"/>
                    </a:ext>
                  </a:extLst>
                </a:gridCol>
              </a:tblGrid>
              <a:tr h="238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024091"/>
                  </a:ext>
                </a:extLst>
              </a:tr>
              <a:tr h="23825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2027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341B55-8805-4E36-B79A-6163E0FCF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72889"/>
              </p:ext>
            </p:extLst>
          </p:nvPr>
        </p:nvGraphicFramePr>
        <p:xfrm>
          <a:off x="1811486" y="2571750"/>
          <a:ext cx="6698670" cy="74168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304485">
                  <a:extLst>
                    <a:ext uri="{9D8B030D-6E8A-4147-A177-3AD203B41FA5}">
                      <a16:colId xmlns:a16="http://schemas.microsoft.com/office/drawing/2014/main" val="1246206160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12062513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568674432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800839764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526665162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324129863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218392468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947826695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1558982950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381105925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1136510983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90433582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99770671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453534992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1034018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187295414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899931941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549863974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3769708718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2354793589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1264227320"/>
                    </a:ext>
                  </a:extLst>
                </a:gridCol>
                <a:gridCol w="304485">
                  <a:extLst>
                    <a:ext uri="{9D8B030D-6E8A-4147-A177-3AD203B41FA5}">
                      <a16:colId xmlns:a16="http://schemas.microsoft.com/office/drawing/2014/main" val="75748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78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181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8ED57E5-E31E-2370-9C33-C842368E4D07}"/>
              </a:ext>
            </a:extLst>
          </p:cNvPr>
          <p:cNvSpPr txBox="1"/>
          <p:nvPr/>
        </p:nvSpPr>
        <p:spPr>
          <a:xfrm>
            <a:off x="4069781" y="3532304"/>
            <a:ext cx="1922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 Matched🥳</a:t>
            </a:r>
          </a:p>
        </p:txBody>
      </p:sp>
    </p:spTree>
    <p:extLst>
      <p:ext uri="{BB962C8B-B14F-4D97-AF65-F5344CB8AC3E}">
        <p14:creationId xmlns:p14="http://schemas.microsoft.com/office/powerpoint/2010/main" val="4102416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03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7" y="1846623"/>
            <a:ext cx="5849721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-US" dirty="0">
                <a:solidFill>
                  <a:schemeClr val="accent1"/>
                </a:solidFill>
              </a:rPr>
              <a:t>Code Implementation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lang="en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812451" y="2418028"/>
            <a:ext cx="6331549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&lt; Implemented code using python &gt;</a:t>
            </a: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885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2" y="586975"/>
            <a:ext cx="2517337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03.1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7" y="1846623"/>
            <a:ext cx="5849721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-US" dirty="0">
                <a:solidFill>
                  <a:schemeClr val="accent1"/>
                </a:solidFill>
              </a:rPr>
              <a:t>Bad Symbol Shift Table  		 Implementation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lang="en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812451" y="2418028"/>
            <a:ext cx="6331549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&lt; Implemented code using python &gt;</a:t>
            </a: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03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992953" y="643434"/>
            <a:ext cx="5123825" cy="863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BS-ST Implementation </a:t>
            </a:r>
            <a:r>
              <a:rPr lang="en" dirty="0">
                <a:solidFill>
                  <a:schemeClr val="accent6"/>
                </a:solidFill>
              </a:rPr>
              <a:t>{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5FAFD-B884-BD8F-F66C-B17F49E1381D}"/>
              </a:ext>
            </a:extLst>
          </p:cNvPr>
          <p:cNvSpPr txBox="1"/>
          <p:nvPr/>
        </p:nvSpPr>
        <p:spPr>
          <a:xfrm>
            <a:off x="1327124" y="1168950"/>
            <a:ext cx="78861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NO_OF_CHARS </a:t>
            </a:r>
            <a:r>
              <a:rPr lang="en-US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256</a:t>
            </a:r>
          </a:p>
          <a:p>
            <a:r>
              <a:rPr lang="en-US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#Pre-Processing function</a:t>
            </a:r>
          </a:p>
          <a:p>
            <a:r>
              <a:rPr lang="en-US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def</a:t>
            </a:r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badCharHeuristic(string, size):</a:t>
            </a:r>
          </a:p>
          <a:p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</a:p>
          <a:p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 Initialize all occurrence as -1</a:t>
            </a:r>
          </a:p>
          <a:p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badChar</a:t>
            </a:r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[-1] * </a:t>
            </a:r>
            <a:r>
              <a:rPr lang="en-US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NO_OF_CHARS</a:t>
            </a:r>
          </a:p>
          <a:p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 Fill the actual value of last occurrence</a:t>
            </a:r>
          </a:p>
          <a:p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</a:t>
            </a:r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range(size):</a:t>
            </a:r>
          </a:p>
          <a:p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lang="en-US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badChar[</a:t>
            </a:r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ord(string[</a:t>
            </a:r>
            <a:r>
              <a:rPr lang="en-US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])</a:t>
            </a:r>
            <a:r>
              <a:rPr lang="en-US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en-US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 return initialized list</a:t>
            </a:r>
          </a:p>
          <a:p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return</a:t>
            </a:r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badChar</a:t>
            </a:r>
          </a:p>
          <a:p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1593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992953" y="643434"/>
            <a:ext cx="5123825" cy="863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BS-ST Search </a:t>
            </a:r>
            <a:r>
              <a:rPr lang="en" dirty="0">
                <a:solidFill>
                  <a:schemeClr val="accent6"/>
                </a:solidFill>
              </a:rPr>
              <a:t>{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5FAFD-B884-BD8F-F66C-B17F49E1381D}"/>
              </a:ext>
            </a:extLst>
          </p:cNvPr>
          <p:cNvSpPr txBox="1"/>
          <p:nvPr/>
        </p:nvSpPr>
        <p:spPr>
          <a:xfrm>
            <a:off x="1327124" y="1168950"/>
            <a:ext cx="78861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def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search(txt, pat):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len(pat)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len(txt)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9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 create the bad character list by calling our previously built function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badChar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badCharHeuristic(pat, m) 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sz="9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# s is shift of the pattern with respect to text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while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&lt;=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n-m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):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m-1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lang="en-US" sz="8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 Keep reducing index j of pattern while characters of pattern and text are matching at this shift s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while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9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&gt;=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and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pat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[j]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txt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</a:t>
            </a:r>
            <a:r>
              <a:rPr lang="en-US" sz="900" dirty="0" err="1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s+j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lang="en-US" sz="8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 If the pattern is present at current shift, then index j will become -1 after the above loop</a:t>
            </a:r>
            <a:endParaRPr lang="en-US" sz="900" dirty="0">
              <a:solidFill>
                <a:schemeClr val="accent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if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j</a:t>
            </a:r>
            <a:r>
              <a:rPr lang="en-US" sz="9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&lt;0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+=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(m-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badChar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[ord(txt[</a:t>
            </a:r>
            <a:r>
              <a:rPr lang="en-US" sz="900" dirty="0" err="1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s+m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])]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if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 err="1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s+m</a:t>
            </a:r>
            <a:r>
              <a:rPr lang="en-US" sz="9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else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1)</a:t>
            </a:r>
          </a:p>
          <a:p>
            <a:endParaRPr lang="en-US" sz="900" dirty="0">
              <a:solidFill>
                <a:srgbClr val="72D9F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else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+=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max(1, j-badChar[ord(txt[</a:t>
            </a:r>
            <a:r>
              <a:rPr lang="en-US" sz="900" dirty="0" err="1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s+j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])])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96D002-1D02-76DC-8394-DBEA6A66D9B2}"/>
              </a:ext>
            </a:extLst>
          </p:cNvPr>
          <p:cNvSpPr txBox="1"/>
          <p:nvPr/>
        </p:nvSpPr>
        <p:spPr>
          <a:xfrm>
            <a:off x="5993056" y="3816151"/>
            <a:ext cx="3280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#The condition </a:t>
            </a:r>
            <a:r>
              <a:rPr lang="en-US" sz="800" dirty="0" err="1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s+m</a:t>
            </a:r>
            <a:r>
              <a:rPr lang="en-US" sz="8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&lt; n is necessary for the case when pattern occurs at the end of text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51262-B1B2-5E2F-5813-3B64EE4E3D7A}"/>
              </a:ext>
            </a:extLst>
          </p:cNvPr>
          <p:cNvSpPr txBox="1"/>
          <p:nvPr/>
        </p:nvSpPr>
        <p:spPr>
          <a:xfrm>
            <a:off x="4738577" y="4254544"/>
            <a:ext cx="341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# Shift the pattern so that the bad character in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aligns with the last occurrence of it in pattern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F76BF-B26B-A19F-8B52-72ADFB08CC9C}"/>
              </a:ext>
            </a:extLst>
          </p:cNvPr>
          <p:cNvSpPr txBox="1"/>
          <p:nvPr/>
        </p:nvSpPr>
        <p:spPr>
          <a:xfrm>
            <a:off x="2375136" y="3523755"/>
            <a:ext cx="3741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# Shift the pattern so that the next character in text aligns with the last occurrence of it in pattern.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7C265D-4AD3-330F-73FD-E03227A3D4DA}"/>
              </a:ext>
            </a:extLst>
          </p:cNvPr>
          <p:cNvCxnSpPr/>
          <p:nvPr/>
        </p:nvCxnSpPr>
        <p:spPr>
          <a:xfrm flipH="1">
            <a:off x="5507665" y="4025823"/>
            <a:ext cx="485391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571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2" y="586975"/>
            <a:ext cx="2517337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03.2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7" y="1846623"/>
            <a:ext cx="5849721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-US" dirty="0">
                <a:solidFill>
                  <a:schemeClr val="accent1"/>
                </a:solidFill>
              </a:rPr>
              <a:t>Good Suffix Shift Table  		 Implementation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lang="en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812451" y="2418028"/>
            <a:ext cx="6331549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&lt; Implemented code using python &gt;</a:t>
            </a: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796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992953" y="643434"/>
            <a:ext cx="5123825" cy="863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GS-ST Implementation </a:t>
            </a:r>
            <a:r>
              <a:rPr lang="en" dirty="0">
                <a:solidFill>
                  <a:schemeClr val="accent6"/>
                </a:solidFill>
              </a:rPr>
              <a:t>{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87867" y="10165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5FAFD-B884-BD8F-F66C-B17F49E1381D}"/>
              </a:ext>
            </a:extLst>
          </p:cNvPr>
          <p:cNvSpPr txBox="1"/>
          <p:nvPr/>
        </p:nvSpPr>
        <p:spPr>
          <a:xfrm>
            <a:off x="1246002" y="1075149"/>
            <a:ext cx="797802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def preprocess_strong_suffix(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shift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bpos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pat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len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):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len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len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+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bpos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[i]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</a:p>
          <a:p>
            <a:endParaRPr lang="en-US" sz="900" dirty="0">
              <a:solidFill>
                <a:srgbClr val="72D9F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while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  <a:p>
            <a:endParaRPr lang="en-US" sz="900" dirty="0">
              <a:solidFill>
                <a:srgbClr val="72D9F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 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# if character at position i-1 is not equivalent to character at j-1, then continue searching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8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 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right of the pattern for border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900" dirty="0">
              <a:solidFill>
                <a:srgbClr val="72D9F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 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while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len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and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pat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[i - 1]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!=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pat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[j - 1]:</a:t>
            </a:r>
          </a:p>
          <a:p>
            <a:endParaRPr lang="en-US" sz="900" dirty="0">
              <a:solidFill>
                <a:srgbClr val="72D9F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     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# the character preceding the occurrence of t in pattern P is different than the mismatching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	        character in P, we stop skipping the occurrences and shift the pattern from i to j</a:t>
            </a:r>
          </a:p>
          <a:p>
            <a:endParaRPr lang="en-US" sz="900" dirty="0">
              <a:solidFill>
                <a:srgbClr val="72D9F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        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if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shift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[j]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           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shift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[j]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 - i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      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         </a:t>
            </a:r>
            <a:r>
              <a:rPr lang="en-US" sz="9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 Update the position of next border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   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bpos[j]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  </a:t>
            </a:r>
            <a:r>
              <a:rPr lang="en-US" sz="9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 p[i-1] matched with p[j-1], border is found. Store the beginning position of border</a:t>
            </a:r>
            <a:endParaRPr lang="en-US" sz="900" dirty="0">
              <a:solidFill>
                <a:srgbClr val="72D9F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	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bpos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[i]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C89B3-D0A5-0A6C-AE8B-348C6268AC64}"/>
              </a:ext>
            </a:extLst>
          </p:cNvPr>
          <p:cNvSpPr txBox="1"/>
          <p:nvPr/>
        </p:nvSpPr>
        <p:spPr>
          <a:xfrm>
            <a:off x="4936889" y="1075149"/>
            <a:ext cx="28039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i="0" dirty="0">
                <a:solidFill>
                  <a:srgbClr val="A5CF2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 Preprocessing for Good </a:t>
            </a:r>
            <a:r>
              <a:rPr lang="en-US" sz="9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  <a:r>
              <a:rPr lang="en-US" sz="900" b="0" i="0" dirty="0">
                <a:solidFill>
                  <a:srgbClr val="A5CF2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uffix Case 1</a:t>
            </a:r>
            <a:endParaRPr lang="en-US" sz="900" dirty="0">
              <a:solidFill>
                <a:srgbClr val="A5CF27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992953" y="643434"/>
            <a:ext cx="5123825" cy="863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GS-ST Implementation </a:t>
            </a:r>
            <a:r>
              <a:rPr lang="en" dirty="0">
                <a:solidFill>
                  <a:schemeClr val="accent6"/>
                </a:solidFill>
              </a:rPr>
              <a:t>{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87867" y="10165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5FAFD-B884-BD8F-F66C-B17F49E1381D}"/>
              </a:ext>
            </a:extLst>
          </p:cNvPr>
          <p:cNvSpPr txBox="1"/>
          <p:nvPr/>
        </p:nvSpPr>
        <p:spPr>
          <a:xfrm>
            <a:off x="1246002" y="1075149"/>
            <a:ext cx="797802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def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preprocess_case2(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shift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bpos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pat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  <a:p>
            <a:endParaRPr lang="en-US" sz="900" dirty="0">
              <a:solidFill>
                <a:srgbClr val="FF5858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bpos[0]</a:t>
            </a:r>
          </a:p>
          <a:p>
            <a:endParaRPr lang="en-US" sz="900" dirty="0">
              <a:solidFill>
                <a:srgbClr val="DBA0DB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range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 + 1):</a:t>
            </a:r>
          </a:p>
          <a:p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</a:t>
            </a:r>
          </a:p>
          <a:p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lang="en-US" sz="9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''' set the border position of the first character </a:t>
            </a:r>
          </a:p>
          <a:p>
            <a:r>
              <a:rPr lang="en-US" sz="9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of the pattern to all indices in array shift</a:t>
            </a:r>
          </a:p>
          <a:p>
            <a:r>
              <a:rPr lang="en-US" sz="9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having shift[i] = 0 '‘’</a:t>
            </a:r>
          </a:p>
          <a:p>
            <a:endParaRPr lang="en-US" sz="900" dirty="0">
              <a:solidFill>
                <a:srgbClr val="FCC64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if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shift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[i]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==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0:</a:t>
            </a:r>
          </a:p>
          <a:p>
            <a:endParaRPr lang="en-US" sz="900" dirty="0">
              <a:solidFill>
                <a:srgbClr val="FCC64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shift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[i]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j</a:t>
            </a:r>
          </a:p>
          <a:p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 </a:t>
            </a:r>
          </a:p>
          <a:p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lang="en-US" sz="9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''' suffix becomes shorter than bpos[0], </a:t>
            </a:r>
          </a:p>
          <a:p>
            <a:r>
              <a:rPr lang="en-US" sz="9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use the position of next widest border</a:t>
            </a:r>
          </a:p>
          <a:p>
            <a:r>
              <a:rPr lang="en-US" sz="9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as value of j '‘’</a:t>
            </a:r>
          </a:p>
          <a:p>
            <a:endParaRPr lang="en-US" sz="900" dirty="0">
              <a:solidFill>
                <a:schemeClr val="accent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if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==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j:</a:t>
            </a:r>
          </a:p>
          <a:p>
            <a:endParaRPr lang="en-US" sz="900" dirty="0">
              <a:solidFill>
                <a:srgbClr val="FCC64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bpos[j]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C89B3-D0A5-0A6C-AE8B-348C6268AC64}"/>
              </a:ext>
            </a:extLst>
          </p:cNvPr>
          <p:cNvSpPr txBox="1"/>
          <p:nvPr/>
        </p:nvSpPr>
        <p:spPr>
          <a:xfrm>
            <a:off x="4936889" y="1075149"/>
            <a:ext cx="28039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i="0" dirty="0">
                <a:solidFill>
                  <a:srgbClr val="A5CF2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 Preprocessing for Good </a:t>
            </a:r>
            <a:r>
              <a:rPr lang="en-US" sz="9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  <a:r>
              <a:rPr lang="en-US" sz="900" b="0" i="0" dirty="0">
                <a:solidFill>
                  <a:srgbClr val="A5CF2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uffix Case 2</a:t>
            </a:r>
            <a:endParaRPr lang="en-US" sz="900" dirty="0">
              <a:solidFill>
                <a:srgbClr val="A5CF27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088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992953" y="643434"/>
            <a:ext cx="5123825" cy="863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GS-ST Search </a:t>
            </a:r>
            <a:r>
              <a:rPr lang="en" dirty="0">
                <a:solidFill>
                  <a:schemeClr val="accent6"/>
                </a:solidFill>
              </a:rPr>
              <a:t>{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D65FAFD-B884-BD8F-F66C-B17F49E1381D}"/>
              </a:ext>
            </a:extLst>
          </p:cNvPr>
          <p:cNvSpPr txBox="1"/>
          <p:nvPr/>
        </p:nvSpPr>
        <p:spPr>
          <a:xfrm>
            <a:off x="1327124" y="1168950"/>
            <a:ext cx="78861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def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search(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text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pat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):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# s is shift of the pattern with respect to text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len(pat)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len(text)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bpos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[0] 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 (m + 1) </a:t>
            </a:r>
            <a:r>
              <a:rPr lang="en-US" sz="9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 initialize all occurrence of borderPosition to 0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shift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[0]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* (m + 1) </a:t>
            </a:r>
            <a:r>
              <a:rPr lang="en-US" sz="9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 initialize all occurrence of shift to 0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9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#Preprocessing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preprocess_strong_suffix(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shift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bpos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pat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preprocess_case2(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shift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bpos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pat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while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 - 1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while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and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pat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[j]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text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[s + j]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  <a:p>
            <a:endParaRPr lang="en-US" sz="900" dirty="0">
              <a:solidFill>
                <a:srgbClr val="72D9F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if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0: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+=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shift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[0]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else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+=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shift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[j + 1]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96D002-1D02-76DC-8394-DBEA6A66D9B2}"/>
              </a:ext>
            </a:extLst>
          </p:cNvPr>
          <p:cNvSpPr txBox="1"/>
          <p:nvPr/>
        </p:nvSpPr>
        <p:spPr>
          <a:xfrm>
            <a:off x="5319172" y="2761693"/>
            <a:ext cx="32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''' Keep reducing index j of pattern while characters of pattern and text are matching at this shift s'''</a:t>
            </a:r>
            <a:endParaRPr lang="en-US" sz="800" dirty="0">
              <a:solidFill>
                <a:schemeClr val="accent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7C265D-4AD3-330F-73FD-E03227A3D4DA}"/>
              </a:ext>
            </a:extLst>
          </p:cNvPr>
          <p:cNvCxnSpPr>
            <a:cxnSpLocks/>
          </p:cNvCxnSpPr>
          <p:nvPr/>
        </p:nvCxnSpPr>
        <p:spPr>
          <a:xfrm flipH="1">
            <a:off x="2888673" y="3061798"/>
            <a:ext cx="2430499" cy="0"/>
          </a:xfrm>
          <a:prstGeom prst="straightConnector1">
            <a:avLst/>
          </a:prstGeom>
          <a:ln w="63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2F1737-D126-3D1A-8440-9C63AFD28FA9}"/>
              </a:ext>
            </a:extLst>
          </p:cNvPr>
          <p:cNvSpPr txBox="1"/>
          <p:nvPr/>
        </p:nvSpPr>
        <p:spPr>
          <a:xfrm>
            <a:off x="3623363" y="4062231"/>
            <a:ext cx="37176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8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pat[i] != pat[s+j] so shift the pattern shift[j+1] times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9399E1-140B-2F19-E88B-244D0D5CE7D7}"/>
              </a:ext>
            </a:extLst>
          </p:cNvPr>
          <p:cNvSpPr txBox="1"/>
          <p:nvPr/>
        </p:nvSpPr>
        <p:spPr>
          <a:xfrm>
            <a:off x="2888673" y="3611515"/>
            <a:ext cx="63979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# If the pattern is present at the current shift, then index j will become -1 after the above loop</a:t>
            </a:r>
            <a:endParaRPr lang="en-US" sz="1200" dirty="0">
              <a:solidFill>
                <a:srgbClr val="A5CF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459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04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7" y="1846623"/>
            <a:ext cx="5849721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-US" dirty="0">
                <a:solidFill>
                  <a:schemeClr val="accent1"/>
                </a:solidFill>
              </a:rPr>
              <a:t>Code Analysis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lang="en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812451" y="2418028"/>
            <a:ext cx="6331549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&lt; Implemented code using python &gt;</a:t>
            </a: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881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49" y="1151939"/>
            <a:ext cx="6496783" cy="12244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</a:t>
            </a:r>
            <a:r>
              <a:rPr lang="en-US" dirty="0"/>
              <a:t> Brute force keep considering too many comparisons, So the time complexity increase O(mn).That’s why Boyer-Moore Algorithm. It works the fastest when the alphabet is moderately sized and the pattern is relatively long.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40150" y="3264176"/>
            <a:ext cx="6496782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-US" dirty="0"/>
              <a:t>The algorithm scans the characters of the pattern from right to left </a:t>
            </a:r>
            <a:r>
              <a:rPr lang="en-US" dirty="0" err="1"/>
              <a:t>i.e</a:t>
            </a:r>
            <a:r>
              <a:rPr lang="en-US" dirty="0"/>
              <a:t> beginning with the rightmost character.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the text symbol that is compared with the rightmost pattern symbol does not occur in the pattern at all, then the pattern can be shifted by m positions behind this text symbol.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50" y="2601643"/>
            <a:ext cx="5397395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What is Boyer’s Moore &lt; /2 &gt;</a:t>
            </a: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" sz="2400" dirty="0">
                <a:solidFill>
                  <a:schemeClr val="accent6"/>
                </a:solidFill>
              </a:rPr>
              <a:t>{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85022"/>
            <a:ext cx="7316685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Why use Boyer Moore’s Algorithm &lt; /1 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sz="2400" dirty="0"/>
              <a:t> </a:t>
            </a:r>
            <a:endParaRPr sz="2400"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108776" y="1328829"/>
            <a:ext cx="506100" cy="1296613"/>
            <a:chOff x="1108776" y="3323943"/>
            <a:chExt cx="506100" cy="129661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32394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108776" y="4004956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992953" y="643434"/>
            <a:ext cx="5123825" cy="863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BS-ST Analysis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5FAFD-B884-BD8F-F66C-B17F49E1381D}"/>
              </a:ext>
            </a:extLst>
          </p:cNvPr>
          <p:cNvSpPr txBox="1"/>
          <p:nvPr/>
        </p:nvSpPr>
        <p:spPr>
          <a:xfrm>
            <a:off x="1327124" y="1168950"/>
            <a:ext cx="78861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NO_OF_CHARS </a:t>
            </a:r>
            <a:r>
              <a:rPr lang="en-US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256</a:t>
            </a:r>
          </a:p>
          <a:p>
            <a:r>
              <a:rPr lang="en-US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#Pre-Processing function</a:t>
            </a:r>
          </a:p>
          <a:p>
            <a:r>
              <a:rPr lang="en-US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def</a:t>
            </a:r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badCharHeuristic(string, size):</a:t>
            </a:r>
          </a:p>
          <a:p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</a:p>
          <a:p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 Initialize all occurrence as -1</a:t>
            </a:r>
          </a:p>
          <a:p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badChar</a:t>
            </a:r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[-1] * </a:t>
            </a:r>
            <a:r>
              <a:rPr lang="en-US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NO_OF_CHARS</a:t>
            </a:r>
          </a:p>
          <a:p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 Fill the actual value of last occurrence</a:t>
            </a:r>
          </a:p>
          <a:p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</a:t>
            </a:r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range(size):</a:t>
            </a:r>
          </a:p>
          <a:p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lang="en-US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badChar[</a:t>
            </a:r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ord(string[</a:t>
            </a:r>
            <a:r>
              <a:rPr lang="en-US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])</a:t>
            </a:r>
            <a:r>
              <a:rPr lang="en-US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en-US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 return initialized list</a:t>
            </a:r>
          </a:p>
          <a:p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return</a:t>
            </a:r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badChar</a:t>
            </a:r>
          </a:p>
          <a:p>
            <a:r>
              <a:rPr lang="en-US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14C8BE-B22F-01AE-CEF8-9B634FCE775B}"/>
                  </a:ext>
                </a:extLst>
              </p:cNvPr>
              <p:cNvSpPr txBox="1"/>
              <p:nvPr/>
            </p:nvSpPr>
            <p:spPr>
              <a:xfrm>
                <a:off x="6861307" y="2637909"/>
                <a:ext cx="1700799" cy="764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srgbClr val="A5CF27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rgbClr val="A5CF2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A5CF27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1600" b="0" i="1" smtClean="0">
                              <a:solidFill>
                                <a:srgbClr val="A5CF2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sz="1600" b="0" i="1" smtClean="0">
                          <a:solidFill>
                            <a:srgbClr val="A5CF2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A5CF2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600" b="0" i="1" smtClean="0">
                          <a:solidFill>
                            <a:srgbClr val="A5CF2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A5CF27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solidFill>
                            <a:srgbClr val="A5CF27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1600" dirty="0">
                  <a:solidFill>
                    <a:srgbClr val="A5CF27"/>
                  </a:solidFill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14C8BE-B22F-01AE-CEF8-9B634FCE7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07" y="2637909"/>
                <a:ext cx="1700799" cy="764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5979D7-A2E1-6423-7C22-BD665EF39229}"/>
              </a:ext>
            </a:extLst>
          </p:cNvPr>
          <p:cNvCxnSpPr>
            <a:cxnSpLocks/>
          </p:cNvCxnSpPr>
          <p:nvPr/>
        </p:nvCxnSpPr>
        <p:spPr>
          <a:xfrm flipH="1">
            <a:off x="4107873" y="3020290"/>
            <a:ext cx="2874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410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992953" y="643434"/>
            <a:ext cx="5123825" cy="863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BS Search Analysis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5FAFD-B884-BD8F-F66C-B17F49E1381D}"/>
              </a:ext>
            </a:extLst>
          </p:cNvPr>
          <p:cNvSpPr txBox="1"/>
          <p:nvPr/>
        </p:nvSpPr>
        <p:spPr>
          <a:xfrm>
            <a:off x="1327124" y="1168950"/>
            <a:ext cx="788614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def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search(txt, pat):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len(pat)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len(txt)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endParaRPr lang="en-US" sz="900" dirty="0">
              <a:solidFill>
                <a:srgbClr val="A5CF27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badChar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badCharHeuristic(pat, m) 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sz="9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# s is shift of the pattern with respect to text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while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&lt;=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n-m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):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m-1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endParaRPr lang="en-US" sz="800" dirty="0">
              <a:solidFill>
                <a:schemeClr val="accent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while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9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&gt;=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and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pat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[j]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txt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</a:t>
            </a:r>
            <a:r>
              <a:rPr lang="en-US" sz="900" dirty="0" err="1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s+j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endParaRPr lang="en-US" sz="900" dirty="0">
              <a:solidFill>
                <a:schemeClr val="accent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if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j</a:t>
            </a:r>
            <a:r>
              <a:rPr lang="en-US" sz="9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&lt;0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+=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(m-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badChar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[ord(txt[s+m])]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if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s+m</a:t>
            </a:r>
            <a:r>
              <a:rPr lang="en-US" sz="9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else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1)</a:t>
            </a:r>
          </a:p>
          <a:p>
            <a:endParaRPr lang="en-US" sz="900" dirty="0">
              <a:solidFill>
                <a:srgbClr val="72D9F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else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+=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max(1, j-badChar[ord(txt[s+j])])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96D002-1D02-76DC-8394-DBEA6A66D9B2}"/>
              </a:ext>
            </a:extLst>
          </p:cNvPr>
          <p:cNvSpPr txBox="1"/>
          <p:nvPr/>
        </p:nvSpPr>
        <p:spPr>
          <a:xfrm>
            <a:off x="5988898" y="3726387"/>
            <a:ext cx="3280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#The condition s+m &lt; n is necessary for the case when pattern occurs at the end of text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51262-B1B2-5E2F-5813-3B64EE4E3D7A}"/>
              </a:ext>
            </a:extLst>
          </p:cNvPr>
          <p:cNvSpPr txBox="1"/>
          <p:nvPr/>
        </p:nvSpPr>
        <p:spPr>
          <a:xfrm>
            <a:off x="4738577" y="4254544"/>
            <a:ext cx="341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# Shift the pattern so that the bad character in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aligns with the last occurrence of it in pattern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7C265D-4AD3-330F-73FD-E03227A3D4DA}"/>
              </a:ext>
            </a:extLst>
          </p:cNvPr>
          <p:cNvCxnSpPr/>
          <p:nvPr/>
        </p:nvCxnSpPr>
        <p:spPr>
          <a:xfrm flipH="1">
            <a:off x="5536895" y="3895664"/>
            <a:ext cx="485391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AE0EA8-AFAF-1CDF-39A5-D87EFB098D8C}"/>
                  </a:ext>
                </a:extLst>
              </p:cNvPr>
              <p:cNvSpPr txBox="1"/>
              <p:nvPr/>
            </p:nvSpPr>
            <p:spPr>
              <a:xfrm>
                <a:off x="5986129" y="588685"/>
                <a:ext cx="24391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ira Code" panose="020B0809050000020004" pitchFamily="49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A5CF2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ira Code" panose="020B0809050000020004" pitchFamily="49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A5CF2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ira Code" panose="020B0809050000020004" pitchFamily="49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ira Code" panose="020B0809050000020004" pitchFamily="49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 smtClean="0">
                            <a:solidFill>
                              <a:srgbClr val="A5CF2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ira Code" panose="020B0809050000020004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A5CF2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ira Code" panose="020B0809050000020004" pitchFamily="49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A5CF2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ira Code" panose="020B0809050000020004" pitchFamily="49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rgbClr val="A5CF2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ira Code" panose="020B0809050000020004" pitchFamily="49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sz="2000" dirty="0">
                    <a:solidFill>
                      <a:srgbClr val="A5CF2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ira Code" panose="020B08090500000200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AE0EA8-AFAF-1CDF-39A5-D87EFB098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129" y="588685"/>
                <a:ext cx="2439124" cy="400110"/>
              </a:xfrm>
              <a:prstGeom prst="rect">
                <a:avLst/>
              </a:prstGeom>
              <a:blipFill>
                <a:blip r:embed="rId3"/>
                <a:stretch>
                  <a:fillRect t="-123077" b="-18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728C2CD-029A-3D77-74B1-AB9026E28B42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>
            <a:off x="4271153" y="-407539"/>
            <a:ext cx="1538204" cy="4330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BCF76A4-1B7E-F82A-72AE-55E21B2B42B1}"/>
              </a:ext>
            </a:extLst>
          </p:cNvPr>
          <p:cNvSpPr txBox="1"/>
          <p:nvPr/>
        </p:nvSpPr>
        <p:spPr>
          <a:xfrm>
            <a:off x="5154210" y="3370650"/>
            <a:ext cx="16638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Basic Operation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579F03-BE5D-D05F-536D-4CAB3874DF8E}"/>
              </a:ext>
            </a:extLst>
          </p:cNvPr>
          <p:cNvSpPr txBox="1"/>
          <p:nvPr/>
        </p:nvSpPr>
        <p:spPr>
          <a:xfrm>
            <a:off x="4323528" y="2339413"/>
            <a:ext cx="29121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95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Loops until matching (pat) with (txt)</a:t>
            </a:r>
          </a:p>
          <a:p>
            <a:pPr>
              <a:spcAft>
                <a:spcPts val="300"/>
              </a:spcAft>
            </a:pPr>
            <a:r>
              <a:rPr lang="en-US" sz="9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“at worst case will be n”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122E232-13EF-BCF2-CA56-A0A5CF7DF75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80903" y="3512125"/>
            <a:ext cx="2652209" cy="304026"/>
          </a:xfrm>
          <a:prstGeom prst="bentConnector3">
            <a:avLst>
              <a:gd name="adj1" fmla="val 9988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946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79990" y="650155"/>
            <a:ext cx="5220806" cy="5435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BS-ST Time Complexity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7" name="Google Shape;567;p32"/>
          <p:cNvCxnSpPr>
            <a:cxnSpLocks/>
          </p:cNvCxnSpPr>
          <p:nvPr/>
        </p:nvCxnSpPr>
        <p:spPr>
          <a:xfrm>
            <a:off x="1590925" y="1302327"/>
            <a:ext cx="0" cy="2633823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21EEE78-EA95-DCE1-B0EC-BCE3BFBB9B19}"/>
              </a:ext>
            </a:extLst>
          </p:cNvPr>
          <p:cNvSpPr txBox="1"/>
          <p:nvPr/>
        </p:nvSpPr>
        <p:spPr>
          <a:xfrm>
            <a:off x="5627136" y="4304251"/>
            <a:ext cx="157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2EAE0F-8A47-AF18-DCCA-3BA389A4E584}"/>
                  </a:ext>
                </a:extLst>
              </p:cNvPr>
              <p:cNvSpPr txBox="1"/>
              <p:nvPr/>
            </p:nvSpPr>
            <p:spPr>
              <a:xfrm>
                <a:off x="1662545" y="1357745"/>
                <a:ext cx="597823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CC642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Pre-Processing complexity 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= </a:t>
                </a:r>
                <a:r>
                  <a:rPr lang="en-US" dirty="0">
                    <a:solidFill>
                      <a:srgbClr val="FCC642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BS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(</a:t>
                </a:r>
                <a:r>
                  <a:rPr lang="en-US" dirty="0">
                    <a:solidFill>
                      <a:srgbClr val="DBA0DB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585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ira Code" panose="020B0809050000020004" pitchFamily="49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dirty="0">
                    <a:solidFill>
                      <a:srgbClr val="FCC642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O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(</a:t>
                </a:r>
                <a:r>
                  <a:rPr lang="en-US" dirty="0">
                    <a:solidFill>
                      <a:srgbClr val="DBA0DB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)</a:t>
                </a:r>
              </a:p>
              <a:p>
                <a:endParaRPr lang="en-US" dirty="0">
                  <a:solidFill>
                    <a:srgbClr val="FF5858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r>
                  <a:rPr lang="en-US" dirty="0">
                    <a:solidFill>
                      <a:srgbClr val="FCC642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Searching complexity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= </a:t>
                </a:r>
                <a:r>
                  <a:rPr lang="en-US" dirty="0">
                    <a:solidFill>
                      <a:srgbClr val="FCC642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S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(</a:t>
                </a:r>
                <a:r>
                  <a:rPr lang="en-US" dirty="0" err="1">
                    <a:solidFill>
                      <a:srgbClr val="DBA0DB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n,m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585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ira Code" panose="020B0809050000020004" pitchFamily="49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dirty="0">
                    <a:solidFill>
                      <a:srgbClr val="FCC642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O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(</a:t>
                </a:r>
                <a:r>
                  <a:rPr lang="en-US" dirty="0">
                    <a:solidFill>
                      <a:srgbClr val="DBA0DB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n*m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)</a:t>
                </a:r>
              </a:p>
              <a:p>
                <a:endParaRPr lang="en-US" dirty="0">
                  <a:solidFill>
                    <a:srgbClr val="FF5858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r>
                  <a:rPr lang="en-US" dirty="0">
                    <a:solidFill>
                      <a:srgbClr val="FCC642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Therefore, </a:t>
                </a:r>
                <a:r>
                  <a:rPr lang="en-US" dirty="0">
                    <a:solidFill>
                      <a:srgbClr val="72D9F0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T(n,m)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= </a:t>
                </a:r>
                <a:r>
                  <a:rPr lang="en-US" dirty="0">
                    <a:solidFill>
                      <a:srgbClr val="FCC642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BS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(</a:t>
                </a:r>
                <a:r>
                  <a:rPr lang="en-US" dirty="0">
                    <a:solidFill>
                      <a:srgbClr val="DBA0DB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) + </a:t>
                </a:r>
                <a:r>
                  <a:rPr lang="en-US" dirty="0">
                    <a:solidFill>
                      <a:srgbClr val="FCC642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S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(</a:t>
                </a:r>
                <a:r>
                  <a:rPr lang="en-US" dirty="0">
                    <a:solidFill>
                      <a:srgbClr val="DBA0DB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n,m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)</a:t>
                </a:r>
              </a:p>
              <a:p>
                <a:endParaRPr lang="en-US" dirty="0">
                  <a:solidFill>
                    <a:srgbClr val="FF5858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          </a:t>
                </a:r>
                <a:r>
                  <a:rPr lang="en-US" dirty="0">
                    <a:solidFill>
                      <a:srgbClr val="72D9F0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T(n,m)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= </a:t>
                </a:r>
                <a:r>
                  <a:rPr lang="en-US" dirty="0">
                    <a:solidFill>
                      <a:srgbClr val="FCC642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O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(</a:t>
                </a:r>
                <a:r>
                  <a:rPr lang="en-US" dirty="0">
                    <a:solidFill>
                      <a:srgbClr val="DBA0DB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) + </a:t>
                </a:r>
                <a:r>
                  <a:rPr lang="en-US" dirty="0">
                    <a:solidFill>
                      <a:srgbClr val="FCC642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O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(</a:t>
                </a:r>
                <a:r>
                  <a:rPr lang="en-US" dirty="0">
                    <a:solidFill>
                      <a:srgbClr val="DBA0DB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n*m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          </a:t>
                </a:r>
              </a:p>
              <a:p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          </a:t>
                </a:r>
                <a:r>
                  <a:rPr lang="en-US" dirty="0">
                    <a:solidFill>
                      <a:srgbClr val="72D9F0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T(n,m)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= </a:t>
                </a:r>
                <a:r>
                  <a:rPr lang="en-US" dirty="0">
                    <a:solidFill>
                      <a:srgbClr val="FCC642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O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(</a:t>
                </a:r>
                <a:r>
                  <a:rPr lang="en-US" dirty="0">
                    <a:solidFill>
                      <a:srgbClr val="DBA0DB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n*m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2EAE0F-8A47-AF18-DCCA-3BA389A4E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545" y="1357745"/>
                <a:ext cx="5978237" cy="2031325"/>
              </a:xfrm>
              <a:prstGeom prst="rect">
                <a:avLst/>
              </a:prstGeom>
              <a:blipFill>
                <a:blip r:embed="rId3"/>
                <a:stretch>
                  <a:fillRect l="-306" t="-601" b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338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992953" y="643434"/>
            <a:ext cx="5123825" cy="863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GS-ST Analysis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87867" y="10165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5FAFD-B884-BD8F-F66C-B17F49E1381D}"/>
              </a:ext>
            </a:extLst>
          </p:cNvPr>
          <p:cNvSpPr txBox="1"/>
          <p:nvPr/>
        </p:nvSpPr>
        <p:spPr>
          <a:xfrm>
            <a:off x="1246002" y="1075149"/>
            <a:ext cx="797802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def preprocess_strong_suffix(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shift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bpos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pat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len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):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len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len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+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bpos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[i]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</a:p>
          <a:p>
            <a:endParaRPr lang="en-US" sz="900" dirty="0">
              <a:solidFill>
                <a:srgbClr val="72D9F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while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  <a:p>
            <a:endParaRPr lang="en-US" sz="900" dirty="0">
              <a:solidFill>
                <a:srgbClr val="72D9F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 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# if character at position i-1 is not equivalent to character at j-1, then continue searching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8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 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right of the pattern for border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900" dirty="0">
              <a:solidFill>
                <a:srgbClr val="72D9F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 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while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len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and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pat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[i - 1]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!=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pat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[j - 1]:</a:t>
            </a:r>
          </a:p>
          <a:p>
            <a:endParaRPr lang="en-US" sz="900" dirty="0">
              <a:solidFill>
                <a:srgbClr val="72D9F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     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# the character preceding the occurrence of t in pattern P is different than the mismatching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	        character in P, we stop skipping the occurrences and shift the pattern from i to j</a:t>
            </a:r>
          </a:p>
          <a:p>
            <a:endParaRPr lang="en-US" sz="900" dirty="0">
              <a:solidFill>
                <a:srgbClr val="72D9F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        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if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shift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[j]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           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shift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[j]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 - i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      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         </a:t>
            </a:r>
            <a:r>
              <a:rPr lang="en-US" sz="9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 Update the position of next border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   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bpos[j]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  </a:t>
            </a:r>
            <a:r>
              <a:rPr lang="en-US" sz="9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 p[i-1] matched with p[j-1], border is found. Store the beginning position of border</a:t>
            </a:r>
            <a:endParaRPr lang="en-US" sz="900" dirty="0">
              <a:solidFill>
                <a:srgbClr val="72D9F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	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  <a:p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bpos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[i]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F516CA1-FB58-5B92-EB09-6729FA5AF616}"/>
              </a:ext>
            </a:extLst>
          </p:cNvPr>
          <p:cNvCxnSpPr>
            <a:cxnSpLocks/>
          </p:cNvCxnSpPr>
          <p:nvPr/>
        </p:nvCxnSpPr>
        <p:spPr>
          <a:xfrm flipH="1">
            <a:off x="3226104" y="1862387"/>
            <a:ext cx="4300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FD194-84DC-FE52-3B74-7031904A4E16}"/>
                  </a:ext>
                </a:extLst>
              </p:cNvPr>
              <p:cNvSpPr txBox="1"/>
              <p:nvPr/>
            </p:nvSpPr>
            <p:spPr>
              <a:xfrm>
                <a:off x="6306919" y="990510"/>
                <a:ext cx="24391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ira Code" panose="020B0809050000020004" pitchFamily="49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A5CF2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ira Code" panose="020B0809050000020004" pitchFamily="49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A5CF2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ira Code" panose="020B0809050000020004" pitchFamily="49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ira Code" panose="020B0809050000020004" pitchFamily="49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 smtClean="0">
                            <a:solidFill>
                              <a:srgbClr val="A5CF2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ira Code" panose="020B0809050000020004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A5CF2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ira Code" panose="020B0809050000020004" pitchFamily="49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A5CF2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ira Code" panose="020B0809050000020004" pitchFamily="49" charset="0"/>
                          </a:rPr>
                          <m:t>𝑚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rgbClr val="A5CF2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ira Code" panose="020B0809050000020004" pitchFamily="49" charset="0"/>
                          </a:rPr>
                          <m:t>  </m:t>
                        </m:r>
                        <m:nary>
                          <m:naryPr>
                            <m:chr m:val="∑"/>
                            <m:ctrlPr>
                              <a:rPr lang="en-US" sz="2000" i="1" smtClean="0">
                                <a:solidFill>
                                  <a:srgbClr val="A5CF2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ira Code" panose="020B0809050000020004" pitchFamily="49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solidFill>
                                  <a:srgbClr val="A5CF2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ira Code" panose="020B0809050000020004" pitchFamily="49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rgbClr val="A5CF2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ira Code" panose="020B0809050000020004" pitchFamily="49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000" b="0" i="1" smtClean="0">
                                <a:solidFill>
                                  <a:srgbClr val="A5CF2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ira Code" panose="020B0809050000020004" pitchFamily="49" charset="0"/>
                              </a:rPr>
                              <m:t>  1 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000" dirty="0">
                    <a:solidFill>
                      <a:srgbClr val="A5CF2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ira Code" panose="020B08090500000200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FD194-84DC-FE52-3B74-7031904A4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919" y="990510"/>
                <a:ext cx="2439124" cy="400110"/>
              </a:xfrm>
              <a:prstGeom prst="rect">
                <a:avLst/>
              </a:prstGeom>
              <a:blipFill>
                <a:blip r:embed="rId3"/>
                <a:stretch>
                  <a:fillRect t="-121212" r="-7750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DB46E6-2E24-DDC6-1CAC-53268FAA7C4B}"/>
              </a:ext>
            </a:extLst>
          </p:cNvPr>
          <p:cNvCxnSpPr>
            <a:cxnSpLocks/>
          </p:cNvCxnSpPr>
          <p:nvPr/>
        </p:nvCxnSpPr>
        <p:spPr>
          <a:xfrm flipV="1">
            <a:off x="7526481" y="1390620"/>
            <a:ext cx="0" cy="47176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9CEE33-570D-36B6-4EB2-7FF73EDE5DFC}"/>
              </a:ext>
            </a:extLst>
          </p:cNvPr>
          <p:cNvCxnSpPr>
            <a:cxnSpLocks/>
          </p:cNvCxnSpPr>
          <p:nvPr/>
        </p:nvCxnSpPr>
        <p:spPr>
          <a:xfrm flipH="1">
            <a:off x="5469808" y="2571750"/>
            <a:ext cx="2496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CE0BCD-07DC-C59B-239F-CA507B53A9B0}"/>
              </a:ext>
            </a:extLst>
          </p:cNvPr>
          <p:cNvCxnSpPr/>
          <p:nvPr/>
        </p:nvCxnSpPr>
        <p:spPr>
          <a:xfrm>
            <a:off x="7966364" y="1390620"/>
            <a:ext cx="0" cy="11811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2F523C-996E-D67D-70F5-EBEC2711C871}"/>
              </a:ext>
            </a:extLst>
          </p:cNvPr>
          <p:cNvCxnSpPr>
            <a:cxnSpLocks/>
          </p:cNvCxnSpPr>
          <p:nvPr/>
        </p:nvCxnSpPr>
        <p:spPr>
          <a:xfrm flipH="1" flipV="1">
            <a:off x="3554865" y="3783750"/>
            <a:ext cx="4806353" cy="1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B67601-47C0-2FCF-92B0-7D3CD1135175}"/>
              </a:ext>
            </a:extLst>
          </p:cNvPr>
          <p:cNvCxnSpPr/>
          <p:nvPr/>
        </p:nvCxnSpPr>
        <p:spPr>
          <a:xfrm>
            <a:off x="8361218" y="1339163"/>
            <a:ext cx="0" cy="246286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60715D6-EB41-5826-1CB8-2B3CA9AC2AD1}"/>
              </a:ext>
            </a:extLst>
          </p:cNvPr>
          <p:cNvSpPr txBox="1"/>
          <p:nvPr/>
        </p:nvSpPr>
        <p:spPr>
          <a:xfrm>
            <a:off x="5500320" y="3622076"/>
            <a:ext cx="16638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Basic Operation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DF098-F124-C0FE-3AC1-9A10455D4738}"/>
              </a:ext>
            </a:extLst>
          </p:cNvPr>
          <p:cNvSpPr txBox="1"/>
          <p:nvPr/>
        </p:nvSpPr>
        <p:spPr>
          <a:xfrm>
            <a:off x="5636699" y="2374564"/>
            <a:ext cx="21766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Loops on matching part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30706-0D2C-5260-E122-DDEC0FB09F50}"/>
              </a:ext>
            </a:extLst>
          </p:cNvPr>
          <p:cNvSpPr txBox="1"/>
          <p:nvPr/>
        </p:nvSpPr>
        <p:spPr>
          <a:xfrm>
            <a:off x="5204327" y="1671767"/>
            <a:ext cx="16638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Loops on Text</a:t>
            </a:r>
          </a:p>
        </p:txBody>
      </p:sp>
    </p:spTree>
    <p:extLst>
      <p:ext uri="{BB962C8B-B14F-4D97-AF65-F5344CB8AC3E}">
        <p14:creationId xmlns:p14="http://schemas.microsoft.com/office/powerpoint/2010/main" val="2365940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992953" y="643434"/>
            <a:ext cx="5123825" cy="863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GS-ST Analysis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87867" y="10165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5FAFD-B884-BD8F-F66C-B17F49E1381D}"/>
              </a:ext>
            </a:extLst>
          </p:cNvPr>
          <p:cNvSpPr txBox="1"/>
          <p:nvPr/>
        </p:nvSpPr>
        <p:spPr>
          <a:xfrm>
            <a:off x="1246002" y="1075149"/>
            <a:ext cx="797802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def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preprocess_case2(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shift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bpos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pat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  <a:p>
            <a:endParaRPr lang="en-US" sz="900" dirty="0">
              <a:solidFill>
                <a:srgbClr val="FF5858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bpos[0]</a:t>
            </a:r>
          </a:p>
          <a:p>
            <a:endParaRPr lang="en-US" sz="900" dirty="0">
              <a:solidFill>
                <a:srgbClr val="DBA0DB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range</a:t>
            </a:r>
            <a:r>
              <a:rPr lang="en-US" sz="9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 + 1):</a:t>
            </a:r>
          </a:p>
          <a:p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</a:t>
            </a:r>
          </a:p>
          <a:p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lang="en-US" sz="9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''' set the border position of the first character </a:t>
            </a:r>
          </a:p>
          <a:p>
            <a:r>
              <a:rPr lang="en-US" sz="9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of the pattern to all indices in array shift</a:t>
            </a:r>
          </a:p>
          <a:p>
            <a:r>
              <a:rPr lang="en-US" sz="9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having shift[i] = 0 '‘’</a:t>
            </a:r>
          </a:p>
          <a:p>
            <a:endParaRPr lang="en-US" sz="900" dirty="0">
              <a:solidFill>
                <a:srgbClr val="FCC64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if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shift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[i]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==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0:</a:t>
            </a:r>
          </a:p>
          <a:p>
            <a:endParaRPr lang="en-US" sz="900" dirty="0">
              <a:solidFill>
                <a:srgbClr val="FCC64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shift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[i]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j</a:t>
            </a:r>
          </a:p>
          <a:p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 </a:t>
            </a:r>
          </a:p>
          <a:p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lang="en-US" sz="9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''' suffix becomes shorter than bpos[0], </a:t>
            </a:r>
          </a:p>
          <a:p>
            <a:r>
              <a:rPr lang="en-US" sz="9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use the position of next widest border</a:t>
            </a:r>
          </a:p>
          <a:p>
            <a:r>
              <a:rPr lang="en-US" sz="9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as value of j '‘’</a:t>
            </a:r>
          </a:p>
          <a:p>
            <a:endParaRPr lang="en-US" sz="900" dirty="0">
              <a:solidFill>
                <a:schemeClr val="accent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if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==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j:</a:t>
            </a:r>
          </a:p>
          <a:p>
            <a:endParaRPr lang="en-US" sz="900" dirty="0">
              <a:solidFill>
                <a:srgbClr val="FCC64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lang="en-US" sz="9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900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9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bpos[j]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C89B3-D0A5-0A6C-AE8B-348C6268AC64}"/>
              </a:ext>
            </a:extLst>
          </p:cNvPr>
          <p:cNvSpPr txBox="1"/>
          <p:nvPr/>
        </p:nvSpPr>
        <p:spPr>
          <a:xfrm>
            <a:off x="4936889" y="1075149"/>
            <a:ext cx="28039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i="0" dirty="0">
                <a:solidFill>
                  <a:srgbClr val="A5CF2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 Preprocessing for Good </a:t>
            </a:r>
            <a:r>
              <a:rPr lang="en-US" sz="9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  <a:r>
              <a:rPr lang="en-US" sz="900" b="0" i="0" dirty="0">
                <a:solidFill>
                  <a:srgbClr val="A5CF2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uffix Case 2</a:t>
            </a:r>
            <a:endParaRPr lang="en-US" sz="900" dirty="0">
              <a:solidFill>
                <a:srgbClr val="A5CF27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D6B969-94AA-87EE-49BF-379AAB5A87EF}"/>
                  </a:ext>
                </a:extLst>
              </p:cNvPr>
              <p:cNvSpPr txBox="1"/>
              <p:nvPr/>
            </p:nvSpPr>
            <p:spPr>
              <a:xfrm>
                <a:off x="5912271" y="1355315"/>
                <a:ext cx="1700799" cy="764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srgbClr val="A5CF27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rgbClr val="A5CF2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A5CF27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1600" b="0" i="1" smtClean="0">
                              <a:solidFill>
                                <a:srgbClr val="A5CF2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sz="1600" b="0" i="1" smtClean="0">
                          <a:solidFill>
                            <a:srgbClr val="A5CF2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A5CF2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600" b="0" i="1" smtClean="0">
                          <a:solidFill>
                            <a:srgbClr val="A5CF2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A5CF27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solidFill>
                            <a:srgbClr val="A5CF27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1600" dirty="0">
                  <a:solidFill>
                    <a:srgbClr val="A5CF27"/>
                  </a:solidFill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D6B969-94AA-87EE-49BF-379AAB5A8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271" y="1355315"/>
                <a:ext cx="1700799" cy="764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81BEC9-0845-C83D-CBCE-E7DB1504BC7F}"/>
              </a:ext>
            </a:extLst>
          </p:cNvPr>
          <p:cNvCxnSpPr>
            <a:cxnSpLocks/>
          </p:cNvCxnSpPr>
          <p:nvPr/>
        </p:nvCxnSpPr>
        <p:spPr>
          <a:xfrm flipH="1">
            <a:off x="3158837" y="1737696"/>
            <a:ext cx="2874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380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61;p32">
            <a:extLst>
              <a:ext uri="{FF2B5EF4-FFF2-40B4-BE49-F238E27FC236}">
                <a16:creationId xmlns:a16="http://schemas.microsoft.com/office/drawing/2014/main" id="{1A87C432-A54F-415D-913D-879EE3FE45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0607" y="622652"/>
            <a:ext cx="5123825" cy="863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GS Search Analysis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6" name="Google Shape;563;p32">
            <a:extLst>
              <a:ext uri="{FF2B5EF4-FFF2-40B4-BE49-F238E27FC236}">
                <a16:creationId xmlns:a16="http://schemas.microsoft.com/office/drawing/2014/main" id="{75895B74-8C80-D757-1B16-CDE1234C82FF}"/>
              </a:ext>
            </a:extLst>
          </p:cNvPr>
          <p:cNvGrpSpPr/>
          <p:nvPr/>
        </p:nvGrpSpPr>
        <p:grpSpPr>
          <a:xfrm>
            <a:off x="1022479" y="1148168"/>
            <a:ext cx="506100" cy="3431975"/>
            <a:chOff x="1084825" y="1168950"/>
            <a:chExt cx="506100" cy="3431975"/>
          </a:xfrm>
        </p:grpSpPr>
        <p:sp>
          <p:nvSpPr>
            <p:cNvPr id="8" name="Google Shape;564;p32">
              <a:extLst>
                <a:ext uri="{FF2B5EF4-FFF2-40B4-BE49-F238E27FC236}">
                  <a16:creationId xmlns:a16="http://schemas.microsoft.com/office/drawing/2014/main" id="{6C2F6318-8833-F348-3AC6-9DF962E82FCB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9" name="Google Shape;565;p32">
              <a:extLst>
                <a:ext uri="{FF2B5EF4-FFF2-40B4-BE49-F238E27FC236}">
                  <a16:creationId xmlns:a16="http://schemas.microsoft.com/office/drawing/2014/main" id="{71610CC5-069F-7306-6965-5E14AA662CAA}"/>
                </a:ext>
              </a:extLst>
            </p:cNvPr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94017E-191B-BBD2-87ED-5DC946A69EDB}"/>
                  </a:ext>
                </a:extLst>
              </p:cNvPr>
              <p:cNvSpPr txBox="1"/>
              <p:nvPr/>
            </p:nvSpPr>
            <p:spPr>
              <a:xfrm>
                <a:off x="5930710" y="567903"/>
                <a:ext cx="24391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ira Code" panose="020B0809050000020004" pitchFamily="49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A5CF2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ira Code" panose="020B0809050000020004" pitchFamily="49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A5CF2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ira Code" panose="020B0809050000020004" pitchFamily="49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ira Code" panose="020B0809050000020004" pitchFamily="49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 smtClean="0">
                            <a:solidFill>
                              <a:srgbClr val="A5CF2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ira Code" panose="020B0809050000020004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A5CF2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ira Code" panose="020B0809050000020004" pitchFamily="49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A5CF2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ira Code" panose="020B0809050000020004" pitchFamily="49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rgbClr val="A5CF2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ira Code" panose="020B0809050000020004" pitchFamily="49" charset="0"/>
                          </a:rPr>
                          <m:t>  </m:t>
                        </m:r>
                        <m:nary>
                          <m:naryPr>
                            <m:chr m:val="∑"/>
                            <m:ctrlPr>
                              <a:rPr lang="en-US" sz="2000" i="1" smtClean="0">
                                <a:solidFill>
                                  <a:srgbClr val="A5CF2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ira Code" panose="020B0809050000020004" pitchFamily="49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solidFill>
                                  <a:srgbClr val="A5CF2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ira Code" panose="020B0809050000020004" pitchFamily="49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rgbClr val="A5CF2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ira Code" panose="020B0809050000020004" pitchFamily="49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000" b="0" i="1" smtClean="0">
                                <a:solidFill>
                                  <a:srgbClr val="A5CF2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ira Code" panose="020B0809050000020004" pitchFamily="49" charset="0"/>
                              </a:rPr>
                              <m:t>  1 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000" dirty="0">
                    <a:solidFill>
                      <a:srgbClr val="A5CF2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ira Code" panose="020B08090500000200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94017E-191B-BBD2-87ED-5DC946A69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710" y="567903"/>
                <a:ext cx="2439124" cy="400110"/>
              </a:xfrm>
              <a:prstGeom prst="rect">
                <a:avLst/>
              </a:prstGeom>
              <a:blipFill>
                <a:blip r:embed="rId3"/>
                <a:stretch>
                  <a:fillRect t="-121212" r="-5500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4">
            <a:extLst>
              <a:ext uri="{FF2B5EF4-FFF2-40B4-BE49-F238E27FC236}">
                <a16:creationId xmlns:a16="http://schemas.microsoft.com/office/drawing/2014/main" id="{125A7CA6-B0C2-92A9-3866-F19D02EDD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578" y="1315977"/>
            <a:ext cx="731754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BA0DB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C642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C642"/>
                </a:solidFill>
                <a:effectLst/>
                <a:latin typeface="Consolas" panose="020B0609020204030204" pitchFamily="49" charset="0"/>
              </a:rPr>
              <a:t>pat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FF5858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BA0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BA0DB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C642"/>
                </a:solidFill>
                <a:effectLst/>
                <a:latin typeface="Consolas" panose="020B0609020204030204" pitchFamily="49" charset="0"/>
              </a:rPr>
              <a:t>pat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BA0DB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C642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F27"/>
                </a:solidFill>
                <a:effectLst/>
                <a:latin typeface="Consolas" panose="020B0609020204030204" pitchFamily="49" charset="0"/>
              </a:rPr>
              <a:t># initialize all occurrence of shift and border pos to 0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A5CF27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BA0DB"/>
                </a:solidFill>
                <a:effectLst/>
                <a:latin typeface="Consolas" panose="020B0609020204030204" pitchFamily="49" charset="0"/>
              </a:rPr>
              <a:t>bpos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C642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FF5858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BA0DB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C642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FF5858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BA0DB"/>
                </a:solidFill>
                <a:effectLst/>
                <a:latin typeface="Consolas" panose="020B0609020204030204" pitchFamily="49" charset="0"/>
              </a:rPr>
              <a:t>preprocess_strong_suffix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C642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C642"/>
                </a:solidFill>
                <a:effectLst/>
                <a:latin typeface="Consolas" panose="020B0609020204030204" pitchFamily="49" charset="0"/>
              </a:rPr>
              <a:t>bpos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C642"/>
                </a:solidFill>
                <a:effectLst/>
                <a:latin typeface="Consolas" panose="020B0609020204030204" pitchFamily="49" charset="0"/>
              </a:rPr>
              <a:t>pat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C642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FF5858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BA0DB"/>
                </a:solidFill>
                <a:effectLst/>
                <a:latin typeface="Consolas" panose="020B0609020204030204" pitchFamily="49" charset="0"/>
              </a:rPr>
              <a:t>preprocess_case2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C642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C642"/>
                </a:solidFill>
                <a:effectLst/>
                <a:latin typeface="Consolas" panose="020B0609020204030204" pitchFamily="49" charset="0"/>
              </a:rPr>
              <a:t>bpos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C642"/>
                </a:solidFill>
                <a:effectLst/>
                <a:latin typeface="Consolas" panose="020B0609020204030204" pitchFamily="49" charset="0"/>
              </a:rPr>
              <a:t>pat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C642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FF5858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BA0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C64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C642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>
                <a:solidFill>
                  <a:srgbClr val="A5CF27"/>
                </a:solidFill>
              </a:rPr>
              <a:t>        #</a:t>
            </a:r>
            <a:r>
              <a: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Keep reducing index j of pattern while characters of pattern and text are matching at this shift 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FF5858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BA0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C642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C642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FCC642"/>
              </a:solidFill>
              <a:effectLst/>
            </a:endParaRPr>
          </a:p>
          <a:p>
            <a:pPr>
              <a:buClrTx/>
              <a:defRPr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BA0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C64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BA0DB"/>
                </a:solidFill>
                <a:effectLst/>
                <a:latin typeface="Consolas" panose="020B0609020204030204" pitchFamily="49" charset="0"/>
              </a:rPr>
              <a:t>pat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C642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BA0DB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C64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C642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]: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900" dirty="0">
                <a:solidFill>
                  <a:srgbClr val="A5CF27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F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If the pattern is present at the current shift, then index j will become -1 after the above loop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BA0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C642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FCC64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BA0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C64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BA0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BA0DB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C64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FF5858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BA0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BA0DB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CC642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5858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FF5858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C448F-2A4B-B974-778D-8EA1F198C1F2}"/>
              </a:ext>
            </a:extLst>
          </p:cNvPr>
          <p:cNvSpPr txBox="1"/>
          <p:nvPr/>
        </p:nvSpPr>
        <p:spPr>
          <a:xfrm>
            <a:off x="3404673" y="4199136"/>
            <a:ext cx="38395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pat[i] != pat[s+j] so shift the pattern shift[j+1] times</a:t>
            </a:r>
            <a:endParaRPr kumimoji="0" lang="en-US" altLang="en-US" sz="900" b="0" i="0" u="none" strike="noStrike" kern="0" cap="none" spc="0" normalizeH="0" baseline="0" noProof="0" dirty="0">
              <a:ln>
                <a:noFill/>
              </a:ln>
              <a:solidFill>
                <a:srgbClr val="A5CF27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2292D35-2B06-F20E-4C35-6F2B5CBD4E71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4066069" y="-160892"/>
            <a:ext cx="1955299" cy="4213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96A44D-8A07-EC89-A7A4-7F8079ADCA86}"/>
              </a:ext>
            </a:extLst>
          </p:cNvPr>
          <p:cNvSpPr txBox="1"/>
          <p:nvPr/>
        </p:nvSpPr>
        <p:spPr>
          <a:xfrm>
            <a:off x="4343399" y="2724124"/>
            <a:ext cx="2660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Loops on Text  </a:t>
            </a:r>
            <a:r>
              <a:rPr lang="en-US" sz="10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max = (n) 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60EAA92-8D6F-D87E-5C35-60FA91BEB8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86926" y="968008"/>
            <a:ext cx="3138265" cy="2485749"/>
          </a:xfrm>
          <a:prstGeom prst="bentConnector3">
            <a:avLst>
              <a:gd name="adj1" fmla="val -10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1076C9-457B-FD81-2E90-D797305C0DFD}"/>
              </a:ext>
            </a:extLst>
          </p:cNvPr>
          <p:cNvSpPr txBox="1"/>
          <p:nvPr/>
        </p:nvSpPr>
        <p:spPr>
          <a:xfrm>
            <a:off x="4509654" y="3250733"/>
            <a:ext cx="33685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Loops on matching part of pattern </a:t>
            </a:r>
            <a:r>
              <a:rPr lang="en-US" sz="9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max = (m)</a:t>
            </a:r>
          </a:p>
        </p:txBody>
      </p:sp>
    </p:spTree>
    <p:extLst>
      <p:ext uri="{BB962C8B-B14F-4D97-AF65-F5344CB8AC3E}">
        <p14:creationId xmlns:p14="http://schemas.microsoft.com/office/powerpoint/2010/main" val="143636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79990" y="650155"/>
            <a:ext cx="5220806" cy="5435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GS-ST Time Complexity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7" name="Google Shape;567;p32"/>
          <p:cNvCxnSpPr>
            <a:cxnSpLocks/>
          </p:cNvCxnSpPr>
          <p:nvPr/>
        </p:nvCxnSpPr>
        <p:spPr>
          <a:xfrm>
            <a:off x="1590925" y="1302327"/>
            <a:ext cx="0" cy="2633823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21EEE78-EA95-DCE1-B0EC-BCE3BFBB9B19}"/>
              </a:ext>
            </a:extLst>
          </p:cNvPr>
          <p:cNvSpPr txBox="1"/>
          <p:nvPr/>
        </p:nvSpPr>
        <p:spPr>
          <a:xfrm>
            <a:off x="5627136" y="4304251"/>
            <a:ext cx="157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2EAE0F-8A47-AF18-DCCA-3BA389A4E584}"/>
                  </a:ext>
                </a:extLst>
              </p:cNvPr>
              <p:cNvSpPr txBox="1"/>
              <p:nvPr/>
            </p:nvSpPr>
            <p:spPr>
              <a:xfrm>
                <a:off x="1662545" y="1357745"/>
                <a:ext cx="5978237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CC642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Pre-Processing complexity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= </a:t>
                </a:r>
                <a:r>
                  <a:rPr lang="en-US" dirty="0">
                    <a:solidFill>
                      <a:srgbClr val="FCC642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GS1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(</a:t>
                </a:r>
                <a:r>
                  <a:rPr lang="en-US" dirty="0">
                    <a:solidFill>
                      <a:srgbClr val="DBA0DB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585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ira Code" panose="020B0809050000020004" pitchFamily="49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dirty="0">
                    <a:solidFill>
                      <a:srgbClr val="72D9F0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O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(</a:t>
                </a:r>
                <a:r>
                  <a:rPr lang="en-US" dirty="0">
                    <a:solidFill>
                      <a:srgbClr val="DBA0DB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m*m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)</a:t>
                </a:r>
              </a:p>
              <a:p>
                <a:endParaRPr lang="en-US" dirty="0">
                  <a:solidFill>
                    <a:srgbClr val="FF5858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r>
                  <a:rPr lang="en-US" dirty="0">
                    <a:solidFill>
                      <a:srgbClr val="FCC642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Pre-Processing complexity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= </a:t>
                </a:r>
                <a:r>
                  <a:rPr lang="en-US" dirty="0">
                    <a:solidFill>
                      <a:srgbClr val="FCC642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GS2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(</a:t>
                </a:r>
                <a:r>
                  <a:rPr lang="en-US" dirty="0">
                    <a:solidFill>
                      <a:srgbClr val="DBA0DB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585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ira Code" panose="020B0809050000020004" pitchFamily="49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dirty="0">
                    <a:solidFill>
                      <a:srgbClr val="72D9F0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O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(</a:t>
                </a:r>
                <a:r>
                  <a:rPr lang="en-US" dirty="0">
                    <a:solidFill>
                      <a:srgbClr val="DBA0DB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)</a:t>
                </a:r>
              </a:p>
              <a:p>
                <a:endParaRPr lang="en-US" dirty="0">
                  <a:solidFill>
                    <a:srgbClr val="FF5858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r>
                  <a:rPr lang="en-US" dirty="0">
                    <a:solidFill>
                      <a:srgbClr val="FCC642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Searching complexity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= </a:t>
                </a:r>
                <a:r>
                  <a:rPr lang="en-US" dirty="0">
                    <a:solidFill>
                      <a:srgbClr val="FCC642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T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(</a:t>
                </a:r>
                <a:r>
                  <a:rPr lang="en-US" dirty="0">
                    <a:solidFill>
                      <a:srgbClr val="DBA0DB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n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585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ira Code" panose="020B0809050000020004" pitchFamily="49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dirty="0">
                    <a:solidFill>
                      <a:srgbClr val="72D9F0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O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(</a:t>
                </a:r>
                <a:r>
                  <a:rPr lang="en-US" dirty="0">
                    <a:solidFill>
                      <a:srgbClr val="DBA0DB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n*m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)</a:t>
                </a:r>
              </a:p>
              <a:p>
                <a:endParaRPr lang="en-US" dirty="0">
                  <a:solidFill>
                    <a:srgbClr val="FF5858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r>
                  <a:rPr lang="en-US" dirty="0">
                    <a:solidFill>
                      <a:srgbClr val="FCC642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Therefore,</a:t>
                </a:r>
                <a:r>
                  <a:rPr lang="en-US" dirty="0">
                    <a:solidFill>
                      <a:srgbClr val="72D9F0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T(n,m)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= </a:t>
                </a:r>
                <a:r>
                  <a:rPr lang="en-US" dirty="0">
                    <a:solidFill>
                      <a:srgbClr val="FCC642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GS1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(</a:t>
                </a:r>
                <a:r>
                  <a:rPr lang="en-US" dirty="0">
                    <a:solidFill>
                      <a:srgbClr val="DBA0DB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) + </a:t>
                </a:r>
                <a:r>
                  <a:rPr lang="en-US" dirty="0">
                    <a:solidFill>
                      <a:srgbClr val="FCC642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GS2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(</a:t>
                </a:r>
                <a:r>
                  <a:rPr lang="en-US" dirty="0">
                    <a:solidFill>
                      <a:srgbClr val="DBA0DB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) + </a:t>
                </a:r>
                <a:r>
                  <a:rPr lang="en-US" dirty="0">
                    <a:solidFill>
                      <a:srgbClr val="FCC642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S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(</a:t>
                </a:r>
                <a:r>
                  <a:rPr lang="en-US" dirty="0">
                    <a:solidFill>
                      <a:srgbClr val="DBA0DB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n,m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)</a:t>
                </a:r>
              </a:p>
              <a:p>
                <a:endParaRPr lang="en-US" dirty="0">
                  <a:solidFill>
                    <a:srgbClr val="FF5858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          </a:t>
                </a:r>
                <a:r>
                  <a:rPr lang="en-US" dirty="0">
                    <a:solidFill>
                      <a:srgbClr val="72D9F0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T(n,m)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= </a:t>
                </a:r>
                <a:r>
                  <a:rPr lang="en-US" dirty="0">
                    <a:solidFill>
                      <a:srgbClr val="FCC642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O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(</a:t>
                </a:r>
                <a:r>
                  <a:rPr lang="en-US" dirty="0">
                    <a:solidFill>
                      <a:srgbClr val="DBA0DB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m*m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) + </a:t>
                </a:r>
                <a:r>
                  <a:rPr lang="en-US" dirty="0">
                    <a:solidFill>
                      <a:srgbClr val="FCC642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O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(</a:t>
                </a:r>
                <a:r>
                  <a:rPr lang="en-US" dirty="0">
                    <a:solidFill>
                      <a:srgbClr val="DBA0DB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) + </a:t>
                </a:r>
                <a:r>
                  <a:rPr lang="en-US" dirty="0">
                    <a:solidFill>
                      <a:srgbClr val="FCC642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O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(</a:t>
                </a:r>
                <a:r>
                  <a:rPr lang="en-US" dirty="0">
                    <a:solidFill>
                      <a:srgbClr val="DBA0DB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n*m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          </a:t>
                </a:r>
              </a:p>
              <a:p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          </a:t>
                </a:r>
                <a:r>
                  <a:rPr lang="en-US" dirty="0">
                    <a:solidFill>
                      <a:srgbClr val="72D9F0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T(n,m)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= </a:t>
                </a:r>
                <a:r>
                  <a:rPr lang="en-US" dirty="0">
                    <a:solidFill>
                      <a:srgbClr val="FCC642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O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(</a:t>
                </a:r>
                <a:r>
                  <a:rPr lang="en-US" dirty="0">
                    <a:solidFill>
                      <a:srgbClr val="DBA0DB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n*m</a:t>
                </a:r>
                <a:r>
                  <a:rPr lang="en-US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2EAE0F-8A47-AF18-DCCA-3BA389A4E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545" y="1357745"/>
                <a:ext cx="5978237" cy="2462213"/>
              </a:xfrm>
              <a:prstGeom prst="rect">
                <a:avLst/>
              </a:prstGeom>
              <a:blipFill>
                <a:blip r:embed="rId3"/>
                <a:stretch>
                  <a:fillRect l="-306" t="-495" b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512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48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3027448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Boyer Moore’s </a:t>
            </a:r>
            <a:r>
              <a:rPr lang="en" dirty="0">
                <a:solidFill>
                  <a:schemeClr val="accent2"/>
                </a:solidFill>
              </a:rPr>
              <a:t>Algorithm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23" name="Google Shape;2523;p48"/>
          <p:cNvSpPr txBox="1">
            <a:spLocks noGrp="1"/>
          </p:cNvSpPr>
          <p:nvPr>
            <p:ph type="subTitle" idx="1"/>
          </p:nvPr>
        </p:nvSpPr>
        <p:spPr>
          <a:xfrm>
            <a:off x="1664622" y="2306220"/>
            <a:ext cx="3027443" cy="17381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It uses information gathered during the preprocess step to skip sections of the text, resulting in a lower constant factor than many other string search algorithms. In general, the algorithm runs faster as the pattern length increases.</a:t>
            </a:r>
          </a:p>
        </p:txBody>
      </p:sp>
      <p:grpSp>
        <p:nvGrpSpPr>
          <p:cNvPr id="2527" name="Google Shape;2527;p48"/>
          <p:cNvGrpSpPr/>
          <p:nvPr/>
        </p:nvGrpSpPr>
        <p:grpSpPr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2528" name="Google Shape;2528;p4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29" name="Google Shape;2529;p4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31" name="Google Shape;2531;p48"/>
          <p:cNvGrpSpPr/>
          <p:nvPr/>
        </p:nvGrpSpPr>
        <p:grpSpPr>
          <a:xfrm>
            <a:off x="4994678" y="817419"/>
            <a:ext cx="3439196" cy="3131762"/>
            <a:chOff x="4994678" y="1173377"/>
            <a:chExt cx="3439196" cy="2775803"/>
          </a:xfrm>
        </p:grpSpPr>
        <p:grpSp>
          <p:nvGrpSpPr>
            <p:cNvPr id="2532" name="Google Shape;2532;p48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533" name="Google Shape;2533;p48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534" name="Google Shape;2534;p48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535" name="Google Shape;2535;p48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36" name="Google Shape;2536;p48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537" name="Google Shape;2537;p48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538" name="Google Shape;2538;p48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2539" name="Google Shape;2539;p48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 descr="A screen shot of a black background&#10;&#10;Description automatically generated">
            <a:extLst>
              <a:ext uri="{FF2B5EF4-FFF2-40B4-BE49-F238E27FC236}">
                <a16:creationId xmlns:a16="http://schemas.microsoft.com/office/drawing/2014/main" id="{217671A0-AB55-ED1E-8290-4E5786C80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15" t="4040" r="7437" b="32541"/>
          <a:stretch/>
        </p:blipFill>
        <p:spPr>
          <a:xfrm>
            <a:off x="5160289" y="976745"/>
            <a:ext cx="3110875" cy="2022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7" y="1846623"/>
            <a:ext cx="5849721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-US" dirty="0">
                <a:solidFill>
                  <a:schemeClr val="accent1"/>
                </a:solidFill>
              </a:rPr>
              <a:t>Visual Representation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lang="en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812451" y="2418028"/>
            <a:ext cx="6331549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&lt; Demonstration on how this algorithm works &gt;</a:t>
            </a: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095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to use BM’s algorithm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0" y="13666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888874" y="1261449"/>
            <a:ext cx="5374263" cy="72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1104" y="2435779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2924870" y="1401131"/>
            <a:ext cx="5756659" cy="937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Construct our Bad-Symbol Shift Table using the Formula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Distance from c’s right most occurrence in pattern among its first m-1 characters to its right end</a:t>
            </a:r>
          </a:p>
        </p:txBody>
      </p:sp>
      <p:sp>
        <p:nvSpPr>
          <p:cNvPr id="640" name="Google Shape;640;p34"/>
          <p:cNvSpPr txBox="1"/>
          <p:nvPr/>
        </p:nvSpPr>
        <p:spPr>
          <a:xfrm>
            <a:off x="2495778" y="3467966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3355604" y="2443953"/>
            <a:ext cx="575665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Construct our Bad-Suffix Shift Table using the Formula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: According to its 3 case checks</a:t>
            </a:r>
            <a:endParaRPr lang="en-US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3806128" y="3539225"/>
            <a:ext cx="471329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Iterate string checking using MAX value from both Shift Tables untill successful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l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y find a match or reach the end of the text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cxnSpLocks/>
            <a:endCxn id="636" idx="1"/>
          </p:cNvCxnSpPr>
          <p:nvPr/>
        </p:nvCxnSpPr>
        <p:spPr>
          <a:xfrm>
            <a:off x="1337870" y="1658800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0554" y="2727979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/>
          <p:nvPr/>
        </p:nvCxnSpPr>
        <p:spPr>
          <a:xfrm>
            <a:off x="1327928" y="3760179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37;p34">
            <a:extLst>
              <a:ext uri="{FF2B5EF4-FFF2-40B4-BE49-F238E27FC236}">
                <a16:creationId xmlns:a16="http://schemas.microsoft.com/office/drawing/2014/main" id="{E5EC1BC0-F8E7-1158-0D69-9E945FE0FB0C}"/>
              </a:ext>
            </a:extLst>
          </p:cNvPr>
          <p:cNvSpPr txBox="1"/>
          <p:nvPr/>
        </p:nvSpPr>
        <p:spPr>
          <a:xfrm>
            <a:off x="1337875" y="1088243"/>
            <a:ext cx="6925267" cy="2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5CF27"/>
                </a:solidFill>
                <a:latin typeface="Fira Code"/>
                <a:ea typeface="Fira Code"/>
                <a:cs typeface="Fira Code"/>
                <a:sym typeface="Fira Code"/>
              </a:rPr>
              <a:t># We should know it uses preprocessing </a:t>
            </a:r>
            <a:r>
              <a:rPr lang="en-US" i="1" dirty="0">
                <a:solidFill>
                  <a:srgbClr val="A5CF27"/>
                </a:solidFill>
                <a:latin typeface="Fira Code"/>
                <a:ea typeface="Fira Code"/>
                <a:cs typeface="Fira Code"/>
                <a:sym typeface="Fira Code"/>
              </a:rPr>
              <a:t>“Input enhancement”</a:t>
            </a:r>
          </a:p>
        </p:txBody>
      </p:sp>
    </p:spTree>
    <p:extLst>
      <p:ext uri="{BB962C8B-B14F-4D97-AF65-F5344CB8AC3E}">
        <p14:creationId xmlns:p14="http://schemas.microsoft.com/office/powerpoint/2010/main" val="3770649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448775"/>
            <a:ext cx="4045200" cy="2104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Construct BS-ST </a:t>
            </a:r>
            <a:r>
              <a:rPr lang="en" dirty="0">
                <a:solidFill>
                  <a:schemeClr val="accent6"/>
                </a:solidFill>
              </a:rPr>
              <a:t>{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</a:t>
            </a:r>
            <a:r>
              <a:rPr lang="en" sz="1400" dirty="0">
                <a:solidFill>
                  <a:srgbClr val="DBA0DB"/>
                </a:solidFill>
              </a:rPr>
              <a:t>Text</a:t>
            </a:r>
            <a:r>
              <a:rPr lang="en" sz="1400" dirty="0">
                <a:solidFill>
                  <a:schemeClr val="accent6"/>
                </a:solidFill>
              </a:rPr>
              <a:t>: </a:t>
            </a:r>
            <a:r>
              <a:rPr lang="en" sz="1400" dirty="0">
                <a:solidFill>
                  <a:srgbClr val="A5CF27"/>
                </a:solidFill>
              </a:rPr>
              <a:t>DONTEATSALTDANCESALSA</a:t>
            </a:r>
            <a:br>
              <a:rPr lang="en" sz="1400" dirty="0">
                <a:solidFill>
                  <a:schemeClr val="accent6"/>
                </a:solidFill>
              </a:rPr>
            </a:br>
            <a:r>
              <a:rPr lang="en" sz="1400" dirty="0">
                <a:solidFill>
                  <a:schemeClr val="accent6"/>
                </a:solidFill>
              </a:rPr>
              <a:t>	</a:t>
            </a:r>
            <a:r>
              <a:rPr lang="en" sz="1400" dirty="0">
                <a:solidFill>
                  <a:srgbClr val="DBA0DB"/>
                </a:solidFill>
              </a:rPr>
              <a:t>Pattern</a:t>
            </a:r>
            <a:r>
              <a:rPr lang="en" sz="1400" dirty="0">
                <a:solidFill>
                  <a:schemeClr val="accent6"/>
                </a:solidFill>
              </a:rPr>
              <a:t>: </a:t>
            </a:r>
            <a:r>
              <a:rPr lang="en" sz="1400" dirty="0">
                <a:solidFill>
                  <a:srgbClr val="A5CF27"/>
                </a:solidFill>
              </a:rPr>
              <a:t>SALSA</a:t>
            </a:r>
            <a:br>
              <a:rPr lang="en" sz="1400" dirty="0">
                <a:solidFill>
                  <a:srgbClr val="A5CF27"/>
                </a:solidFill>
              </a:rPr>
            </a:b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7" name="Google Shape;567;p32"/>
          <p:cNvCxnSpPr>
            <a:cxnSpLocks/>
          </p:cNvCxnSpPr>
          <p:nvPr/>
        </p:nvCxnSpPr>
        <p:spPr>
          <a:xfrm>
            <a:off x="1827593" y="1337408"/>
            <a:ext cx="0" cy="177162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65FAFD-B884-BD8F-F66C-B17F49E1381D}"/>
              </a:ext>
            </a:extLst>
          </p:cNvPr>
          <p:cNvSpPr txBox="1"/>
          <p:nvPr/>
        </p:nvSpPr>
        <p:spPr>
          <a:xfrm>
            <a:off x="2999557" y="2136816"/>
            <a:ext cx="4316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Pattern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72D9F0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S</a:t>
            </a:r>
            <a:r>
              <a:rPr lang="en" dirty="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rPr>
              <a:t> A L S A</a:t>
            </a:r>
            <a:r>
              <a:rPr lang="en" dirty="0">
                <a:solidFill>
                  <a:srgbClr val="A5CF27"/>
                </a:solidFill>
                <a:latin typeface="Fira Code"/>
                <a:ea typeface="Fira Code"/>
                <a:cs typeface="Fira Code"/>
                <a:sym typeface="Fira Code"/>
              </a:rPr>
              <a:t>      </a:t>
            </a:r>
            <a:r>
              <a:rPr lang="en" dirty="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Length = 5</a:t>
            </a:r>
          </a:p>
          <a:p>
            <a:b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</a:br>
            <a:r>
              <a:rPr lang="en" dirty="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Index</a:t>
            </a:r>
            <a:r>
              <a:rPr lang="en" dirty="0">
                <a:solidFill>
                  <a:srgbClr val="DBA0DB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:  </a:t>
            </a:r>
            <a:r>
              <a:rPr lang="en" dirty="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rPr>
              <a:t>0 1 2 3 4</a:t>
            </a:r>
            <a:endParaRPr lang="en-US" dirty="0">
              <a:solidFill>
                <a:srgbClr val="72D9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551125"/>
            <a:ext cx="4045200" cy="9036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Construct BS-ST </a:t>
            </a:r>
            <a:r>
              <a:rPr lang="en" dirty="0">
                <a:solidFill>
                  <a:schemeClr val="accent6"/>
                </a:solidFill>
              </a:rPr>
              <a:t>{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7" name="Google Shape;567;p32"/>
          <p:cNvCxnSpPr>
            <a:cxnSpLocks/>
          </p:cNvCxnSpPr>
          <p:nvPr/>
        </p:nvCxnSpPr>
        <p:spPr>
          <a:xfrm>
            <a:off x="1827593" y="1337408"/>
            <a:ext cx="0" cy="2598742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14098C-0D59-F103-4BC5-E6C9D1018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448866"/>
              </p:ext>
            </p:extLst>
          </p:nvPr>
        </p:nvGraphicFramePr>
        <p:xfrm>
          <a:off x="2330831" y="2891695"/>
          <a:ext cx="422846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5693">
                  <a:extLst>
                    <a:ext uri="{9D8B030D-6E8A-4147-A177-3AD203B41FA5}">
                      <a16:colId xmlns:a16="http://schemas.microsoft.com/office/drawing/2014/main" val="2536972610"/>
                    </a:ext>
                  </a:extLst>
                </a:gridCol>
                <a:gridCol w="845693">
                  <a:extLst>
                    <a:ext uri="{9D8B030D-6E8A-4147-A177-3AD203B41FA5}">
                      <a16:colId xmlns:a16="http://schemas.microsoft.com/office/drawing/2014/main" val="4134077117"/>
                    </a:ext>
                  </a:extLst>
                </a:gridCol>
                <a:gridCol w="845693">
                  <a:extLst>
                    <a:ext uri="{9D8B030D-6E8A-4147-A177-3AD203B41FA5}">
                      <a16:colId xmlns:a16="http://schemas.microsoft.com/office/drawing/2014/main" val="699111267"/>
                    </a:ext>
                  </a:extLst>
                </a:gridCol>
                <a:gridCol w="845693">
                  <a:extLst>
                    <a:ext uri="{9D8B030D-6E8A-4147-A177-3AD203B41FA5}">
                      <a16:colId xmlns:a16="http://schemas.microsoft.com/office/drawing/2014/main" val="28327426"/>
                    </a:ext>
                  </a:extLst>
                </a:gridCol>
                <a:gridCol w="845693">
                  <a:extLst>
                    <a:ext uri="{9D8B030D-6E8A-4147-A177-3AD203B41FA5}">
                      <a16:colId xmlns:a16="http://schemas.microsoft.com/office/drawing/2014/main" val="1117685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02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2027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D65FAFD-B884-BD8F-F66C-B17F49E1381D}"/>
              </a:ext>
            </a:extLst>
          </p:cNvPr>
          <p:cNvSpPr txBox="1"/>
          <p:nvPr/>
        </p:nvSpPr>
        <p:spPr>
          <a:xfrm>
            <a:off x="2330832" y="1757528"/>
            <a:ext cx="4316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Pattern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72D9F0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S A L S A</a:t>
            </a:r>
            <a:r>
              <a:rPr lang="en" dirty="0">
                <a:solidFill>
                  <a:srgbClr val="A5CF27"/>
                </a:solidFill>
                <a:latin typeface="Fira Code"/>
                <a:ea typeface="Fira Code"/>
                <a:cs typeface="Fira Code"/>
                <a:sym typeface="Fira Code"/>
              </a:rPr>
              <a:t>       </a:t>
            </a:r>
            <a:r>
              <a:rPr lang="en" dirty="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Length = 5</a:t>
            </a:r>
          </a:p>
          <a:p>
            <a:b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</a:br>
            <a:r>
              <a:rPr lang="en" dirty="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Index</a:t>
            </a:r>
            <a:r>
              <a:rPr lang="en" dirty="0">
                <a:solidFill>
                  <a:srgbClr val="DBA0DB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:  </a:t>
            </a:r>
            <a:r>
              <a:rPr lang="en" dirty="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rPr>
              <a:t>0 1 2 3 4</a:t>
            </a:r>
            <a:endParaRPr lang="en-US" dirty="0">
              <a:solidFill>
                <a:srgbClr val="72D9F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254068-D114-C3E9-CA2D-C631261D0C7F}"/>
              </a:ext>
            </a:extLst>
          </p:cNvPr>
          <p:cNvCxnSpPr/>
          <p:nvPr/>
        </p:nvCxnSpPr>
        <p:spPr>
          <a:xfrm>
            <a:off x="4258594" y="1454754"/>
            <a:ext cx="0" cy="30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562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551125"/>
            <a:ext cx="4045200" cy="9036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Construct BS-ST </a:t>
            </a:r>
            <a:r>
              <a:rPr lang="en" dirty="0">
                <a:solidFill>
                  <a:schemeClr val="accent6"/>
                </a:solidFill>
              </a:rPr>
              <a:t>{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7" name="Google Shape;567;p32"/>
          <p:cNvCxnSpPr>
            <a:cxnSpLocks/>
          </p:cNvCxnSpPr>
          <p:nvPr/>
        </p:nvCxnSpPr>
        <p:spPr>
          <a:xfrm>
            <a:off x="1827593" y="1337408"/>
            <a:ext cx="0" cy="2598742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14098C-0D59-F103-4BC5-E6C9D1018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839795"/>
              </p:ext>
            </p:extLst>
          </p:nvPr>
        </p:nvGraphicFramePr>
        <p:xfrm>
          <a:off x="2330831" y="2891695"/>
          <a:ext cx="422846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5693">
                  <a:extLst>
                    <a:ext uri="{9D8B030D-6E8A-4147-A177-3AD203B41FA5}">
                      <a16:colId xmlns:a16="http://schemas.microsoft.com/office/drawing/2014/main" val="2536972610"/>
                    </a:ext>
                  </a:extLst>
                </a:gridCol>
                <a:gridCol w="845693">
                  <a:extLst>
                    <a:ext uri="{9D8B030D-6E8A-4147-A177-3AD203B41FA5}">
                      <a16:colId xmlns:a16="http://schemas.microsoft.com/office/drawing/2014/main" val="4134077117"/>
                    </a:ext>
                  </a:extLst>
                </a:gridCol>
                <a:gridCol w="845693">
                  <a:extLst>
                    <a:ext uri="{9D8B030D-6E8A-4147-A177-3AD203B41FA5}">
                      <a16:colId xmlns:a16="http://schemas.microsoft.com/office/drawing/2014/main" val="699111267"/>
                    </a:ext>
                  </a:extLst>
                </a:gridCol>
                <a:gridCol w="845693">
                  <a:extLst>
                    <a:ext uri="{9D8B030D-6E8A-4147-A177-3AD203B41FA5}">
                      <a16:colId xmlns:a16="http://schemas.microsoft.com/office/drawing/2014/main" val="28327426"/>
                    </a:ext>
                  </a:extLst>
                </a:gridCol>
                <a:gridCol w="845693">
                  <a:extLst>
                    <a:ext uri="{9D8B030D-6E8A-4147-A177-3AD203B41FA5}">
                      <a16:colId xmlns:a16="http://schemas.microsoft.com/office/drawing/2014/main" val="1117685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02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2027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D65FAFD-B884-BD8F-F66C-B17F49E1381D}"/>
              </a:ext>
            </a:extLst>
          </p:cNvPr>
          <p:cNvSpPr txBox="1"/>
          <p:nvPr/>
        </p:nvSpPr>
        <p:spPr>
          <a:xfrm>
            <a:off x="2330832" y="1757528"/>
            <a:ext cx="4316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Pattern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72D9F0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S A L S A</a:t>
            </a:r>
            <a:r>
              <a:rPr lang="en" dirty="0">
                <a:solidFill>
                  <a:srgbClr val="A5CF27"/>
                </a:solidFill>
                <a:latin typeface="Fira Code"/>
                <a:ea typeface="Fira Code"/>
                <a:cs typeface="Fira Code"/>
                <a:sym typeface="Fira Code"/>
              </a:rPr>
              <a:t>       </a:t>
            </a:r>
            <a:r>
              <a:rPr lang="en" dirty="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Length = 5</a:t>
            </a:r>
          </a:p>
          <a:p>
            <a:b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</a:br>
            <a:r>
              <a:rPr lang="en" dirty="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Index</a:t>
            </a:r>
            <a:r>
              <a:rPr lang="en" dirty="0">
                <a:solidFill>
                  <a:srgbClr val="DBA0DB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:  </a:t>
            </a:r>
            <a:r>
              <a:rPr lang="en" dirty="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rPr>
              <a:t>0 1 2 3 4</a:t>
            </a:r>
            <a:endParaRPr lang="en-US" dirty="0">
              <a:solidFill>
                <a:srgbClr val="72D9F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254068-D114-C3E9-CA2D-C631261D0C7F}"/>
              </a:ext>
            </a:extLst>
          </p:cNvPr>
          <p:cNvCxnSpPr/>
          <p:nvPr/>
        </p:nvCxnSpPr>
        <p:spPr>
          <a:xfrm>
            <a:off x="4063522" y="1454754"/>
            <a:ext cx="0" cy="30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548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4648</TotalTime>
  <Words>4269</Words>
  <Application>Microsoft Office PowerPoint</Application>
  <PresentationFormat>On-screen Show (16:9)</PresentationFormat>
  <Paragraphs>1100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Cambria Math</vt:lpstr>
      <vt:lpstr>Consolas</vt:lpstr>
      <vt:lpstr>Constantia</vt:lpstr>
      <vt:lpstr>Fira Code</vt:lpstr>
      <vt:lpstr>Programming Language Workshop for Beginners by Slidesgo</vt:lpstr>
      <vt:lpstr>Boyer Moore’s Algorithm {</vt:lpstr>
      <vt:lpstr>01</vt:lpstr>
      <vt:lpstr>01 {</vt:lpstr>
      <vt:lpstr>Why use Boyer Moore’s Algorithm &lt; /1 &gt; { </vt:lpstr>
      <vt:lpstr>02 {</vt:lpstr>
      <vt:lpstr>Steps to use BM’s algorithm {</vt:lpstr>
      <vt:lpstr>Construct BS-ST {  Text: DONTEATSALTDANCESALSA  Pattern: SALSA </vt:lpstr>
      <vt:lpstr>Construct BS-ST {  </vt:lpstr>
      <vt:lpstr>Construct BS-ST {  </vt:lpstr>
      <vt:lpstr>Construct BS-ST {  </vt:lpstr>
      <vt:lpstr>Construct BS-ST {  </vt:lpstr>
      <vt:lpstr>Construct GS-ST {  Text: DONTEATSALTDANCESALSA  Pattern: SALSA </vt:lpstr>
      <vt:lpstr>Construct GS-ST {  Text: DONTEATSALTDANCESALSA  Pattern: SALSA </vt:lpstr>
      <vt:lpstr>Construct GS-ST {  Text: DONTEATSALTDANCESALSA  Pattern: SALSA </vt:lpstr>
      <vt:lpstr>Construct GS-ST {  Text: DONTEATSALTDANCESALSA  Pattern: SALSA </vt:lpstr>
      <vt:lpstr>Construct GS-ST {  Text: DONTEATSALTDANCESALSA  Pattern: SALSA </vt:lpstr>
      <vt:lpstr>Construct GS-ST {  Text: DONTEATSALTDANCESALSA  Pattern: SALSA </vt:lpstr>
      <vt:lpstr>Construct GS-ST {  Text: DONTEATSALTDANCESALSA  Pattern: SALSA </vt:lpstr>
      <vt:lpstr>Construct GS-ST {  Text: DONTEATSALTDANCESALSA  Pattern: SALSA </vt:lpstr>
      <vt:lpstr>Construct GS-ST {  Text: DONTEATSALTDANCESALSA  Pattern: SALSA </vt:lpstr>
      <vt:lpstr>Construct GS-ST {  Text: DONTEATSALTDANCESALSA  Pattern: SALSA </vt:lpstr>
      <vt:lpstr>Iterate to Match {</vt:lpstr>
      <vt:lpstr>Iterate to Match {</vt:lpstr>
      <vt:lpstr>Iterate to Match {</vt:lpstr>
      <vt:lpstr>Iterate to Match {</vt:lpstr>
      <vt:lpstr>Iterate to Match {</vt:lpstr>
      <vt:lpstr>Iterate to Match {</vt:lpstr>
      <vt:lpstr>Iterate to Match {</vt:lpstr>
      <vt:lpstr>Iterate to Match {</vt:lpstr>
      <vt:lpstr>Iterate to Match {</vt:lpstr>
      <vt:lpstr>03 {</vt:lpstr>
      <vt:lpstr>03.1 {</vt:lpstr>
      <vt:lpstr> BS-ST Implementation {  </vt:lpstr>
      <vt:lpstr> BS-ST Search {  </vt:lpstr>
      <vt:lpstr>03.2 {</vt:lpstr>
      <vt:lpstr> GS-ST Implementation {  </vt:lpstr>
      <vt:lpstr> GS-ST Implementation {  </vt:lpstr>
      <vt:lpstr> GS-ST Search {  </vt:lpstr>
      <vt:lpstr>04 {</vt:lpstr>
      <vt:lpstr> BS-ST Analysis {  </vt:lpstr>
      <vt:lpstr>BS Search Analysis {  </vt:lpstr>
      <vt:lpstr>BS-ST Time Complexity {</vt:lpstr>
      <vt:lpstr> GS-ST Analysis {  </vt:lpstr>
      <vt:lpstr> GS-ST Analysis {  </vt:lpstr>
      <vt:lpstr>GS Search Analysis {  </vt:lpstr>
      <vt:lpstr>GS-ST Time Complexity {</vt:lpstr>
      <vt:lpstr>Boyer Moore’s Algorithm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Boyer Moore’s Algorithm {</dc:title>
  <cp:lastModifiedBy>Yahia Anas</cp:lastModifiedBy>
  <cp:revision>12</cp:revision>
  <dcterms:modified xsi:type="dcterms:W3CDTF">2023-12-30T22:28:42Z</dcterms:modified>
</cp:coreProperties>
</file>