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6" r:id="rId6"/>
    <p:sldId id="293" r:id="rId7"/>
    <p:sldId id="294" r:id="rId8"/>
    <p:sldId id="290" r:id="rId9"/>
    <p:sldId id="295" r:id="rId10"/>
    <p:sldId id="296" r:id="rId11"/>
    <p:sldId id="291" r:id="rId12"/>
    <p:sldId id="297" r:id="rId13"/>
    <p:sldId id="292" r:id="rId14"/>
    <p:sldId id="298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78" d="100"/>
          <a:sy n="78" d="100"/>
        </p:scale>
        <p:origin x="456" y="8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56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68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51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12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13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17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61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90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25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01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Hotel Project Analysis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0" name="Picture 9" descr="This image is an icon that says &quot;24Slides.&quot;">
            <a:hlinkClick r:id="rId3"/>
            <a:extLst>
              <a:ext uri="{FF2B5EF4-FFF2-40B4-BE49-F238E27FC236}">
                <a16:creationId xmlns:a16="http://schemas.microsoft.com/office/drawing/2014/main" id="{D7D6377A-A12B-4809-B24A-008F2A7B6D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Hotel 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657599" y="5960542"/>
            <a:ext cx="497839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5090732" y="5995676"/>
            <a:ext cx="3015043" cy="2219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4- Property &amp; Room Type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334298-CA39-4B7D-BB5C-66F318307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03" y="609717"/>
            <a:ext cx="11145794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30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Hotel 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689866" y="4666096"/>
            <a:ext cx="27850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171450" y="4755861"/>
            <a:ext cx="11963399" cy="194925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- </a:t>
            </a:r>
            <a:r>
              <a:rPr lang="en-US" b="1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Entire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 &amp; </a:t>
            </a:r>
            <a:r>
              <a:rPr lang="en-US" b="1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Private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 type is </a:t>
            </a:r>
            <a:r>
              <a:rPr lang="en-US" b="1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the best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 with no doubt.</a:t>
            </a:r>
            <a:b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</a:b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- Apartments with a </a:t>
            </a:r>
            <a:r>
              <a:rPr lang="en-US" b="1" u="sng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little number of bathrooms ( 1 - 3 )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,with no regardless about its type ( shared , private normal ), </a:t>
            </a:r>
            <a:r>
              <a:rPr lang="en-US" b="1" u="sng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is the most wanted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.</a:t>
            </a:r>
            <a:b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</a:br>
            <a:b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</a:b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- We have to </a:t>
            </a:r>
            <a:r>
              <a:rPr lang="en-US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take care about the other types of Property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and apartments with </a:t>
            </a:r>
            <a:r>
              <a:rPr lang="en-US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more than 3 Bathrooms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.</a:t>
            </a:r>
            <a:b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</a:b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- Search more and </a:t>
            </a:r>
            <a:r>
              <a:rPr lang="en-US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survey the guests </a:t>
            </a:r>
            <a:r>
              <a:rPr lang="en-US" b="1" u="sng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about the why of their preferences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.</a:t>
            </a:r>
            <a:b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</a:b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- </a:t>
            </a:r>
            <a:r>
              <a:rPr lang="en-US" b="1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Mix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 between </a:t>
            </a:r>
            <a:r>
              <a:rPr lang="en-US" b="1" u="sng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the most wanted property type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 with </a:t>
            </a:r>
            <a:r>
              <a:rPr lang="en-US" b="1" u="sng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the big numbers of bathrooms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 &amp; </a:t>
            </a:r>
            <a:r>
              <a:rPr lang="en-US" b="1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vice verse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 to make it more preferred.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9FA4DD-82BD-4A35-8162-141EE8844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031527" y="1804086"/>
            <a:ext cx="0" cy="227300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4C4AB09-2777-46B9-8B8A-13A865ACA718}"/>
              </a:ext>
            </a:extLst>
          </p:cNvPr>
          <p:cNvSpPr/>
          <p:nvPr/>
        </p:nvSpPr>
        <p:spPr>
          <a:xfrm>
            <a:off x="171450" y="1198318"/>
            <a:ext cx="2631992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These 2 charts can show us the </a:t>
            </a:r>
            <a:r>
              <a:rPr lang="en-US" b="1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Distribution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 of </a:t>
            </a:r>
            <a:r>
              <a:rPr lang="en-US" b="1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property Type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 &amp; </a:t>
            </a:r>
            <a:r>
              <a:rPr lang="en-US" b="1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Bathrooms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2FA102-FAF0-4128-83F7-36A775A90F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884" r="36077" b="35836"/>
          <a:stretch/>
        </p:blipFill>
        <p:spPr>
          <a:xfrm>
            <a:off x="3209666" y="578298"/>
            <a:ext cx="8766091" cy="396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22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3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Hotel 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657599" y="5960542"/>
            <a:ext cx="497839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927603" y="601879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1- Pricing and Availability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1B6B41-8648-4E1F-8333-E69EC3129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38" y="578298"/>
            <a:ext cx="11170508" cy="532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51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Hotel 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029201" y="1756229"/>
            <a:ext cx="0" cy="2985113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196174" y="1436565"/>
            <a:ext cx="4833028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I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choosed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 this chart because actually we can determine the best property type by the price &amp;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accomondates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 clearly.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BB3F27-7CF9-46BF-AB6E-D2B8446ABBDA}"/>
              </a:ext>
            </a:extLst>
          </p:cNvPr>
          <p:cNvSpPr/>
          <p:nvPr/>
        </p:nvSpPr>
        <p:spPr>
          <a:xfrm>
            <a:off x="228600" y="2599718"/>
            <a:ext cx="4833028" cy="12182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b="1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The Entire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is undisputedly </a:t>
            </a:r>
            <a:r>
              <a:rPr lang="en-US" b="1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the best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and</a:t>
            </a:r>
            <a:b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</a:br>
            <a:r>
              <a:rPr lang="en-US" b="1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the private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comes after it.</a:t>
            </a:r>
            <a:b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</a:br>
            <a:b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</a:b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- so we have to </a:t>
            </a:r>
            <a:r>
              <a:rPr lang="en-US" b="1" u="sng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take care more about the other property </a:t>
            </a:r>
            <a:r>
              <a:rPr lang="en-US" b="1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..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9707AE-921E-49F6-B13A-2019914843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" t="26738" r="53005" b="1084"/>
          <a:stretch/>
        </p:blipFill>
        <p:spPr>
          <a:xfrm>
            <a:off x="5662416" y="855297"/>
            <a:ext cx="6333410" cy="514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4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Hotel 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70600" y="1795883"/>
            <a:ext cx="0" cy="1895111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272374" y="5183560"/>
            <a:ext cx="4833028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Here we can see the Correlation between </a:t>
            </a:r>
            <a:r>
              <a:rPr lang="en-US" b="1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Accommodates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 and </a:t>
            </a:r>
            <a:r>
              <a:rPr lang="en-US" b="1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the Price.</a:t>
            </a:r>
            <a:br>
              <a:rPr lang="en-US" b="1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</a:br>
            <a:br>
              <a:rPr lang="en-US" b="1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</a:b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It</a:t>
            </a:r>
            <a:r>
              <a:rPr lang="ar-EG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’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 a </a:t>
            </a:r>
            <a:r>
              <a:rPr lang="en-US" b="1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strong positive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relation</a:t>
            </a:r>
            <a:r>
              <a:rPr lang="en-US" b="1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BB3F27-7CF9-46BF-AB6E-D2B8446ABBDA}"/>
              </a:ext>
            </a:extLst>
          </p:cNvPr>
          <p:cNvSpPr/>
          <p:nvPr/>
        </p:nvSpPr>
        <p:spPr>
          <a:xfrm>
            <a:off x="6435383" y="5183560"/>
            <a:ext cx="5489916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The </a:t>
            </a:r>
            <a:r>
              <a:rPr lang="en-US" b="1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peak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 period of the all types of </a:t>
            </a:r>
            <a:r>
              <a:rPr lang="en-US" b="1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Availability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 is 2014 &amp; 2015 (</a:t>
            </a:r>
            <a:r>
              <a:rPr lang="en-US" b="1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2014 – 2016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).</a:t>
            </a:r>
            <a:b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</a:br>
            <a:endParaRPr lang="en-US" b="1" dirty="0">
              <a:solidFill>
                <a:schemeClr val="accent4">
                  <a:lumMod val="7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1A7927-B2CD-4E10-BDCD-4B678AB086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37" t="14722" r="21623" b="44232"/>
          <a:stretch/>
        </p:blipFill>
        <p:spPr>
          <a:xfrm>
            <a:off x="101601" y="699814"/>
            <a:ext cx="5842000" cy="41920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E1EC33-28C2-4A89-80DA-6EEA7C3822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89" t="53879" r="640" b="995"/>
          <a:stretch/>
        </p:blipFill>
        <p:spPr>
          <a:xfrm>
            <a:off x="6197600" y="966097"/>
            <a:ext cx="5841999" cy="355468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402763-B932-49FB-BD6D-F065F792F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099050" y="5061732"/>
            <a:ext cx="19431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639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Hotel 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657599" y="5960542"/>
            <a:ext cx="497839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5362580" y="6009750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2- Host Performance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482774-800D-441F-9A24-44137E4BA1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"/>
          <a:stretch/>
        </p:blipFill>
        <p:spPr>
          <a:xfrm>
            <a:off x="516924" y="572107"/>
            <a:ext cx="11158151" cy="533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06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Hotel 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308599" y="1643915"/>
            <a:ext cx="0" cy="2985113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198131" y="966097"/>
            <a:ext cx="5010825" cy="487312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These 2 charts can show us the </a:t>
            </a:r>
            <a:r>
              <a:rPr lang="en-US" b="1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Distribution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 of </a:t>
            </a:r>
            <a:r>
              <a:rPr lang="en-US" b="1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Verification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 &amp; </a:t>
            </a:r>
            <a:r>
              <a:rPr lang="en-US" b="1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Response Time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of the host.</a:t>
            </a:r>
            <a:b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</a:br>
            <a:endParaRPr lang="en-US" b="1" dirty="0">
              <a:solidFill>
                <a:schemeClr val="accent4">
                  <a:lumMod val="75000"/>
                </a:schemeClr>
              </a:solidFill>
              <a:latin typeface="+mj-lt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b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</a:b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We can see in the first chart that most of hosts response time is </a:t>
            </a:r>
            <a:r>
              <a:rPr lang="en-US" b="1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within an hour.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It meets the </a:t>
            </a:r>
            <a:r>
              <a:rPr lang="en-US" b="1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guests satisfaction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 but </a:t>
            </a:r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not the only factor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.</a:t>
            </a:r>
            <a:br>
              <a:rPr lang="en-US" b="1" u="sng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</a:br>
            <a:b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</a:br>
            <a:b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</a:br>
            <a:b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</a:br>
            <a:b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</a:br>
            <a:b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</a:br>
            <a:b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</a:b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In the second chart, “</a:t>
            </a:r>
            <a:r>
              <a:rPr lang="en-US" b="1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email – phone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” category is the </a:t>
            </a:r>
            <a:r>
              <a:rPr lang="en-US" b="1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most used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communication way for host response.</a:t>
            </a:r>
            <a:b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</a:br>
            <a:b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</a:b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We should give </a:t>
            </a:r>
            <a:r>
              <a:rPr lang="en-US" b="1" u="sng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more interest for</a:t>
            </a:r>
            <a:br>
              <a:rPr lang="en-US" b="1" u="sng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</a:br>
            <a:r>
              <a:rPr lang="en-US" b="1" u="sng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“work email” way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. maybe we missed some guests because of that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610D4B-F246-4995-B758-2FBB1C8509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" r="40244" b="65411"/>
          <a:stretch/>
        </p:blipFill>
        <p:spPr>
          <a:xfrm>
            <a:off x="5409994" y="1016000"/>
            <a:ext cx="6667704" cy="24129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054D40-FF4C-4ECA-ACDA-3D10BE5E12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" t="67892" r="40244" b="1357"/>
          <a:stretch/>
        </p:blipFill>
        <p:spPr>
          <a:xfrm>
            <a:off x="5463553" y="3599067"/>
            <a:ext cx="6614145" cy="229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2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Hotel 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17465" y="1128445"/>
            <a:ext cx="0" cy="2302274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228599" y="4181887"/>
            <a:ext cx="11734791" cy="24365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These charts can explain that </a:t>
            </a:r>
            <a:r>
              <a:rPr lang="en-US" b="1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Response Time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is</a:t>
            </a:r>
            <a:r>
              <a:rPr lang="en-US" b="1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not the only factor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 for </a:t>
            </a:r>
            <a:r>
              <a:rPr lang="en-US" b="1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guests satisfaction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.</a:t>
            </a:r>
            <a:b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</a:b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As we know, the most of hosts response time is </a:t>
            </a:r>
            <a:r>
              <a:rPr lang="en-US" b="1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within an hour.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But as it</a:t>
            </a:r>
            <a:r>
              <a:rPr lang="ar-EG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’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showen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24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% of host is sorted to </a:t>
            </a:r>
            <a:r>
              <a:rPr lang="en-US" b="1" dirty="0" err="1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superhost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 &amp; it</a:t>
            </a:r>
            <a:r>
              <a:rPr lang="ar-EG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’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 a little percentage compared with the best response time count.</a:t>
            </a:r>
            <a:b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</a:b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Again, we can notice that in “within an hour” Category, False count ( not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superhost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 ) is larger than True count ( actually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superhost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 ) and in the top 2 most frequent category “within 2 hours” ( too clear in the previous slide ), False count is too large compared to True count.</a:t>
            </a:r>
            <a:b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</a:b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So, </a:t>
            </a:r>
            <a:r>
              <a:rPr lang="en-US" b="1" u="sng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response Time is not the only factor for guests satisfaction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 .</a:t>
            </a:r>
            <a:b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</a:br>
            <a:b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</a:br>
            <a:b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</a:b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- We should spotlight and discover </a:t>
            </a:r>
            <a:r>
              <a:rPr lang="en-US" b="1" u="sng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the other attributes of hosts</a:t>
            </a:r>
            <a:r>
              <a:rPr lang="en-US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5D67C5-6433-4632-AD19-1A06530737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" t="32264" r="39978" b="29148"/>
          <a:stretch/>
        </p:blipFill>
        <p:spPr>
          <a:xfrm>
            <a:off x="308671" y="711605"/>
            <a:ext cx="7194494" cy="31924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3747F3-A76F-4C15-A71C-CB2D1F6266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61" t="48537" r="2066" b="1485"/>
          <a:stretch/>
        </p:blipFill>
        <p:spPr>
          <a:xfrm>
            <a:off x="7731766" y="711604"/>
            <a:ext cx="4345932" cy="319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6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Hotel 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657599" y="5960542"/>
            <a:ext cx="497839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5362580" y="6009750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3- Guest </a:t>
            </a:r>
            <a:r>
              <a:rPr lang="en-US" sz="1400" b="1" dirty="0" err="1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Satisfaciton</a:t>
            </a:r>
            <a:endParaRPr lang="en-US" sz="1400" b="1" dirty="0">
              <a:solidFill>
                <a:schemeClr val="accent4">
                  <a:lumMod val="7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B1F615-0EDB-4D8D-BC88-9D51474E9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7" y="572106"/>
            <a:ext cx="11244648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92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Hotel 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067301" y="1770828"/>
            <a:ext cx="1" cy="2070922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126069" y="1601576"/>
            <a:ext cx="4622800" cy="365484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It</a:t>
            </a:r>
            <a:r>
              <a:rPr lang="ar-EG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’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 all right but unusually,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i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 think it is not the full picture. Maybe we have to check and write down other details.</a:t>
            </a:r>
            <a:b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</a:b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It is not possible that around every rate about the hosts we all have is very heigh.</a:t>
            </a:r>
            <a:b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</a:br>
            <a:b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</a:br>
            <a:b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</a:b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- So the same as my vision, we should spotlight on </a:t>
            </a:r>
            <a:r>
              <a:rPr lang="en-US" b="1" u="sng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the other attributes of hosts to find out more about our service performance</a:t>
            </a:r>
            <a:r>
              <a:rPr lang="en-US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 (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like number of complaints, attendance &amp; absence time, behavioral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observation, how many days does its customer for each host stay and making it a score …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etc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4AA8783-C4C4-4F02-81CD-E44A7B589D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0" t="14545" r="4852" b="63539"/>
          <a:stretch/>
        </p:blipFill>
        <p:spPr>
          <a:xfrm>
            <a:off x="6544831" y="3313354"/>
            <a:ext cx="5263495" cy="15547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2EA750-CA14-4313-B0B4-91A92CE2E1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85" t="36106" r="4717" b="41451"/>
          <a:stretch/>
        </p:blipFill>
        <p:spPr>
          <a:xfrm>
            <a:off x="6544831" y="5047201"/>
            <a:ext cx="5263495" cy="15921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7DFB6A-E1D5-40A2-A940-864C134F6E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12" t="57554" r="880" b="1386"/>
          <a:stretch/>
        </p:blipFill>
        <p:spPr>
          <a:xfrm>
            <a:off x="6297454" y="683433"/>
            <a:ext cx="5758248" cy="245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7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574</TotalTime>
  <Words>682</Words>
  <Application>Microsoft Office PowerPoint</Application>
  <PresentationFormat>Widescreen</PresentationFormat>
  <Paragraphs>48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Segoe UI Light</vt:lpstr>
      <vt:lpstr>Office Theme</vt:lpstr>
      <vt:lpstr>Hotel Project Analysis Presentation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Project Analysis Presentation</dc:title>
  <dc:creator>Yahia Eltara</dc:creator>
  <cp:lastModifiedBy>Yahia Eltara</cp:lastModifiedBy>
  <cp:revision>30</cp:revision>
  <dcterms:created xsi:type="dcterms:W3CDTF">2024-05-15T08:31:34Z</dcterms:created>
  <dcterms:modified xsi:type="dcterms:W3CDTF">2024-05-21T15:34:35Z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