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5" r:id="rId5"/>
    <p:sldId id="277" r:id="rId6"/>
    <p:sldId id="261" r:id="rId7"/>
    <p:sldId id="260" r:id="rId8"/>
    <p:sldId id="271" r:id="rId9"/>
    <p:sldId id="293" r:id="rId10"/>
    <p:sldId id="294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16820970283314"/>
          <c:y val="4.0639659003561854E-2"/>
          <c:w val="0.84021850568813516"/>
          <c:h val="0.837290737846766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48E39FD-00AC-4F4D-97CD-75AD8C8896E2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2D9-4BEB-8005-067A73480042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89-49D5-BBBB-3F37A8B29E6A}"/>
                </c:ext>
              </c:extLst>
            </c:dLbl>
            <c:dLbl>
              <c:idx val="2"/>
              <c:layout>
                <c:manualLayout>
                  <c:x val="-1.1321113536546975E-16"/>
                  <c:y val="-6.773221447180268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89-49D5-BBBB-3F37A8B29E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1st model</c:v>
                </c:pt>
                <c:pt idx="1">
                  <c:v>2nd model</c:v>
                </c:pt>
                <c:pt idx="2">
                  <c:v>3rd model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0.78</c:v>
                </c:pt>
                <c:pt idx="1">
                  <c:v>0.77</c:v>
                </c:pt>
                <c:pt idx="2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89-4D74-BF0D-F67388E11F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>
            <a:solidFill>
              <a:schemeClr val="tx2">
                <a:lumMod val="75000"/>
                <a:alpha val="98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2">
          <a:lumMod val="75000"/>
        </a:schemeClr>
      </a:solidFill>
    </a:ln>
    <a:effectLst/>
  </c:spPr>
  <c:txPr>
    <a:bodyPr rot="-240000" anchor="ctr" anchorCtr="0"/>
    <a:lstStyle/>
    <a:p>
      <a:pPr>
        <a:defRPr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1/7/20XX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7/1/20XX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71" r:id="rId9"/>
    <p:sldLayoutId id="2147483679" r:id="rId10"/>
    <p:sldLayoutId id="2147483677" r:id="rId11"/>
    <p:sldLayoutId id="2147483672" r:id="rId12"/>
    <p:sldLayoutId id="2147483652" r:id="rId13"/>
    <p:sldLayoutId id="2147483653" r:id="rId14"/>
    <p:sldLayoutId id="2147483650" r:id="rId15"/>
    <p:sldLayoutId id="2147483654" r:id="rId16"/>
    <p:sldLayoutId id="2147483674" r:id="rId17"/>
    <p:sldLayoutId id="2147483676" r:id="rId18"/>
    <p:sldLayoutId id="2147483673" r:id="rId19"/>
    <p:sldLayoutId id="2147483675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4164480-ECF3-4F09-B48E-13A40EAE5A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3216" y="3667946"/>
            <a:ext cx="9285382" cy="1277857"/>
          </a:xfrm>
        </p:spPr>
        <p:txBody>
          <a:bodyPr/>
          <a:lstStyle/>
          <a:p>
            <a:r>
              <a:rPr lang="en-US" dirty="0"/>
              <a:t>cancer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2D5ABC8-73C6-4DB8-B474-F46298EA24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84355" y="4687178"/>
            <a:ext cx="1598515" cy="1681163"/>
          </a:xfrm>
        </p:spPr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0172" y="1726672"/>
            <a:ext cx="1253665" cy="1681163"/>
          </a:xfrm>
        </p:spPr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3189" y="71740"/>
            <a:ext cx="1253665" cy="1681163"/>
          </a:xfrm>
        </p:spPr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693" y="2858632"/>
            <a:ext cx="1253665" cy="1681163"/>
          </a:xfrm>
        </p:spPr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/>
          <a:lstStyle/>
          <a:p>
            <a:r>
              <a:rPr lang="en-US" b="1" dirty="0"/>
              <a:t>MACHINE LEARNING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4616DD40-2F2B-D2EC-E1D4-B8E9221ED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8185" y="819150"/>
            <a:ext cx="4975810" cy="33151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86" y="3070838"/>
            <a:ext cx="6799404" cy="743744"/>
          </a:xfrm>
        </p:spPr>
        <p:txBody>
          <a:bodyPr/>
          <a:lstStyle/>
          <a:p>
            <a:pPr algn="l"/>
            <a:r>
              <a:rPr lang="en-US" sz="4800" b="1" i="0" dirty="0">
                <a:effectLst/>
                <a:latin typeface="-apple-system"/>
              </a:rPr>
              <a:t>Architecture used in the Paper:</a:t>
            </a:r>
            <a:endParaRPr lang="en-US" sz="4800" b="1" i="0" u="none" strike="noStrike" baseline="0" dirty="0">
              <a:solidFill>
                <a:srgbClr val="000000"/>
              </a:solidFill>
              <a:latin typeface="ILLMA G+ Gulliver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94" y="4505054"/>
            <a:ext cx="8910306" cy="1800225"/>
          </a:xfrm>
        </p:spPr>
        <p:txBody>
          <a:bodyPr vert="horz" lIns="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 Multiclass skin cancer classification using </a:t>
            </a:r>
            <a:r>
              <a:rPr lang="en-US" sz="3200" b="1" u="sng" dirty="0"/>
              <a:t>Efficient-Nets</a:t>
            </a:r>
            <a:r>
              <a:rPr lang="en-US" sz="2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a first step towards preventing skin cancer.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SKIN CANCER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4186" y="2903538"/>
            <a:ext cx="3104198" cy="345475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b="1" u="sng" dirty="0"/>
              <a:t>Dataset: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DB723-F5E2-41A5-84C1-EBDEDA5B21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4141" y="3249013"/>
            <a:ext cx="7019477" cy="86640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1800" dirty="0"/>
              <a:t>Augmented Skin Cancer ISIC.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1800" dirty="0"/>
              <a:t>No. of Samples: 5067 &amp; No. of Classes: 5 .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>
            <a:normAutofit/>
          </a:bodyPr>
          <a:lstStyle/>
          <a:p>
            <a:r>
              <a:rPr lang="en-US" sz="5400" b="1" dirty="0"/>
              <a:t>Dataset Details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9C42777-54AD-453F-B4EF-F59AF9213DD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SKIN CANCER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5DB049-1A50-43CE-907A-2AA792D6F9F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7D840D-AC6E-4F0E-B562-819386D3E3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33811" y="4551950"/>
            <a:ext cx="3104198" cy="320381"/>
          </a:xfrm>
        </p:spPr>
        <p:txBody>
          <a:bodyPr/>
          <a:lstStyle/>
          <a:p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Skin Cancer Classes:</a:t>
            </a:r>
            <a:endParaRPr lang="en-US" b="1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9C2507-FEB7-4DC8-B74C-12FDF7B2DA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33765" y="4897425"/>
            <a:ext cx="9185056" cy="12778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1 – Actinic Keratosis	2 – Basal Cell Carcinoma		3 – Dermatofibroma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4 – Vascular Lesion 	5 – Pigmented Benign Keratosis 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EE1642-B122-4C8C-812B-30F133EF6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631285"/>
              </p:ext>
            </p:extLst>
          </p:nvPr>
        </p:nvGraphicFramePr>
        <p:xfrm>
          <a:off x="745900" y="1206669"/>
          <a:ext cx="10700195" cy="526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507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814226">
                  <a:extLst>
                    <a:ext uri="{9D8B030D-6E8A-4147-A177-3AD203B41FA5}">
                      <a16:colId xmlns:a16="http://schemas.microsoft.com/office/drawing/2014/main" val="2729940592"/>
                    </a:ext>
                  </a:extLst>
                </a:gridCol>
                <a:gridCol w="186736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675049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675049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417022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400" b="1" u="none" strike="noStrike" baseline="30000" dirty="0">
                          <a:solidFill>
                            <a:schemeClr val="tx1"/>
                          </a:solidFill>
                          <a:effectLst/>
                        </a:rPr>
                        <a:t>st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model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b="1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b="1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312767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Hyperparameters used:</a:t>
                      </a: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accent2"/>
                        </a:gs>
                        <a:gs pos="8000">
                          <a:schemeClr val="accent1"/>
                        </a:gs>
                      </a:gsLst>
                      <a:lin ang="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 learning rate</a:t>
                      </a: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lvl="1"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Include top 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lvl="1"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False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lvl="1"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(224, 224, 3)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(224, 224, 3)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(224, 224, 3)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lvl="1"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ImageNet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Optimizer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marL="457200" lvl="1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Loss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r" rtl="0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Sparse Categorical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Crossentropy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Sparse_categorical_crossentropy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Sparse Categorical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Crossentropy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Sparse Categorical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Crossentropy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Batch size 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marL="457200" lvl="1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Epoch size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marL="457200" lvl="1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   Learning rate 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Batch normalization</a:t>
                      </a: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Wingdings" panose="05000000000000000000" pitchFamily="2" charset="2"/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382667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Regularization dropout</a:t>
                      </a: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667948"/>
                  </a:ext>
                </a:extLst>
              </a:tr>
              <a:tr h="364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Average Pooling</a:t>
                      </a:r>
                    </a:p>
                  </a:txBody>
                  <a:tcPr marL="28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37452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8E509-ADE7-47F4-9F1D-FB64FAB5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SKIN CANCER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7D86F-5C0C-4683-9BBC-4038FCC9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00" y="492217"/>
            <a:ext cx="10134601" cy="822207"/>
          </a:xfrm>
        </p:spPr>
        <p:txBody>
          <a:bodyPr>
            <a:normAutofit/>
          </a:bodyPr>
          <a:lstStyle/>
          <a:p>
            <a:r>
              <a:rPr lang="en-US" sz="3200" b="1" dirty="0"/>
              <a:t>Implementation Details:</a:t>
            </a:r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6715B5-2190-4A3A-B45B-26A2669D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3971" y="1549959"/>
            <a:ext cx="5544458" cy="365126"/>
          </a:xfrm>
        </p:spPr>
        <p:txBody>
          <a:bodyPr/>
          <a:lstStyle/>
          <a:p>
            <a:r>
              <a:rPr lang="en-US" dirty="0"/>
              <a:t>Accuracy: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CA23F63-61EC-4BE5-8A2D-0A89EBD54F6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9582623"/>
              </p:ext>
            </p:extLst>
          </p:nvPr>
        </p:nvGraphicFramePr>
        <p:xfrm>
          <a:off x="6731573" y="1721846"/>
          <a:ext cx="4316752" cy="1960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88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79188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79188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079188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</a:tblGrid>
              <a:tr h="67578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model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278833"/>
                  </a:ext>
                </a:extLst>
              </a:tr>
              <a:tr h="3892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Test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78%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77%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87%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3892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Train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83%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71%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90%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3892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Validation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76%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71%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81%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6039" y="2161704"/>
            <a:ext cx="4114800" cy="457740"/>
          </a:xfrm>
        </p:spPr>
        <p:txBody>
          <a:bodyPr/>
          <a:lstStyle/>
          <a:p>
            <a:r>
              <a:rPr lang="en-US" dirty="0"/>
              <a:t>Test accuracy:</a:t>
            </a:r>
          </a:p>
        </p:txBody>
      </p:sp>
      <p:graphicFrame>
        <p:nvGraphicFramePr>
          <p:cNvPr id="27" name="Content Placeholder 13" descr="Chart">
            <a:extLst>
              <a:ext uri="{FF2B5EF4-FFF2-40B4-BE49-F238E27FC236}">
                <a16:creationId xmlns:a16="http://schemas.microsoft.com/office/drawing/2014/main" id="{864E5252-A4EE-4C7C-AF7F-132ED2B8ECD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37119357"/>
              </p:ext>
            </p:extLst>
          </p:nvPr>
        </p:nvGraphicFramePr>
        <p:xfrm>
          <a:off x="917628" y="2855472"/>
          <a:ext cx="4113211" cy="302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7DA2B65-5247-4D26-8C50-9105D34D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SKIN CANCER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8BD9C6F-9710-4314-A4D1-339802AD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888632"/>
            <a:ext cx="10319657" cy="924808"/>
          </a:xfrm>
        </p:spPr>
        <p:txBody>
          <a:bodyPr/>
          <a:lstStyle/>
          <a:p>
            <a:r>
              <a:rPr lang="en-US" sz="2800" b="1" i="0" dirty="0">
                <a:effectLst/>
                <a:latin typeface="-apple-system"/>
              </a:rPr>
              <a:t>Results and visualizations</a:t>
            </a:r>
            <a:r>
              <a:rPr lang="en-US" sz="2800" b="1" dirty="0">
                <a:latin typeface="-apple-system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62B9A-292B-8698-06CD-D89DBDABF93C}"/>
              </a:ext>
            </a:extLst>
          </p:cNvPr>
          <p:cNvSpPr txBox="1"/>
          <p:nvPr/>
        </p:nvSpPr>
        <p:spPr>
          <a:xfrm>
            <a:off x="5644051" y="3998529"/>
            <a:ext cx="6094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 2</a:t>
            </a:r>
            <a:r>
              <a:rPr lang="en-US" b="1" baseline="30000" dirty="0">
                <a:solidFill>
                  <a:schemeClr val="accent1"/>
                </a:solidFill>
              </a:rPr>
              <a:t>nd</a:t>
            </a:r>
            <a:r>
              <a:rPr lang="en-US" b="1" dirty="0">
                <a:solidFill>
                  <a:schemeClr val="accent1"/>
                </a:solidFill>
              </a:rPr>
              <a:t> model :</a:t>
            </a:r>
          </a:p>
          <a:p>
            <a:r>
              <a:rPr lang="en-US" dirty="0"/>
              <a:t>Evaluated model in weight to be ImageNet, added Regularization Dropout 20%, updated learning rate to 0.0001 and added Average pooling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33AA18-AA0A-60C1-0BDF-D17EE32DDE1B}"/>
              </a:ext>
            </a:extLst>
          </p:cNvPr>
          <p:cNvSpPr txBox="1"/>
          <p:nvPr/>
        </p:nvSpPr>
        <p:spPr>
          <a:xfrm>
            <a:off x="5644051" y="5300503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 3rd  model:</a:t>
            </a:r>
          </a:p>
          <a:p>
            <a:r>
              <a:rPr lang="en-US" dirty="0"/>
              <a:t>We transferred the learning and added Batch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  <p:bldGraphic spid="27" grpId="0">
        <p:bldAsOne/>
      </p:bldGraphic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752510-1F31-5BBC-EC17-90ED452B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0E91B8-0BC6-3F57-976D-D180808A4E35}"/>
              </a:ext>
            </a:extLst>
          </p:cNvPr>
          <p:cNvSpPr txBox="1"/>
          <p:nvPr/>
        </p:nvSpPr>
        <p:spPr>
          <a:xfrm>
            <a:off x="2272509" y="473798"/>
            <a:ext cx="142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076B07-04BB-79E2-3A8D-301340429E5A}"/>
              </a:ext>
            </a:extLst>
          </p:cNvPr>
          <p:cNvSpPr txBox="1"/>
          <p:nvPr/>
        </p:nvSpPr>
        <p:spPr>
          <a:xfrm>
            <a:off x="8678680" y="473798"/>
            <a:ext cx="142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A7D77-9B6D-492C-EB74-A5CF47AE44B1}"/>
              </a:ext>
            </a:extLst>
          </p:cNvPr>
          <p:cNvSpPr txBox="1"/>
          <p:nvPr/>
        </p:nvSpPr>
        <p:spPr>
          <a:xfrm>
            <a:off x="5383238" y="3473747"/>
            <a:ext cx="142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3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654EDC7-D474-56CE-ADE2-1EB99F7E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742" y="136525"/>
            <a:ext cx="4572516" cy="924808"/>
          </a:xfrm>
        </p:spPr>
        <p:txBody>
          <a:bodyPr>
            <a:normAutofit/>
          </a:bodyPr>
          <a:lstStyle/>
          <a:p>
            <a:r>
              <a:rPr lang="en-US" sz="4000" b="1" dirty="0"/>
              <a:t>Learning Curves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43E3A-7A84-180B-EE04-ABBF5580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72" y="947157"/>
            <a:ext cx="4408342" cy="2786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EDD92-77AB-E0D6-E878-708463F24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111" y="947157"/>
            <a:ext cx="4408341" cy="2786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773ED-70FA-2C94-E52D-62DF65C52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829" y="3935412"/>
            <a:ext cx="4408341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6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9FBFF3-D3D0-1B12-506A-44BBA47F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B5F6E3-4EBC-3EF6-4F82-690D738A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5" y="188445"/>
            <a:ext cx="5995571" cy="6240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70859E-70EF-1733-FEC1-989576A31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190" y="188445"/>
            <a:ext cx="5419725" cy="3513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B2435-61E9-0EA2-3BC7-9538BB6CF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190" y="3790764"/>
            <a:ext cx="5419724" cy="26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6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BC735-43B8-468D-9D37-E51AAF9D343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SKIN CANCER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3C4A8-F198-4008-B069-610BBFEC409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528" y="3237227"/>
            <a:ext cx="5762944" cy="555171"/>
          </a:xfrm>
        </p:spPr>
        <p:txBody>
          <a:bodyPr>
            <a:no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683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.potx" id="{50D3F641-2B59-4E25-9440-7A006AB5DE4F}" vid="{A6D17500-6421-4BD4-89D5-25B2E6BFFA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FFC980-8EEC-4CFC-96C7-CEB6F5CA8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66E941-6182-4A32-B603-DDB09E5F071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612839-5FA9-4715-8A7D-7F95D097B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237</TotalTime>
  <Words>277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ILLMA G+ Gulliver</vt:lpstr>
      <vt:lpstr>Source Sans Pro</vt:lpstr>
      <vt:lpstr>Wingdings</vt:lpstr>
      <vt:lpstr>Office Theme</vt:lpstr>
      <vt:lpstr>cancer</vt:lpstr>
      <vt:lpstr>Architecture used in the Paper:</vt:lpstr>
      <vt:lpstr>Dataset Details</vt:lpstr>
      <vt:lpstr>Implementation Details:</vt:lpstr>
      <vt:lpstr>Results and visualizations:</vt:lpstr>
      <vt:lpstr>Learning Curves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</dc:title>
  <dc:creator>sohaila mohsen</dc:creator>
  <cp:lastModifiedBy>Hala Tag</cp:lastModifiedBy>
  <cp:revision>33</cp:revision>
  <dcterms:created xsi:type="dcterms:W3CDTF">2022-05-17T20:04:07Z</dcterms:created>
  <dcterms:modified xsi:type="dcterms:W3CDTF">2022-05-21T21:48:11Z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