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sldIdLst>
    <p:sldId id="256" r:id="rId3"/>
    <p:sldId id="257" r:id="rId4"/>
    <p:sldId id="258" r:id="rId5"/>
    <p:sldId id="272" r:id="rId6"/>
    <p:sldId id="273" r:id="rId7"/>
    <p:sldId id="274" r:id="rId8"/>
    <p:sldId id="275" r:id="rId9"/>
    <p:sldId id="263" r:id="rId10"/>
    <p:sldId id="276" r:id="rId11"/>
    <p:sldId id="277" r:id="rId12"/>
    <p:sldId id="266" r:id="rId13"/>
    <p:sldId id="278" r:id="rId14"/>
    <p:sldId id="259" r:id="rId15"/>
    <p:sldId id="269" r:id="rId16"/>
    <p:sldId id="261" r:id="rId17"/>
    <p:sldId id="270" r:id="rId18"/>
    <p:sldId id="271" r:id="rId19"/>
    <p:sldId id="279" r:id="rId20"/>
    <p:sldId id="262" r:id="rId21"/>
    <p:sldId id="264"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3" autoAdjust="0"/>
    <p:restoredTop sz="9466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EF4BB-325F-4D06-9CF5-50BD13772D9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1DA2CF-9242-4163-BD09-B43881A9D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BDEA70F-C6FF-45EC-929F-0E4D9D9070F6}"/>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94A7F0EA-7F7A-4AB8-AF82-EAFFE8649B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EFCFF4-0EE3-4B06-A407-C01A0710C2AB}"/>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3829594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C25F9-2DBB-48DE-AEF4-5BC27684DA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25BB98-F69D-4583-BB7E-3DEE831576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8096A9-1B12-4613-9BDB-177F22BB707C}"/>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E74AC3FA-5A3D-4D30-8669-77530E2DC4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78540-265E-4E4F-A9C6-6E4E0B83314C}"/>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354618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E2B91-123D-4EA9-91A3-9F7877B545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4DF87B-F892-41B5-96F1-B58636744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FC8ED89-92AC-4CCC-B654-8834D7ABEB00}"/>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54B665FF-F8C0-47EC-AF49-ED0796409C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CF7EE4-1EE1-4D94-B411-500B8F6FC7FD}"/>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221803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0AC74-00E0-4FA0-813D-387C2B517D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9ED0-59C0-4EE3-977A-0A25FF0337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F9A604-546E-4E88-A31D-8175C33A230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C0A512-24D7-45CF-A7A8-555DCDED1107}"/>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F5309A77-4510-4A06-8A27-B76A7A0B39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F878EF-7BA7-4C4A-9798-CF332A97CEBE}"/>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2385178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D1338-01E4-4F47-86E1-D0DDB0E585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A22D28-6F27-40C7-AF65-95B3DB81E5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F773E4-47AA-40A1-897D-3EECB63C2D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CE74B8F-BB36-4501-BEF0-7699B30FE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3AC75AC-F0F9-49B1-8ADC-70965916B9B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3A05A8-12DE-40E9-A0BF-96C9A5610CDF}"/>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8" name="フッター プレースホルダー 7">
            <a:extLst>
              <a:ext uri="{FF2B5EF4-FFF2-40B4-BE49-F238E27FC236}">
                <a16:creationId xmlns:a16="http://schemas.microsoft.com/office/drawing/2014/main" id="{92D0635D-1EA1-4C7F-80EE-ABDF8FA0E5F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616868F-D351-48A3-8DDC-838A1A89DBFA}"/>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2664754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DF8DA9-DFC7-4DDC-AE05-5393DDBE0F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96EBABF-F73E-42EA-A4B6-A03A9CE6F0D8}"/>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4" name="フッター プレースホルダー 3">
            <a:extLst>
              <a:ext uri="{FF2B5EF4-FFF2-40B4-BE49-F238E27FC236}">
                <a16:creationId xmlns:a16="http://schemas.microsoft.com/office/drawing/2014/main" id="{9B6E2759-F0C9-4089-910C-0ED36FA2DBF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6BC918-ECFA-4B8C-9B3B-BD4FD5511345}"/>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3831063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4F89F4-E430-48E8-9194-52BB1EF10002}"/>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3" name="フッター プレースホルダー 2">
            <a:extLst>
              <a:ext uri="{FF2B5EF4-FFF2-40B4-BE49-F238E27FC236}">
                <a16:creationId xmlns:a16="http://schemas.microsoft.com/office/drawing/2014/main" id="{EB2F8371-5B5F-41DB-9C17-DF1E186FBFA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8C05D6-1272-4C06-B291-C2733D908A52}"/>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41548850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FA072-D210-4168-93A7-9A373BB631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1BA4EA-6EBE-4A91-B7B6-E2E2006D0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6B01FE-D3EC-470B-ACED-BB0DE4B8B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E5FA0B-9965-46CA-AF81-498EB1A64473}"/>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8A1D5BF5-ED5E-4981-B8DA-3BE939BD35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374DF3-110A-43D8-9B9F-CD3D9C4B25BE}"/>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1427828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8DC56-CE90-466D-B813-7784B7F481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5BD394-CDEF-49BB-AE54-1884151A8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9DBDD2A-DF6B-44CA-94C8-E126AE4D9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58BFE5-9F08-4CB9-846D-3A4B9522C54D}"/>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6" name="フッター プレースホルダー 5">
            <a:extLst>
              <a:ext uri="{FF2B5EF4-FFF2-40B4-BE49-F238E27FC236}">
                <a16:creationId xmlns:a16="http://schemas.microsoft.com/office/drawing/2014/main" id="{95F42B4E-D93D-4E75-BCD8-F690FF3D9C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771734-3F08-4CFC-9B9C-EF0906C3D82A}"/>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1041010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0A669-B8B9-4E1D-BE49-22719EDCF9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4B4BCF-D919-4768-97B2-841681A9C1B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CF60D1-D0DA-4FA2-B7FC-769E7BEAC988}"/>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13B72E47-D7CF-4EF5-A342-E23AD626BE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8AB98F-57BE-44DD-A21F-A4C76FF3BFA7}"/>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59244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2B0948A-F3F9-44BF-BE77-FD703B484DA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19079D8-04C9-491C-B5DA-69FFB30CF6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91B526-FF3F-4C3C-A7B8-2837185F0922}"/>
              </a:ext>
            </a:extLst>
          </p:cNvPr>
          <p:cNvSpPr>
            <a:spLocks noGrp="1"/>
          </p:cNvSpPr>
          <p:nvPr>
            <p:ph type="dt" sz="half" idx="10"/>
          </p:nvPr>
        </p:nvSpPr>
        <p:spPr/>
        <p:txBody>
          <a:bodyPr/>
          <a:lstStyle/>
          <a:p>
            <a:fld id="{F7D70F66-F28F-4739-BFEA-93704828A8A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0B2A5411-1AB5-4FBE-AFF2-682FC3956E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3AFA8B-6456-426D-9A1B-2398649A08C7}"/>
              </a:ext>
            </a:extLst>
          </p:cNvPr>
          <p:cNvSpPr>
            <a:spLocks noGrp="1"/>
          </p:cNvSpPr>
          <p:nvPr>
            <p:ph type="sldNum" sz="quarter" idx="12"/>
          </p:nvPr>
        </p:nvSpPr>
        <p:spPr/>
        <p:txBody>
          <a:body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257970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96027F-7875-4030-9381-8BD8C4F21935}"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4509A250-FF31-4206-8172-F9D3106AACB1}" type="datetimeFigureOut">
              <a:rPr lang="en-US" dirty="0"/>
              <a:t>6/6/2024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509A250-FF31-4206-8172-F9D3106AACB1}"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4E73B1-3F3B-452A-BB80-2D5A7AB9C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C1959-A791-480B-A6CC-C52D8DDC0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12C1BD-3D11-4B0D-B69A-DF16619A2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70F66-F28F-4739-BFEA-93704828A8A7}" type="datetimeFigureOut">
              <a:rPr kumimoji="1" lang="ja-JP" altLang="en-US" smtClean="0"/>
              <a:t>2024/6/6</a:t>
            </a:fld>
            <a:endParaRPr kumimoji="1" lang="ja-JP" altLang="en-US"/>
          </a:p>
        </p:txBody>
      </p:sp>
      <p:sp>
        <p:nvSpPr>
          <p:cNvPr id="5" name="フッター プレースホルダー 4">
            <a:extLst>
              <a:ext uri="{FF2B5EF4-FFF2-40B4-BE49-F238E27FC236}">
                <a16:creationId xmlns:a16="http://schemas.microsoft.com/office/drawing/2014/main" id="{1A1016B6-C1C2-4901-BFD3-8C62D5DE4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3C92CB7-6DFD-4020-9444-44B047A4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343F2-0304-44C5-9136-9BCAB78F1358}" type="slidenum">
              <a:rPr kumimoji="1" lang="ja-JP" altLang="en-US" smtClean="0"/>
              <a:t>‹#›</a:t>
            </a:fld>
            <a:endParaRPr kumimoji="1" lang="ja-JP" altLang="en-US"/>
          </a:p>
        </p:txBody>
      </p:sp>
    </p:spTree>
    <p:extLst>
      <p:ext uri="{BB962C8B-B14F-4D97-AF65-F5344CB8AC3E}">
        <p14:creationId xmlns:p14="http://schemas.microsoft.com/office/powerpoint/2010/main" val="22173203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17AE5-887C-4C81-BE7F-D8A239C81814}"/>
              </a:ext>
            </a:extLst>
          </p:cNvPr>
          <p:cNvSpPr>
            <a:spLocks noGrp="1"/>
          </p:cNvSpPr>
          <p:nvPr>
            <p:ph type="ctrTitle"/>
          </p:nvPr>
        </p:nvSpPr>
        <p:spPr>
          <a:xfrm>
            <a:off x="1683171" y="653114"/>
            <a:ext cx="8825658" cy="3329581"/>
          </a:xfrm>
        </p:spPr>
        <p:txBody>
          <a:bodyPr/>
          <a:lstStyle/>
          <a:p>
            <a:pPr algn="ctr"/>
            <a:r>
              <a:rPr kumimoji="1" lang="en-US" altLang="ja-JP" sz="11500" b="1" dirty="0">
                <a:latin typeface="Ricty Diminished" panose="020B0509020203020207" pitchFamily="49" charset="-128"/>
                <a:ea typeface="Ricty Diminished" panose="020B0509020203020207" pitchFamily="49" charset="-128"/>
              </a:rPr>
              <a:t>QuiZoo</a:t>
            </a:r>
            <a:endParaRPr kumimoji="1" lang="ja-JP" altLang="en-US" sz="11500" b="1" dirty="0">
              <a:latin typeface="Ricty Diminished" panose="020B0509020203020207" pitchFamily="49" charset="-128"/>
              <a:ea typeface="Ricty Diminished" panose="020B0509020203020207" pitchFamily="49" charset="-128"/>
            </a:endParaRPr>
          </a:p>
        </p:txBody>
      </p:sp>
      <p:sp>
        <p:nvSpPr>
          <p:cNvPr id="3" name="字幕 2">
            <a:extLst>
              <a:ext uri="{FF2B5EF4-FFF2-40B4-BE49-F238E27FC236}">
                <a16:creationId xmlns:a16="http://schemas.microsoft.com/office/drawing/2014/main" id="{5BA266DF-DB1C-4745-A198-ACBAEAA41B98}"/>
              </a:ext>
            </a:extLst>
          </p:cNvPr>
          <p:cNvSpPr>
            <a:spLocks noGrp="1"/>
          </p:cNvSpPr>
          <p:nvPr>
            <p:ph type="subTitle" idx="1"/>
          </p:nvPr>
        </p:nvSpPr>
        <p:spPr>
          <a:xfrm>
            <a:off x="9462052" y="4338016"/>
            <a:ext cx="2729948" cy="2519984"/>
          </a:xfrm>
        </p:spPr>
        <p:txBody>
          <a:bodyPr>
            <a:normAutofit lnSpcReduction="10000"/>
          </a:bodyPr>
          <a:lstStyle/>
          <a:p>
            <a:pPr algn="ctr"/>
            <a:r>
              <a:rPr lang="ja-JP" altLang="en-US" b="1" dirty="0">
                <a:solidFill>
                  <a:schemeClr val="tx1"/>
                </a:solidFill>
              </a:rPr>
              <a:t>リーダー　　</a:t>
            </a:r>
            <a:endParaRPr lang="en-US" altLang="ja-JP" b="1" dirty="0">
              <a:solidFill>
                <a:schemeClr val="tx1"/>
              </a:solidFill>
            </a:endParaRPr>
          </a:p>
          <a:p>
            <a:pPr algn="ctr"/>
            <a:r>
              <a:rPr kumimoji="1" lang="ja-JP" altLang="en-US" b="1" dirty="0">
                <a:solidFill>
                  <a:schemeClr val="tx1"/>
                </a:solidFill>
              </a:rPr>
              <a:t>　　　・八尋　温</a:t>
            </a:r>
            <a:endParaRPr kumimoji="1" lang="en-US" altLang="ja-JP" b="1" dirty="0">
              <a:solidFill>
                <a:schemeClr val="tx1"/>
              </a:solidFill>
            </a:endParaRPr>
          </a:p>
          <a:p>
            <a:pPr algn="ctr"/>
            <a:r>
              <a:rPr lang="ja-JP" altLang="en-US" b="1" dirty="0">
                <a:solidFill>
                  <a:schemeClr val="tx1"/>
                </a:solidFill>
              </a:rPr>
              <a:t>メンバー　　</a:t>
            </a:r>
            <a:endParaRPr lang="en-US" altLang="ja-JP" b="1" dirty="0">
              <a:solidFill>
                <a:schemeClr val="tx1"/>
              </a:solidFill>
            </a:endParaRPr>
          </a:p>
          <a:p>
            <a:pPr algn="ctr"/>
            <a:r>
              <a:rPr lang="ja-JP" altLang="en-US" b="1" dirty="0">
                <a:solidFill>
                  <a:schemeClr val="tx1"/>
                </a:solidFill>
              </a:rPr>
              <a:t>　　　・</a:t>
            </a:r>
            <a:r>
              <a:rPr kumimoji="1" lang="ja-JP" altLang="en-US" b="1" dirty="0">
                <a:solidFill>
                  <a:schemeClr val="tx1"/>
                </a:solidFill>
              </a:rPr>
              <a:t>高山　那美</a:t>
            </a:r>
            <a:endParaRPr kumimoji="1" lang="en-US" altLang="ja-JP" b="1" dirty="0">
              <a:solidFill>
                <a:schemeClr val="tx1"/>
              </a:solidFill>
            </a:endParaRPr>
          </a:p>
          <a:p>
            <a:pPr algn="ctr"/>
            <a:r>
              <a:rPr kumimoji="1" lang="ja-JP" altLang="en-US" b="1" dirty="0">
                <a:solidFill>
                  <a:schemeClr val="tx1"/>
                </a:solidFill>
              </a:rPr>
              <a:t>　　　・末永　由美</a:t>
            </a:r>
            <a:endParaRPr kumimoji="1" lang="en-US" altLang="ja-JP" b="1" dirty="0">
              <a:solidFill>
                <a:schemeClr val="tx1"/>
              </a:solidFill>
            </a:endParaRPr>
          </a:p>
          <a:p>
            <a:pPr algn="ctr"/>
            <a:r>
              <a:rPr lang="ja-JP" altLang="en-US" b="1" dirty="0">
                <a:solidFill>
                  <a:schemeClr val="tx1"/>
                </a:solidFill>
              </a:rPr>
              <a:t>　　　・</a:t>
            </a:r>
            <a:r>
              <a:rPr kumimoji="1" lang="ja-JP" altLang="en-US" b="1" dirty="0">
                <a:solidFill>
                  <a:schemeClr val="tx1"/>
                </a:solidFill>
              </a:rPr>
              <a:t>松尾　亮星</a:t>
            </a:r>
            <a:endParaRPr kumimoji="1" lang="en-US" altLang="ja-JP" b="1" dirty="0">
              <a:solidFill>
                <a:schemeClr val="tx1"/>
              </a:solidFill>
            </a:endParaRPr>
          </a:p>
          <a:p>
            <a:pPr algn="ctr"/>
            <a:endParaRPr kumimoji="1" lang="ja-JP" altLang="en-US" b="1" dirty="0">
              <a:solidFill>
                <a:schemeClr val="tx1"/>
              </a:solidFill>
            </a:endParaRPr>
          </a:p>
        </p:txBody>
      </p:sp>
      <p:sp>
        <p:nvSpPr>
          <p:cNvPr id="4" name="テキスト ボックス 3">
            <a:extLst>
              <a:ext uri="{FF2B5EF4-FFF2-40B4-BE49-F238E27FC236}">
                <a16:creationId xmlns:a16="http://schemas.microsoft.com/office/drawing/2014/main" id="{4E0CF9AF-E327-4DFE-967B-89C75A82983F}"/>
              </a:ext>
            </a:extLst>
          </p:cNvPr>
          <p:cNvSpPr txBox="1"/>
          <p:nvPr/>
        </p:nvSpPr>
        <p:spPr>
          <a:xfrm>
            <a:off x="4108174" y="3989738"/>
            <a:ext cx="4399722" cy="461665"/>
          </a:xfrm>
          <a:prstGeom prst="rect">
            <a:avLst/>
          </a:prstGeom>
          <a:noFill/>
        </p:spPr>
        <p:txBody>
          <a:bodyPr wrap="square" rtlCol="0">
            <a:spAutoFit/>
          </a:bodyPr>
          <a:lstStyle/>
          <a:p>
            <a:r>
              <a:rPr kumimoji="1" lang="ja-JP" altLang="en-US" sz="2400" b="1" dirty="0">
                <a:latin typeface="Ricty Diminished" panose="020B0509020203020207" pitchFamily="49" charset="-128"/>
                <a:ea typeface="Ricty Diminished" panose="020B0509020203020207" pitchFamily="49" charset="-128"/>
              </a:rPr>
              <a:t>動物クイズアプリケーション</a:t>
            </a:r>
          </a:p>
        </p:txBody>
      </p:sp>
    </p:spTree>
    <p:extLst>
      <p:ext uri="{BB962C8B-B14F-4D97-AF65-F5344CB8AC3E}">
        <p14:creationId xmlns:p14="http://schemas.microsoft.com/office/powerpoint/2010/main" val="354455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D385B82-F94F-41C8-8EB9-E83F59047B3B}"/>
              </a:ext>
            </a:extLst>
          </p:cNvPr>
          <p:cNvSpPr>
            <a:spLocks noGrp="1"/>
          </p:cNvSpPr>
          <p:nvPr>
            <p:ph type="title"/>
          </p:nvPr>
        </p:nvSpPr>
        <p:spPr>
          <a:xfrm>
            <a:off x="334617" y="103514"/>
            <a:ext cx="10515600" cy="1325563"/>
          </a:xfrm>
        </p:spPr>
        <p:txBody>
          <a:bodyPr>
            <a:normAutofit/>
          </a:bodyPr>
          <a:lstStyle/>
          <a:p>
            <a:r>
              <a:rPr kumimoji="1" lang="ja-JP" altLang="en-US" sz="3600" dirty="0"/>
              <a:t>リザルト</a:t>
            </a:r>
          </a:p>
        </p:txBody>
      </p:sp>
      <p:sp>
        <p:nvSpPr>
          <p:cNvPr id="5" name="テキスト ボックス 4">
            <a:extLst>
              <a:ext uri="{FF2B5EF4-FFF2-40B4-BE49-F238E27FC236}">
                <a16:creationId xmlns:a16="http://schemas.microsoft.com/office/drawing/2014/main" id="{E7FD13B7-8D20-4405-935A-D33E03F82FB7}"/>
              </a:ext>
            </a:extLst>
          </p:cNvPr>
          <p:cNvSpPr txBox="1"/>
          <p:nvPr/>
        </p:nvSpPr>
        <p:spPr>
          <a:xfrm>
            <a:off x="4770782" y="766295"/>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B29E3FB8-2FBB-49B5-AFC8-FDE014BCC672}"/>
              </a:ext>
            </a:extLst>
          </p:cNvPr>
          <p:cNvSpPr/>
          <p:nvPr/>
        </p:nvSpPr>
        <p:spPr>
          <a:xfrm>
            <a:off x="3776870" y="2124988"/>
            <a:ext cx="3498574" cy="2232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12BA8362-1470-45CF-B2F5-0C8724940EC4}"/>
              </a:ext>
            </a:extLst>
          </p:cNvPr>
          <p:cNvSpPr txBox="1"/>
          <p:nvPr/>
        </p:nvSpPr>
        <p:spPr>
          <a:xfrm>
            <a:off x="4625008" y="2872152"/>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正解数は</a:t>
            </a:r>
            <a:r>
              <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endPar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7FAE1C2C-6CDC-452A-9A06-E61D743A1280}"/>
              </a:ext>
            </a:extLst>
          </p:cNvPr>
          <p:cNvSpPr/>
          <p:nvPr/>
        </p:nvSpPr>
        <p:spPr>
          <a:xfrm>
            <a:off x="4793980" y="5289809"/>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8FDB9F61-1472-4F94-879E-FD447FAA4A6D}"/>
              </a:ext>
            </a:extLst>
          </p:cNvPr>
          <p:cNvSpPr txBox="1"/>
          <p:nvPr/>
        </p:nvSpPr>
        <p:spPr>
          <a:xfrm>
            <a:off x="4939753" y="5390064"/>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Top</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へ</a:t>
            </a:r>
          </a:p>
        </p:txBody>
      </p:sp>
      <p:sp>
        <p:nvSpPr>
          <p:cNvPr id="14" name="テキスト ボックス 13">
            <a:extLst>
              <a:ext uri="{FF2B5EF4-FFF2-40B4-BE49-F238E27FC236}">
                <a16:creationId xmlns:a16="http://schemas.microsoft.com/office/drawing/2014/main" id="{6A4F0CE5-06B6-4FA0-9DEB-137D1C9449D6}"/>
              </a:ext>
            </a:extLst>
          </p:cNvPr>
          <p:cNvSpPr txBox="1"/>
          <p:nvPr/>
        </p:nvSpPr>
        <p:spPr>
          <a:xfrm>
            <a:off x="4571998" y="3430400"/>
            <a:ext cx="36841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頑張ってえらい</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4386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20D11-CADA-4BAE-8B61-44A9FEAFABB7}"/>
              </a:ext>
            </a:extLst>
          </p:cNvPr>
          <p:cNvSpPr>
            <a:spLocks noGrp="1"/>
          </p:cNvSpPr>
          <p:nvPr>
            <p:ph type="title"/>
          </p:nvPr>
        </p:nvSpPr>
        <p:spPr>
          <a:xfrm>
            <a:off x="334617" y="103514"/>
            <a:ext cx="10515600" cy="1325563"/>
          </a:xfrm>
        </p:spPr>
        <p:txBody>
          <a:bodyPr>
            <a:normAutofit/>
          </a:bodyPr>
          <a:lstStyle/>
          <a:p>
            <a:r>
              <a:rPr lang="ja-JP" altLang="en-US" sz="3600" dirty="0"/>
              <a:t>履歴</a:t>
            </a:r>
            <a:endParaRPr kumimoji="1" lang="ja-JP" altLang="en-US" sz="3600" dirty="0"/>
          </a:p>
        </p:txBody>
      </p:sp>
      <p:sp>
        <p:nvSpPr>
          <p:cNvPr id="4" name="テキスト ボックス 3">
            <a:extLst>
              <a:ext uri="{FF2B5EF4-FFF2-40B4-BE49-F238E27FC236}">
                <a16:creationId xmlns:a16="http://schemas.microsoft.com/office/drawing/2014/main" id="{5FBA45B3-1D02-405B-8B55-3535DEBF8984}"/>
              </a:ext>
            </a:extLst>
          </p:cNvPr>
          <p:cNvSpPr txBox="1"/>
          <p:nvPr/>
        </p:nvSpPr>
        <p:spPr>
          <a:xfrm>
            <a:off x="4770782" y="390196"/>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8FAB25E0-881D-4ABB-863B-E0AE0287CCEB}"/>
              </a:ext>
            </a:extLst>
          </p:cNvPr>
          <p:cNvSpPr/>
          <p:nvPr/>
        </p:nvSpPr>
        <p:spPr>
          <a:xfrm>
            <a:off x="2630555" y="1714376"/>
            <a:ext cx="5923721" cy="4116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FE5A2E85-498B-4655-A187-B06907BC2523}"/>
              </a:ext>
            </a:extLst>
          </p:cNvPr>
          <p:cNvSpPr txBox="1"/>
          <p:nvPr/>
        </p:nvSpPr>
        <p:spPr>
          <a:xfrm>
            <a:off x="2718360" y="1811113"/>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誰々さんの履歴</a:t>
            </a:r>
          </a:p>
        </p:txBody>
      </p:sp>
      <p:sp>
        <p:nvSpPr>
          <p:cNvPr id="7" name="正方形/長方形 6">
            <a:extLst>
              <a:ext uri="{FF2B5EF4-FFF2-40B4-BE49-F238E27FC236}">
                <a16:creationId xmlns:a16="http://schemas.microsoft.com/office/drawing/2014/main" id="{2F73FBAB-F9EA-45E6-9D87-E558C8E19C70}"/>
              </a:ext>
            </a:extLst>
          </p:cNvPr>
          <p:cNvSpPr/>
          <p:nvPr/>
        </p:nvSpPr>
        <p:spPr>
          <a:xfrm>
            <a:off x="2804504" y="2279374"/>
            <a:ext cx="5040781"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BA5CFE7F-6070-4770-A18F-EDF3B71751A5}"/>
              </a:ext>
            </a:extLst>
          </p:cNvPr>
          <p:cNvSpPr/>
          <p:nvPr/>
        </p:nvSpPr>
        <p:spPr>
          <a:xfrm>
            <a:off x="2804504" y="3370238"/>
            <a:ext cx="5040780"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098738A1-B701-4401-B884-2D11BC70E012}"/>
              </a:ext>
            </a:extLst>
          </p:cNvPr>
          <p:cNvSpPr/>
          <p:nvPr/>
        </p:nvSpPr>
        <p:spPr>
          <a:xfrm>
            <a:off x="2804504" y="4461102"/>
            <a:ext cx="5040780"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テキスト ボックス 12">
            <a:extLst>
              <a:ext uri="{FF2B5EF4-FFF2-40B4-BE49-F238E27FC236}">
                <a16:creationId xmlns:a16="http://schemas.microsoft.com/office/drawing/2014/main" id="{68E6BC79-5A39-481A-817A-1806E155A193}"/>
              </a:ext>
            </a:extLst>
          </p:cNvPr>
          <p:cNvSpPr txBox="1"/>
          <p:nvPr/>
        </p:nvSpPr>
        <p:spPr>
          <a:xfrm>
            <a:off x="2941981" y="2376111"/>
            <a:ext cx="4227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難易度：かんたん　正解数：</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p>
        </p:txBody>
      </p:sp>
      <p:sp>
        <p:nvSpPr>
          <p:cNvPr id="14" name="テキスト ボックス 13">
            <a:extLst>
              <a:ext uri="{FF2B5EF4-FFF2-40B4-BE49-F238E27FC236}">
                <a16:creationId xmlns:a16="http://schemas.microsoft.com/office/drawing/2014/main" id="{C060927E-EB7A-4AC1-8C65-F5091C37686C}"/>
              </a:ext>
            </a:extLst>
          </p:cNvPr>
          <p:cNvSpPr txBox="1"/>
          <p:nvPr/>
        </p:nvSpPr>
        <p:spPr>
          <a:xfrm>
            <a:off x="2941981" y="3472804"/>
            <a:ext cx="4227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難易度：ふつう　正解数：</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p>
        </p:txBody>
      </p:sp>
      <p:sp>
        <p:nvSpPr>
          <p:cNvPr id="15" name="テキスト ボックス 14">
            <a:extLst>
              <a:ext uri="{FF2B5EF4-FFF2-40B4-BE49-F238E27FC236}">
                <a16:creationId xmlns:a16="http://schemas.microsoft.com/office/drawing/2014/main" id="{B9481472-2EF2-450A-9523-F5E30B16FBBF}"/>
              </a:ext>
            </a:extLst>
          </p:cNvPr>
          <p:cNvSpPr txBox="1"/>
          <p:nvPr/>
        </p:nvSpPr>
        <p:spPr>
          <a:xfrm>
            <a:off x="2804504" y="4561357"/>
            <a:ext cx="4227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難易度：むずかしい　正解数：</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p>
        </p:txBody>
      </p:sp>
      <p:grpSp>
        <p:nvGrpSpPr>
          <p:cNvPr id="3" name="グループ化 2">
            <a:extLst>
              <a:ext uri="{FF2B5EF4-FFF2-40B4-BE49-F238E27FC236}">
                <a16:creationId xmlns:a16="http://schemas.microsoft.com/office/drawing/2014/main" id="{8615D4D0-8388-4CA5-9470-19849C6030C5}"/>
              </a:ext>
            </a:extLst>
          </p:cNvPr>
          <p:cNvGrpSpPr/>
          <p:nvPr/>
        </p:nvGrpSpPr>
        <p:grpSpPr>
          <a:xfrm>
            <a:off x="4851960" y="6067261"/>
            <a:ext cx="1358348" cy="569843"/>
            <a:chOff x="4793980" y="5289809"/>
            <a:chExt cx="1358348" cy="569843"/>
          </a:xfrm>
        </p:grpSpPr>
        <p:sp>
          <p:nvSpPr>
            <p:cNvPr id="16" name="正方形/長方形 15">
              <a:extLst>
                <a:ext uri="{FF2B5EF4-FFF2-40B4-BE49-F238E27FC236}">
                  <a16:creationId xmlns:a16="http://schemas.microsoft.com/office/drawing/2014/main" id="{6C51D451-5B47-4E37-B4ED-B5EB62A317DA}"/>
                </a:ext>
              </a:extLst>
            </p:cNvPr>
            <p:cNvSpPr/>
            <p:nvPr/>
          </p:nvSpPr>
          <p:spPr>
            <a:xfrm>
              <a:off x="4793980" y="5289809"/>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5735D307-E111-4C70-A3CB-45BBE300123D}"/>
                </a:ext>
              </a:extLst>
            </p:cNvPr>
            <p:cNvSpPr txBox="1"/>
            <p:nvPr/>
          </p:nvSpPr>
          <p:spPr>
            <a:xfrm>
              <a:off x="4939753" y="5390064"/>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Top</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へ</a:t>
              </a:r>
            </a:p>
          </p:txBody>
        </p:sp>
      </p:grpSp>
    </p:spTree>
    <p:extLst>
      <p:ext uri="{BB962C8B-B14F-4D97-AF65-F5344CB8AC3E}">
        <p14:creationId xmlns:p14="http://schemas.microsoft.com/office/powerpoint/2010/main" val="3194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20D11-CADA-4BAE-8B61-44A9FEAFABB7}"/>
              </a:ext>
            </a:extLst>
          </p:cNvPr>
          <p:cNvSpPr>
            <a:spLocks noGrp="1"/>
          </p:cNvSpPr>
          <p:nvPr>
            <p:ph type="title"/>
          </p:nvPr>
        </p:nvSpPr>
        <p:spPr>
          <a:xfrm>
            <a:off x="334617" y="103514"/>
            <a:ext cx="10515600" cy="1325563"/>
          </a:xfrm>
        </p:spPr>
        <p:txBody>
          <a:bodyPr>
            <a:normAutofit/>
          </a:bodyPr>
          <a:lstStyle/>
          <a:p>
            <a:r>
              <a:rPr kumimoji="1" lang="ja-JP" altLang="en-US" sz="3600" dirty="0"/>
              <a:t>ランキング</a:t>
            </a:r>
          </a:p>
        </p:txBody>
      </p:sp>
      <p:sp>
        <p:nvSpPr>
          <p:cNvPr id="4" name="テキスト ボックス 3">
            <a:extLst>
              <a:ext uri="{FF2B5EF4-FFF2-40B4-BE49-F238E27FC236}">
                <a16:creationId xmlns:a16="http://schemas.microsoft.com/office/drawing/2014/main" id="{5FBA45B3-1D02-405B-8B55-3535DEBF8984}"/>
              </a:ext>
            </a:extLst>
          </p:cNvPr>
          <p:cNvSpPr txBox="1"/>
          <p:nvPr/>
        </p:nvSpPr>
        <p:spPr>
          <a:xfrm>
            <a:off x="4770782" y="390196"/>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8FAB25E0-881D-4ABB-863B-E0AE0287CCEB}"/>
              </a:ext>
            </a:extLst>
          </p:cNvPr>
          <p:cNvSpPr/>
          <p:nvPr/>
        </p:nvSpPr>
        <p:spPr>
          <a:xfrm>
            <a:off x="2630555" y="1714376"/>
            <a:ext cx="5923721" cy="4116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FE5A2E85-498B-4655-A187-B06907BC2523}"/>
              </a:ext>
            </a:extLst>
          </p:cNvPr>
          <p:cNvSpPr txBox="1"/>
          <p:nvPr/>
        </p:nvSpPr>
        <p:spPr>
          <a:xfrm>
            <a:off x="2718360" y="1811113"/>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正解数ランキング</a:t>
            </a:r>
          </a:p>
        </p:txBody>
      </p:sp>
      <p:sp>
        <p:nvSpPr>
          <p:cNvPr id="7" name="正方形/長方形 6">
            <a:extLst>
              <a:ext uri="{FF2B5EF4-FFF2-40B4-BE49-F238E27FC236}">
                <a16:creationId xmlns:a16="http://schemas.microsoft.com/office/drawing/2014/main" id="{2F73FBAB-F9EA-45E6-9D87-E558C8E19C70}"/>
              </a:ext>
            </a:extLst>
          </p:cNvPr>
          <p:cNvSpPr/>
          <p:nvPr/>
        </p:nvSpPr>
        <p:spPr>
          <a:xfrm>
            <a:off x="2804504" y="2279374"/>
            <a:ext cx="5040781"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BA5CFE7F-6070-4770-A18F-EDF3B71751A5}"/>
              </a:ext>
            </a:extLst>
          </p:cNvPr>
          <p:cNvSpPr/>
          <p:nvPr/>
        </p:nvSpPr>
        <p:spPr>
          <a:xfrm>
            <a:off x="2804504" y="3370238"/>
            <a:ext cx="5040780"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098738A1-B701-4401-B884-2D11BC70E012}"/>
              </a:ext>
            </a:extLst>
          </p:cNvPr>
          <p:cNvSpPr/>
          <p:nvPr/>
        </p:nvSpPr>
        <p:spPr>
          <a:xfrm>
            <a:off x="2804504" y="4461102"/>
            <a:ext cx="5040780"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 name="テキスト ボックス 12">
            <a:extLst>
              <a:ext uri="{FF2B5EF4-FFF2-40B4-BE49-F238E27FC236}">
                <a16:creationId xmlns:a16="http://schemas.microsoft.com/office/drawing/2014/main" id="{68E6BC79-5A39-481A-817A-1806E155A193}"/>
              </a:ext>
            </a:extLst>
          </p:cNvPr>
          <p:cNvSpPr txBox="1"/>
          <p:nvPr/>
        </p:nvSpPr>
        <p:spPr>
          <a:xfrm>
            <a:off x="2941981" y="2376111"/>
            <a:ext cx="4227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1</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位　チンパンジー　正解数：</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p>
        </p:txBody>
      </p:sp>
      <p:grpSp>
        <p:nvGrpSpPr>
          <p:cNvPr id="3" name="グループ化 2">
            <a:extLst>
              <a:ext uri="{FF2B5EF4-FFF2-40B4-BE49-F238E27FC236}">
                <a16:creationId xmlns:a16="http://schemas.microsoft.com/office/drawing/2014/main" id="{8615D4D0-8388-4CA5-9470-19849C6030C5}"/>
              </a:ext>
            </a:extLst>
          </p:cNvPr>
          <p:cNvGrpSpPr/>
          <p:nvPr/>
        </p:nvGrpSpPr>
        <p:grpSpPr>
          <a:xfrm>
            <a:off x="4851960" y="6067261"/>
            <a:ext cx="1358348" cy="569843"/>
            <a:chOff x="4793980" y="5289809"/>
            <a:chExt cx="1358348" cy="569843"/>
          </a:xfrm>
        </p:grpSpPr>
        <p:sp>
          <p:nvSpPr>
            <p:cNvPr id="16" name="正方形/長方形 15">
              <a:extLst>
                <a:ext uri="{FF2B5EF4-FFF2-40B4-BE49-F238E27FC236}">
                  <a16:creationId xmlns:a16="http://schemas.microsoft.com/office/drawing/2014/main" id="{6C51D451-5B47-4E37-B4ED-B5EB62A317DA}"/>
                </a:ext>
              </a:extLst>
            </p:cNvPr>
            <p:cNvSpPr/>
            <p:nvPr/>
          </p:nvSpPr>
          <p:spPr>
            <a:xfrm>
              <a:off x="4793980" y="5289809"/>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5735D307-E111-4C70-A3CB-45BBE300123D}"/>
                </a:ext>
              </a:extLst>
            </p:cNvPr>
            <p:cNvSpPr txBox="1"/>
            <p:nvPr/>
          </p:nvSpPr>
          <p:spPr>
            <a:xfrm>
              <a:off x="4939753" y="5390064"/>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Top</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へ</a:t>
              </a:r>
            </a:p>
          </p:txBody>
        </p:sp>
      </p:grpSp>
      <p:sp>
        <p:nvSpPr>
          <p:cNvPr id="18" name="テキスト ボックス 17">
            <a:extLst>
              <a:ext uri="{FF2B5EF4-FFF2-40B4-BE49-F238E27FC236}">
                <a16:creationId xmlns:a16="http://schemas.microsoft.com/office/drawing/2014/main" id="{26D34773-F2EC-416E-9E55-FB6EF2611363}"/>
              </a:ext>
            </a:extLst>
          </p:cNvPr>
          <p:cNvSpPr txBox="1"/>
          <p:nvPr/>
        </p:nvSpPr>
        <p:spPr>
          <a:xfrm>
            <a:off x="2941980" y="3504133"/>
            <a:ext cx="45322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位　オランウータンさん　正解数：</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p>
        </p:txBody>
      </p:sp>
      <p:sp>
        <p:nvSpPr>
          <p:cNvPr id="19" name="テキスト ボックス 18">
            <a:extLst>
              <a:ext uri="{FF2B5EF4-FFF2-40B4-BE49-F238E27FC236}">
                <a16:creationId xmlns:a16="http://schemas.microsoft.com/office/drawing/2014/main" id="{AE7FFB33-A8AD-46D4-855C-889CFCE3B67B}"/>
              </a:ext>
            </a:extLst>
          </p:cNvPr>
          <p:cNvSpPr txBox="1"/>
          <p:nvPr/>
        </p:nvSpPr>
        <p:spPr>
          <a:xfrm>
            <a:off x="2941980" y="4561357"/>
            <a:ext cx="46515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3</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位　ロナウジーニョさん　正解数：</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問</a:t>
            </a:r>
          </a:p>
        </p:txBody>
      </p:sp>
    </p:spTree>
    <p:extLst>
      <p:ext uri="{BB962C8B-B14F-4D97-AF65-F5344CB8AC3E}">
        <p14:creationId xmlns:p14="http://schemas.microsoft.com/office/powerpoint/2010/main" val="243254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6433C38-E31B-43DE-82F2-C50D5D250AE4}"/>
              </a:ext>
            </a:extLst>
          </p:cNvPr>
          <p:cNvPicPr>
            <a:picLocks noChangeAspect="1"/>
          </p:cNvPicPr>
          <p:nvPr/>
        </p:nvPicPr>
        <p:blipFill>
          <a:blip r:embed="rId2"/>
          <a:stretch>
            <a:fillRect/>
          </a:stretch>
        </p:blipFill>
        <p:spPr>
          <a:xfrm>
            <a:off x="484302" y="1631474"/>
            <a:ext cx="11061587" cy="3974196"/>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p:txBody>
          <a:bodyPr/>
          <a:lstStyle/>
          <a:p>
            <a:r>
              <a:rPr kumimoji="1" lang="ja-JP" altLang="en-US" dirty="0">
                <a:latin typeface="Ricty Diminished" panose="020B0509020203020207" pitchFamily="49" charset="-128"/>
                <a:ea typeface="Ricty Diminished" panose="020B0509020203020207" pitchFamily="49" charset="-128"/>
              </a:rPr>
              <a:t>会員登録機能</a:t>
            </a: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646111" y="1853248"/>
            <a:ext cx="10392950" cy="4195481"/>
          </a:xfrm>
        </p:spPr>
        <p:txBody>
          <a:bodyPr>
            <a:normAutofit/>
          </a:bodyPr>
          <a:lstStyle/>
          <a:p>
            <a:pPr marL="0" indent="0">
              <a:buNone/>
            </a:pPr>
            <a:r>
              <a:rPr lang="ja-JP" altLang="en-US" sz="2400" b="1" dirty="0">
                <a:latin typeface="Ricty Diminished" panose="020B0509020203020207" pitchFamily="49" charset="-128"/>
                <a:ea typeface="Ricty Diminished" panose="020B0509020203020207" pitchFamily="49" charset="-128"/>
              </a:rPr>
              <a:t>・アカウント作成</a:t>
            </a:r>
            <a:endParaRPr lang="en-US" altLang="ja-JP" sz="2400" b="1" dirty="0">
              <a:latin typeface="Ricty Diminished" panose="020B0509020203020207" pitchFamily="49" charset="-128"/>
              <a:ea typeface="Ricty Diminished" panose="020B0509020203020207" pitchFamily="49" charset="-128"/>
            </a:endParaRPr>
          </a:p>
          <a:p>
            <a:pPr marL="0" indent="0">
              <a:buNone/>
            </a:pPr>
            <a:r>
              <a:rPr kumimoji="1" lang="en-US" altLang="ja-JP" sz="2400" dirty="0">
                <a:latin typeface="Ricty Diminished" panose="020B0509020203020207" pitchFamily="49" charset="-128"/>
                <a:ea typeface="Ricty Diminished" panose="020B0509020203020207" pitchFamily="49" charset="-128"/>
              </a:rPr>
              <a:t>	</a:t>
            </a:r>
            <a:r>
              <a:rPr kumimoji="1" lang="ja-JP" altLang="en-US" sz="2400" dirty="0">
                <a:latin typeface="Ricty Diminished" panose="020B0509020203020207" pitchFamily="49" charset="-128"/>
                <a:ea typeface="Ricty Diminished" panose="020B0509020203020207" pitchFamily="49" charset="-128"/>
              </a:rPr>
              <a:t>ユーザーはユーザー名とパスワードを設定しアカウントが作成できる</a:t>
            </a:r>
            <a:endParaRPr kumimoji="1"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400" b="1" dirty="0">
                <a:latin typeface="Ricty Diminished" panose="020B0509020203020207" pitchFamily="49" charset="-128"/>
                <a:ea typeface="Ricty Diminished" panose="020B0509020203020207" pitchFamily="49" charset="-128"/>
              </a:rPr>
              <a:t>・ログイン</a:t>
            </a:r>
            <a:endParaRPr lang="en-US" altLang="ja-JP" sz="2400" b="1" dirty="0">
              <a:latin typeface="Ricty Diminished" panose="020B0509020203020207" pitchFamily="49" charset="-128"/>
              <a:ea typeface="Ricty Diminished" panose="020B0509020203020207" pitchFamily="49" charset="-128"/>
            </a:endParaRPr>
          </a:p>
          <a:p>
            <a:pPr marL="0" indent="0">
              <a:buNone/>
            </a:pPr>
            <a:r>
              <a:rPr kumimoji="1" lang="en-US" altLang="ja-JP" sz="2400" dirty="0">
                <a:latin typeface="Ricty Diminished" panose="020B0509020203020207" pitchFamily="49" charset="-128"/>
                <a:ea typeface="Ricty Diminished" panose="020B0509020203020207" pitchFamily="49" charset="-128"/>
              </a:rPr>
              <a:t>	</a:t>
            </a:r>
            <a:r>
              <a:rPr kumimoji="1" lang="ja-JP" altLang="en-US" sz="2400" dirty="0">
                <a:latin typeface="Ricty Diminished" panose="020B0509020203020207" pitchFamily="49" charset="-128"/>
                <a:ea typeface="Ricty Diminished" panose="020B0509020203020207" pitchFamily="49" charset="-128"/>
              </a:rPr>
              <a:t>ユーザー名・パスワードを入力することでアプリが利用できる</a:t>
            </a:r>
            <a:endParaRPr kumimoji="1" lang="en-US" altLang="ja-JP" sz="2400"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未入力・入力ミスの場合はエラーメッセージがでる</a:t>
            </a:r>
            <a:endParaRPr lang="en-US" altLang="ja-JP" sz="2400" dirty="0">
              <a:latin typeface="Ricty Diminished" panose="020B0509020203020207" pitchFamily="49" charset="-128"/>
              <a:ea typeface="Ricty Diminished" panose="020B0509020203020207" pitchFamily="49" charset="-128"/>
            </a:endParaRPr>
          </a:p>
          <a:p>
            <a:pPr marL="0" indent="0">
              <a:buNone/>
            </a:pPr>
            <a:r>
              <a:rPr kumimoji="1" lang="ja-JP" altLang="en-US" sz="2400" b="1" dirty="0">
                <a:latin typeface="Ricty Diminished" panose="020B0509020203020207" pitchFamily="49" charset="-128"/>
                <a:ea typeface="Ricty Diminished" panose="020B0509020203020207" pitchFamily="49" charset="-128"/>
              </a:rPr>
              <a:t>・ログアウト</a:t>
            </a:r>
            <a:endParaRPr kumimoji="1" lang="en-US" altLang="ja-JP" sz="24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アプリからログアウトする</a:t>
            </a:r>
            <a:endParaRPr kumimoji="1" lang="ja-JP" altLang="en-US" sz="2400" dirty="0">
              <a:latin typeface="Ricty Diminished" panose="020B0509020203020207" pitchFamily="49" charset="-128"/>
              <a:ea typeface="Ricty Diminished" panose="020B0509020203020207" pitchFamily="49" charset="-128"/>
            </a:endParaRPr>
          </a:p>
        </p:txBody>
      </p:sp>
    </p:spTree>
    <p:extLst>
      <p:ext uri="{BB962C8B-B14F-4D97-AF65-F5344CB8AC3E}">
        <p14:creationId xmlns:p14="http://schemas.microsoft.com/office/powerpoint/2010/main" val="9002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6433C38-E31B-43DE-82F2-C50D5D250AE4}"/>
              </a:ext>
            </a:extLst>
          </p:cNvPr>
          <p:cNvPicPr>
            <a:picLocks noChangeAspect="1"/>
          </p:cNvPicPr>
          <p:nvPr/>
        </p:nvPicPr>
        <p:blipFill>
          <a:blip r:embed="rId2"/>
          <a:stretch>
            <a:fillRect/>
          </a:stretch>
        </p:blipFill>
        <p:spPr>
          <a:xfrm>
            <a:off x="484302" y="1631474"/>
            <a:ext cx="11061587" cy="3974196"/>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p:txBody>
          <a:bodyPr/>
          <a:lstStyle/>
          <a:p>
            <a:r>
              <a:rPr kumimoji="1" lang="ja-JP" altLang="en-US" dirty="0">
                <a:latin typeface="Ricty Diminished" panose="020B0509020203020207" pitchFamily="49" charset="-128"/>
                <a:ea typeface="Ricty Diminished" panose="020B0509020203020207" pitchFamily="49" charset="-128"/>
              </a:rPr>
              <a:t>会員登録機能</a:t>
            </a: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818620" y="1853248"/>
            <a:ext cx="10392950" cy="4195481"/>
          </a:xfrm>
        </p:spPr>
        <p:txBody>
          <a:bodyPr>
            <a:normAutofit/>
          </a:bodyPr>
          <a:lstStyle/>
          <a:p>
            <a:pPr marL="0" indent="0">
              <a:buNone/>
            </a:pPr>
            <a:r>
              <a:rPr lang="ja-JP" altLang="en-US" b="1" dirty="0">
                <a:latin typeface="Ricty Diminished" panose="020B0509020203020207" pitchFamily="49" charset="-128"/>
                <a:ea typeface="Ricty Diminished" panose="020B0509020203020207" pitchFamily="49" charset="-128"/>
              </a:rPr>
              <a:t>・エラーチェック機能</a:t>
            </a:r>
            <a:r>
              <a:rPr kumimoji="1" lang="en-US" altLang="ja-JP" dirty="0">
                <a:latin typeface="Ricty Diminished" panose="020B0509020203020207" pitchFamily="49" charset="-128"/>
                <a:ea typeface="Ricty Diminished" panose="020B0509020203020207" pitchFamily="49" charset="-128"/>
              </a:rPr>
              <a:t>	</a:t>
            </a:r>
          </a:p>
          <a:p>
            <a:pPr marL="0" indent="0">
              <a:buNone/>
            </a:pPr>
            <a:r>
              <a:rPr lang="ja-JP" altLang="en-US" dirty="0">
                <a:latin typeface="Ricty Diminished" panose="020B0509020203020207" pitchFamily="49" charset="-128"/>
                <a:ea typeface="Ricty Diminished" panose="020B0509020203020207" pitchFamily="49" charset="-128"/>
              </a:rPr>
              <a:t>　入力されたデータをチェックし、エラーメッセージを表示する機能</a:t>
            </a:r>
            <a:endParaRPr lang="en-US" altLang="ja-JP" dirty="0">
              <a:latin typeface="Ricty Diminished" panose="020B0509020203020207" pitchFamily="49" charset="-128"/>
              <a:ea typeface="Ricty Diminished" panose="020B0509020203020207" pitchFamily="49" charset="-128"/>
            </a:endParaRPr>
          </a:p>
          <a:p>
            <a:pPr marL="0" indent="0">
              <a:buNone/>
            </a:pPr>
            <a:endParaRPr lang="en-US" altLang="ja-JP" dirty="0">
              <a:latin typeface="Ricty Diminished" panose="020B0509020203020207" pitchFamily="49" charset="-128"/>
              <a:ea typeface="Ricty Diminished" panose="020B0509020203020207" pitchFamily="49" charset="-128"/>
            </a:endParaRPr>
          </a:p>
          <a:p>
            <a:pPr marL="0" indent="0">
              <a:buNone/>
            </a:pPr>
            <a:r>
              <a:rPr kumimoji="1" lang="en-US" altLang="ja-JP" dirty="0">
                <a:latin typeface="Ricty Diminished" panose="020B0509020203020207" pitchFamily="49" charset="-128"/>
                <a:ea typeface="Ricty Diminished" panose="020B0509020203020207" pitchFamily="49" charset="-128"/>
              </a:rPr>
              <a:t>	</a:t>
            </a:r>
            <a:r>
              <a:rPr kumimoji="1" lang="ja-JP" altLang="en-US" dirty="0">
                <a:latin typeface="Ricty Diminished" panose="020B0509020203020207" pitchFamily="49" charset="-128"/>
                <a:ea typeface="Ricty Diminished" panose="020B0509020203020207" pitchFamily="49" charset="-128"/>
              </a:rPr>
              <a:t>・</a:t>
            </a:r>
            <a:r>
              <a:rPr kumimoji="1" lang="ja-JP" altLang="en-US" b="1" dirty="0">
                <a:latin typeface="Ricty Diminished" panose="020B0509020203020207" pitchFamily="49" charset="-128"/>
                <a:ea typeface="Ricty Diminished" panose="020B0509020203020207" pitchFamily="49" charset="-128"/>
              </a:rPr>
              <a:t>ログイン時</a:t>
            </a:r>
            <a:endParaRPr kumimoji="1" lang="en-US" altLang="ja-JP" b="1" dirty="0">
              <a:latin typeface="Ricty Diminished" panose="020B0509020203020207" pitchFamily="49" charset="-128"/>
              <a:ea typeface="Ricty Diminished" panose="020B0509020203020207" pitchFamily="49" charset="-128"/>
            </a:endParaRPr>
          </a:p>
          <a:p>
            <a:pPr marL="0" indent="0">
              <a:buNone/>
            </a:pPr>
            <a:r>
              <a:rPr lang="en-US" altLang="ja-JP" dirty="0">
                <a:latin typeface="Ricty Diminished" panose="020B0509020203020207" pitchFamily="49" charset="-128"/>
                <a:ea typeface="Ricty Diminished" panose="020B0509020203020207" pitchFamily="49" charset="-128"/>
              </a:rPr>
              <a:t>	</a:t>
            </a:r>
            <a:r>
              <a:rPr lang="ja-JP" altLang="en-US" dirty="0">
                <a:latin typeface="Ricty Diminished" panose="020B0509020203020207" pitchFamily="49" charset="-128"/>
                <a:ea typeface="Ricty Diminished" panose="020B0509020203020207" pitchFamily="49" charset="-128"/>
              </a:rPr>
              <a:t>未入力の検知、ユーザー名とパスワードの不一致の検知</a:t>
            </a:r>
            <a:endParaRPr kumimoji="1" lang="en-US" altLang="ja-JP" dirty="0">
              <a:latin typeface="Ricty Diminished" panose="020B0509020203020207" pitchFamily="49" charset="-128"/>
              <a:ea typeface="Ricty Diminished" panose="020B0509020203020207" pitchFamily="49" charset="-128"/>
            </a:endParaRPr>
          </a:p>
          <a:p>
            <a:pPr marL="0" indent="0">
              <a:buNone/>
            </a:pPr>
            <a:r>
              <a:rPr lang="en-US" altLang="ja-JP" dirty="0">
                <a:latin typeface="Ricty Diminished" panose="020B0509020203020207" pitchFamily="49" charset="-128"/>
                <a:ea typeface="Ricty Diminished" panose="020B0509020203020207" pitchFamily="49" charset="-128"/>
              </a:rPr>
              <a:t>	</a:t>
            </a:r>
            <a:r>
              <a:rPr lang="ja-JP" altLang="en-US" dirty="0">
                <a:latin typeface="Ricty Diminished" panose="020B0509020203020207" pitchFamily="49" charset="-128"/>
                <a:ea typeface="Ricty Diminished" panose="020B0509020203020207" pitchFamily="49" charset="-128"/>
              </a:rPr>
              <a:t>・</a:t>
            </a:r>
            <a:r>
              <a:rPr lang="ja-JP" altLang="en-US" b="1" dirty="0">
                <a:latin typeface="Ricty Diminished" panose="020B0509020203020207" pitchFamily="49" charset="-128"/>
                <a:ea typeface="Ricty Diminished" panose="020B0509020203020207" pitchFamily="49" charset="-128"/>
              </a:rPr>
              <a:t>アカウント登録時</a:t>
            </a:r>
            <a:endParaRPr kumimoji="1" lang="en-US" altLang="ja-JP" b="1" dirty="0">
              <a:latin typeface="Ricty Diminished" panose="020B0509020203020207" pitchFamily="49" charset="-128"/>
              <a:ea typeface="Ricty Diminished" panose="020B0509020203020207" pitchFamily="49" charset="-128"/>
            </a:endParaRPr>
          </a:p>
          <a:p>
            <a:pPr marL="0" indent="0">
              <a:buNone/>
            </a:pPr>
            <a:r>
              <a:rPr lang="en-US" altLang="ja-JP" dirty="0">
                <a:latin typeface="Ricty Diminished" panose="020B0509020203020207" pitchFamily="49" charset="-128"/>
                <a:ea typeface="Ricty Diminished" panose="020B0509020203020207" pitchFamily="49" charset="-128"/>
              </a:rPr>
              <a:t> 	</a:t>
            </a:r>
            <a:r>
              <a:rPr lang="ja-JP" altLang="en-US" dirty="0">
                <a:latin typeface="Ricty Diminished" panose="020B0509020203020207" pitchFamily="49" charset="-128"/>
                <a:ea typeface="Ricty Diminished" panose="020B0509020203020207" pitchFamily="49" charset="-128"/>
              </a:rPr>
              <a:t>ユーザー名：１文字以上１２文字以下の文字列のみ許可</a:t>
            </a:r>
            <a:endParaRPr lang="en-US" altLang="ja-JP" dirty="0">
              <a:latin typeface="Ricty Diminished" panose="020B0509020203020207" pitchFamily="49" charset="-128"/>
              <a:ea typeface="Ricty Diminished" panose="020B0509020203020207" pitchFamily="49" charset="-128"/>
            </a:endParaRPr>
          </a:p>
          <a:p>
            <a:pPr marL="0" indent="0">
              <a:buNone/>
            </a:pPr>
            <a:r>
              <a:rPr kumimoji="1" lang="en-US" altLang="ja-JP" dirty="0">
                <a:latin typeface="Ricty Diminished" panose="020B0509020203020207" pitchFamily="49" charset="-128"/>
                <a:ea typeface="Ricty Diminished" panose="020B0509020203020207" pitchFamily="49" charset="-128"/>
              </a:rPr>
              <a:t>	</a:t>
            </a:r>
            <a:r>
              <a:rPr kumimoji="1" lang="ja-JP" altLang="en-US" dirty="0">
                <a:latin typeface="Ricty Diminished" panose="020B0509020203020207" pitchFamily="49" charset="-128"/>
                <a:ea typeface="Ricty Diminished" panose="020B0509020203020207" pitchFamily="49" charset="-128"/>
              </a:rPr>
              <a:t>パスワード：４文字以上１２文字以下の英数字のみ許可</a:t>
            </a:r>
          </a:p>
        </p:txBody>
      </p:sp>
    </p:spTree>
    <p:extLst>
      <p:ext uri="{BB962C8B-B14F-4D97-AF65-F5344CB8AC3E}">
        <p14:creationId xmlns:p14="http://schemas.microsoft.com/office/powerpoint/2010/main" val="338207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319AAB6-BFCF-495D-96E4-1058C3B75C9F}"/>
              </a:ext>
            </a:extLst>
          </p:cNvPr>
          <p:cNvPicPr>
            <a:picLocks noChangeAspect="1"/>
          </p:cNvPicPr>
          <p:nvPr/>
        </p:nvPicPr>
        <p:blipFill>
          <a:blip r:embed="rId2"/>
          <a:stretch>
            <a:fillRect/>
          </a:stretch>
        </p:blipFill>
        <p:spPr>
          <a:xfrm>
            <a:off x="244903" y="1192696"/>
            <a:ext cx="11061587" cy="5157196"/>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a:xfrm>
            <a:off x="487085" y="306944"/>
            <a:ext cx="9404723" cy="1400530"/>
          </a:xfrm>
        </p:spPr>
        <p:txBody>
          <a:bodyPr/>
          <a:lstStyle/>
          <a:p>
            <a:r>
              <a:rPr lang="ja-JP" altLang="en-US" dirty="0">
                <a:latin typeface="Ricty Diminished" panose="020B0509020203020207" pitchFamily="49" charset="-128"/>
                <a:ea typeface="Ricty Diminished" panose="020B0509020203020207" pitchFamily="49" charset="-128"/>
              </a:rPr>
              <a:t>クイズ</a:t>
            </a:r>
            <a:r>
              <a:rPr kumimoji="1" lang="ja-JP" altLang="en-US" dirty="0">
                <a:latin typeface="Ricty Diminished" panose="020B0509020203020207" pitchFamily="49" charset="-128"/>
                <a:ea typeface="Ricty Diminished" panose="020B0509020203020207" pitchFamily="49" charset="-128"/>
              </a:rPr>
              <a:t>機能</a:t>
            </a: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261798" y="1357342"/>
            <a:ext cx="11930202" cy="5342683"/>
          </a:xfrm>
        </p:spPr>
        <p:txBody>
          <a:bodyPr>
            <a:normAutofit/>
          </a:bodyPr>
          <a:lstStyle/>
          <a:p>
            <a:pPr marL="0" indent="0">
              <a:buNone/>
            </a:pPr>
            <a:r>
              <a:rPr lang="ja-JP" altLang="en-US" b="1" dirty="0">
                <a:latin typeface="Ricty Diminished" panose="020B0509020203020207" pitchFamily="49" charset="-128"/>
                <a:ea typeface="Ricty Diminished" panose="020B0509020203020207" pitchFamily="49" charset="-128"/>
              </a:rPr>
              <a:t>・チュートリアル</a:t>
            </a:r>
            <a:endParaRPr lang="en-US" altLang="ja-JP" b="1" dirty="0">
              <a:latin typeface="Ricty Diminished" panose="020B0509020203020207" pitchFamily="49" charset="-128"/>
              <a:ea typeface="Ricty Diminished" panose="020B0509020203020207" pitchFamily="49" charset="-128"/>
            </a:endParaRPr>
          </a:p>
          <a:p>
            <a:pPr marL="0" indent="0">
              <a:buNone/>
            </a:pPr>
            <a:r>
              <a:rPr lang="en-US" altLang="ja-JP" sz="1800" dirty="0">
                <a:latin typeface="Ricty Diminished" panose="020B0509020203020207" pitchFamily="49" charset="-128"/>
                <a:ea typeface="Ricty Diminished" panose="020B0509020203020207" pitchFamily="49" charset="-128"/>
              </a:rPr>
              <a:t>	</a:t>
            </a:r>
            <a:r>
              <a:rPr lang="ja-JP" altLang="en-US" sz="1800" dirty="0">
                <a:latin typeface="Ricty Diminished" panose="020B0509020203020207" pitchFamily="49" charset="-128"/>
                <a:ea typeface="Ricty Diminished" panose="020B0509020203020207" pitchFamily="49" charset="-128"/>
              </a:rPr>
              <a:t>クイズ機能を体験して理解してもらう。</a:t>
            </a:r>
            <a:endParaRPr lang="en-US" altLang="ja-JP" sz="1800" dirty="0">
              <a:latin typeface="Ricty Diminished" panose="020B0509020203020207" pitchFamily="49" charset="-128"/>
              <a:ea typeface="Ricty Diminished" panose="020B0509020203020207" pitchFamily="49" charset="-128"/>
            </a:endParaRPr>
          </a:p>
          <a:p>
            <a:pPr marL="0" indent="0">
              <a:buNone/>
            </a:pPr>
            <a:r>
              <a:rPr lang="ja-JP" altLang="en-US" b="1" dirty="0">
                <a:latin typeface="Ricty Diminished" panose="020B0509020203020207" pitchFamily="49" charset="-128"/>
                <a:ea typeface="Ricty Diminished" panose="020B0509020203020207" pitchFamily="49" charset="-128"/>
              </a:rPr>
              <a:t>・難易度選択</a:t>
            </a:r>
            <a:endParaRPr lang="en-US" altLang="ja-JP" b="1" dirty="0">
              <a:latin typeface="Ricty Diminished" panose="020B0509020203020207" pitchFamily="49" charset="-128"/>
              <a:ea typeface="Ricty Diminished" panose="020B0509020203020207" pitchFamily="49" charset="-128"/>
            </a:endParaRPr>
          </a:p>
          <a:p>
            <a:pPr marL="0" indent="0">
              <a:buNone/>
            </a:pPr>
            <a:r>
              <a:rPr kumimoji="1" lang="en-US" altLang="ja-JP" sz="1800" dirty="0">
                <a:latin typeface="Ricty Diminished" panose="020B0509020203020207" pitchFamily="49" charset="-128"/>
                <a:ea typeface="Ricty Diminished" panose="020B0509020203020207" pitchFamily="49" charset="-128"/>
              </a:rPr>
              <a:t>	</a:t>
            </a:r>
            <a:r>
              <a:rPr kumimoji="1" lang="ja-JP" altLang="en-US" sz="1800" dirty="0">
                <a:latin typeface="Ricty Diminished" panose="020B0509020203020207" pitchFamily="49" charset="-128"/>
                <a:ea typeface="Ricty Diminished" panose="020B0509020203020207" pitchFamily="49" charset="-128"/>
              </a:rPr>
              <a:t>ユーザーは「</a:t>
            </a:r>
            <a:r>
              <a:rPr lang="ja-JP" altLang="en-US" sz="1800" dirty="0">
                <a:latin typeface="Ricty Diminished" panose="020B0509020203020207" pitchFamily="49" charset="-128"/>
                <a:ea typeface="Ricty Diminished" panose="020B0509020203020207" pitchFamily="49" charset="-128"/>
              </a:rPr>
              <a:t>簡単</a:t>
            </a:r>
            <a:r>
              <a:rPr kumimoji="1" lang="ja-JP" altLang="en-US" sz="1800" dirty="0">
                <a:latin typeface="Ricty Diminished" panose="020B0509020203020207" pitchFamily="49" charset="-128"/>
                <a:ea typeface="Ricty Diminished" panose="020B0509020203020207" pitchFamily="49" charset="-128"/>
              </a:rPr>
              <a:t>・普通・難しい・チャレンジ」から難易度を選択できる。</a:t>
            </a:r>
            <a:endParaRPr kumimoji="1" lang="en-US" altLang="ja-JP" sz="1800" dirty="0">
              <a:latin typeface="Ricty Diminished" panose="020B0509020203020207" pitchFamily="49" charset="-128"/>
              <a:ea typeface="Ricty Diminished" panose="020B0509020203020207" pitchFamily="49" charset="-128"/>
            </a:endParaRPr>
          </a:p>
          <a:p>
            <a:pPr marL="0" indent="0">
              <a:buNone/>
            </a:pPr>
            <a:r>
              <a:rPr lang="ja-JP" altLang="en-US" b="1" dirty="0">
                <a:latin typeface="Ricty Diminished" panose="020B0509020203020207" pitchFamily="49" charset="-128"/>
                <a:ea typeface="Ricty Diminished" panose="020B0509020203020207" pitchFamily="49" charset="-128"/>
              </a:rPr>
              <a:t>・解答</a:t>
            </a:r>
            <a:endParaRPr lang="en-US" altLang="ja-JP" b="1" dirty="0">
              <a:latin typeface="Ricty Diminished" panose="020B0509020203020207" pitchFamily="49" charset="-128"/>
              <a:ea typeface="Ricty Diminished" panose="020B0509020203020207" pitchFamily="49" charset="-128"/>
            </a:endParaRPr>
          </a:p>
          <a:p>
            <a:pPr marL="0" indent="0">
              <a:buNone/>
            </a:pPr>
            <a:r>
              <a:rPr kumimoji="1" lang="en-US" altLang="ja-JP" sz="1800" dirty="0">
                <a:latin typeface="Ricty Diminished" panose="020B0509020203020207" pitchFamily="49" charset="-128"/>
                <a:ea typeface="Ricty Diminished" panose="020B0509020203020207" pitchFamily="49" charset="-128"/>
              </a:rPr>
              <a:t>	4</a:t>
            </a:r>
            <a:r>
              <a:rPr kumimoji="1" lang="ja-JP" altLang="en-US" sz="1800" dirty="0">
                <a:latin typeface="Ricty Diminished" panose="020B0509020203020207" pitchFamily="49" charset="-128"/>
                <a:ea typeface="Ricty Diminished" panose="020B0509020203020207" pitchFamily="49" charset="-128"/>
              </a:rPr>
              <a:t>つのボタンをクリックするか数字を入力すると解答できる。</a:t>
            </a:r>
            <a:endParaRPr kumimoji="1" lang="en-US" altLang="ja-JP" sz="1800" dirty="0">
              <a:latin typeface="Ricty Diminished" panose="020B0509020203020207" pitchFamily="49" charset="-128"/>
              <a:ea typeface="Ricty Diminished" panose="020B0509020203020207" pitchFamily="49" charset="-128"/>
            </a:endParaRPr>
          </a:p>
          <a:p>
            <a:pPr marL="0" indent="0">
              <a:buNone/>
            </a:pPr>
            <a:r>
              <a:rPr lang="ja-JP" altLang="en-US" b="1" dirty="0">
                <a:latin typeface="Ricty Diminished" panose="020B0509020203020207" pitchFamily="49" charset="-128"/>
                <a:ea typeface="Ricty Diminished" panose="020B0509020203020207" pitchFamily="49" charset="-128"/>
              </a:rPr>
              <a:t>・制限時間</a:t>
            </a:r>
            <a:endParaRPr lang="en-US" altLang="ja-JP" b="1" dirty="0">
              <a:latin typeface="Ricty Diminished" panose="020B0509020203020207" pitchFamily="49" charset="-128"/>
              <a:ea typeface="Ricty Diminished" panose="020B0509020203020207" pitchFamily="49" charset="-128"/>
            </a:endParaRPr>
          </a:p>
          <a:p>
            <a:pPr marL="0" indent="0">
              <a:buNone/>
            </a:pPr>
            <a:r>
              <a:rPr kumimoji="1" lang="en-US" altLang="ja-JP" sz="1800" dirty="0">
                <a:latin typeface="Ricty Diminished" panose="020B0509020203020207" pitchFamily="49" charset="-128"/>
                <a:ea typeface="Ricty Diminished" panose="020B0509020203020207" pitchFamily="49" charset="-128"/>
              </a:rPr>
              <a:t>	10</a:t>
            </a:r>
            <a:r>
              <a:rPr kumimoji="1" lang="ja-JP" altLang="en-US" sz="1800" dirty="0">
                <a:latin typeface="Ricty Diminished" panose="020B0509020203020207" pitchFamily="49" charset="-128"/>
                <a:ea typeface="Ricty Diminished" panose="020B0509020203020207" pitchFamily="49" charset="-128"/>
              </a:rPr>
              <a:t>秒以内に解答しないと不正解になる。</a:t>
            </a:r>
            <a:endParaRPr lang="en-US" altLang="ja-JP" sz="1800" dirty="0">
              <a:latin typeface="Ricty Diminished" panose="020B0509020203020207" pitchFamily="49" charset="-128"/>
              <a:ea typeface="Ricty Diminished" panose="020B0509020203020207" pitchFamily="49" charset="-128"/>
            </a:endParaRPr>
          </a:p>
          <a:p>
            <a:pPr marL="0" indent="0">
              <a:buNone/>
            </a:pPr>
            <a:r>
              <a:rPr kumimoji="1" lang="ja-JP" altLang="en-US" b="1" dirty="0">
                <a:latin typeface="Ricty Diminished" panose="020B0509020203020207" pitchFamily="49" charset="-128"/>
                <a:ea typeface="Ricty Diminished" panose="020B0509020203020207" pitchFamily="49" charset="-128"/>
              </a:rPr>
              <a:t>・ヒント</a:t>
            </a:r>
            <a:endParaRPr kumimoji="1" lang="en-US" altLang="ja-JP" b="1" dirty="0">
              <a:latin typeface="Ricty Diminished" panose="020B0509020203020207" pitchFamily="49" charset="-128"/>
              <a:ea typeface="Ricty Diminished" panose="020B0509020203020207" pitchFamily="49" charset="-128"/>
            </a:endParaRPr>
          </a:p>
          <a:p>
            <a:pPr marL="0" indent="0">
              <a:buNone/>
            </a:pPr>
            <a:r>
              <a:rPr lang="en-US" altLang="ja-JP" sz="1800" dirty="0">
                <a:latin typeface="Ricty Diminished" panose="020B0509020203020207" pitchFamily="49" charset="-128"/>
                <a:ea typeface="Ricty Diminished" panose="020B0509020203020207" pitchFamily="49" charset="-128"/>
              </a:rPr>
              <a:t>	</a:t>
            </a:r>
            <a:r>
              <a:rPr lang="ja-JP" altLang="en-US" sz="1800" dirty="0">
                <a:latin typeface="Ricty Diminished" panose="020B0509020203020207" pitchFamily="49" charset="-128"/>
                <a:ea typeface="Ricty Diminished" panose="020B0509020203020207" pitchFamily="49" charset="-128"/>
              </a:rPr>
              <a:t>ヒントボタンを押すと選択肢が</a:t>
            </a:r>
            <a:r>
              <a:rPr lang="en-US" altLang="ja-JP" sz="1800" dirty="0">
                <a:latin typeface="Ricty Diminished" panose="020B0509020203020207" pitchFamily="49" charset="-128"/>
                <a:ea typeface="Ricty Diminished" panose="020B0509020203020207" pitchFamily="49" charset="-128"/>
              </a:rPr>
              <a:t>2</a:t>
            </a:r>
            <a:r>
              <a:rPr lang="ja-JP" altLang="en-US" sz="1800" dirty="0" err="1">
                <a:latin typeface="Ricty Diminished" panose="020B0509020203020207" pitchFamily="49" charset="-128"/>
                <a:ea typeface="Ricty Diminished" panose="020B0509020203020207" pitchFamily="49" charset="-128"/>
              </a:rPr>
              <a:t>つに</a:t>
            </a:r>
            <a:r>
              <a:rPr lang="ja-JP" altLang="en-US" sz="1800" dirty="0">
                <a:latin typeface="Ricty Diminished" panose="020B0509020203020207" pitchFamily="49" charset="-128"/>
                <a:ea typeface="Ricty Diminished" panose="020B0509020203020207" pitchFamily="49" charset="-128"/>
              </a:rPr>
              <a:t>絞られる。</a:t>
            </a:r>
            <a:endParaRPr lang="en-US" altLang="ja-JP" sz="1800" dirty="0">
              <a:latin typeface="Ricty Diminished" panose="020B0509020203020207" pitchFamily="49" charset="-128"/>
              <a:ea typeface="Ricty Diminished" panose="020B0509020203020207" pitchFamily="49" charset="-128"/>
            </a:endParaRPr>
          </a:p>
          <a:p>
            <a:pPr marL="0" indent="0">
              <a:buNone/>
            </a:pPr>
            <a:r>
              <a:rPr lang="ja-JP" altLang="en-US" b="1" dirty="0">
                <a:latin typeface="Ricty Diminished" panose="020B0509020203020207" pitchFamily="49" charset="-128"/>
                <a:ea typeface="Ricty Diminished" panose="020B0509020203020207" pitchFamily="49" charset="-128"/>
              </a:rPr>
              <a:t>・チャレンジモード</a:t>
            </a:r>
            <a:endParaRPr lang="en-US" altLang="ja-JP" b="1" dirty="0">
              <a:latin typeface="Ricty Diminished" panose="020B0509020203020207" pitchFamily="49" charset="-128"/>
              <a:ea typeface="Ricty Diminished" panose="020B0509020203020207" pitchFamily="49" charset="-128"/>
            </a:endParaRPr>
          </a:p>
          <a:p>
            <a:pPr marL="0" indent="0">
              <a:buNone/>
            </a:pPr>
            <a:r>
              <a:rPr lang="en-US" altLang="ja-JP" sz="1800" dirty="0">
                <a:latin typeface="Ricty Diminished" panose="020B0509020203020207" pitchFamily="49" charset="-128"/>
                <a:ea typeface="Ricty Diminished" panose="020B0509020203020207" pitchFamily="49" charset="-128"/>
              </a:rPr>
              <a:t>	</a:t>
            </a:r>
            <a:r>
              <a:rPr lang="ja-JP" altLang="en-US" sz="1800" dirty="0">
                <a:latin typeface="Ricty Diminished" panose="020B0509020203020207" pitchFamily="49" charset="-128"/>
                <a:ea typeface="Ricty Diminished" panose="020B0509020203020207" pitchFamily="49" charset="-128"/>
              </a:rPr>
              <a:t>１００問連続正解でクリア。不正解で終了。正解数が多い順にランキングに表示される。</a:t>
            </a:r>
            <a:endParaRPr lang="en-US" altLang="ja-JP" sz="1800" dirty="0">
              <a:latin typeface="Ricty Diminished" panose="020B0509020203020207" pitchFamily="49" charset="-128"/>
              <a:ea typeface="Ricty Diminished" panose="020B0509020203020207" pitchFamily="49" charset="-128"/>
            </a:endParaRPr>
          </a:p>
          <a:p>
            <a:pPr marL="0" indent="0">
              <a:buNone/>
            </a:pPr>
            <a:endParaRPr kumimoji="1" lang="ja-JP" altLang="en-US" sz="1800" dirty="0">
              <a:latin typeface="Ricty Diminished" panose="020B0509020203020207" pitchFamily="49" charset="-128"/>
              <a:ea typeface="Ricty Diminished" panose="020B0509020203020207" pitchFamily="49" charset="-128"/>
            </a:endParaRPr>
          </a:p>
        </p:txBody>
      </p:sp>
    </p:spTree>
    <p:extLst>
      <p:ext uri="{BB962C8B-B14F-4D97-AF65-F5344CB8AC3E}">
        <p14:creationId xmlns:p14="http://schemas.microsoft.com/office/powerpoint/2010/main" val="12629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319AAB6-BFCF-495D-96E4-1058C3B75C9F}"/>
              </a:ext>
            </a:extLst>
          </p:cNvPr>
          <p:cNvPicPr>
            <a:picLocks noChangeAspect="1"/>
          </p:cNvPicPr>
          <p:nvPr/>
        </p:nvPicPr>
        <p:blipFill>
          <a:blip r:embed="rId2"/>
          <a:stretch>
            <a:fillRect/>
          </a:stretch>
        </p:blipFill>
        <p:spPr>
          <a:xfrm>
            <a:off x="261798" y="1245705"/>
            <a:ext cx="11061587" cy="5157196"/>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a:xfrm>
            <a:off x="487085" y="306944"/>
            <a:ext cx="9404723" cy="1400530"/>
          </a:xfrm>
        </p:spPr>
        <p:txBody>
          <a:bodyPr/>
          <a:lstStyle/>
          <a:p>
            <a:r>
              <a:rPr lang="ja-JP" altLang="en-US" b="1" dirty="0">
                <a:latin typeface="Ricty Diminished" panose="020B0509020203020207" pitchFamily="49" charset="-128"/>
                <a:ea typeface="Ricty Diminished" panose="020B0509020203020207" pitchFamily="49" charset="-128"/>
              </a:rPr>
              <a:t>ゲームの異常終了検知機能①</a:t>
            </a:r>
            <a:endParaRPr lang="en-US" altLang="ja-JP" sz="4000" dirty="0">
              <a:latin typeface="Ricty Diminished" panose="020B0509020203020207" pitchFamily="49" charset="-128"/>
              <a:ea typeface="Ricty Diminished" panose="020B0509020203020207" pitchFamily="49" charset="-128"/>
            </a:endParaRP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261798" y="1357342"/>
            <a:ext cx="11930202" cy="5342683"/>
          </a:xfrm>
        </p:spPr>
        <p:txBody>
          <a:bodyPr>
            <a:normAutofit/>
          </a:bodyPr>
          <a:lstStyle/>
          <a:p>
            <a:pPr marL="0" indent="0">
              <a:buNone/>
            </a:pPr>
            <a:r>
              <a:rPr kumimoji="1" lang="ja-JP" altLang="en-US" dirty="0">
                <a:latin typeface="Ricty Diminished" panose="020B0509020203020207" pitchFamily="49" charset="-128"/>
                <a:ea typeface="Ricty Diminished" panose="020B0509020203020207" pitchFamily="49" charset="-128"/>
              </a:rPr>
              <a:t>・ゲーム中にセッションが異常終了する場合を考えた結果実装した機能。</a:t>
            </a:r>
            <a:endParaRPr kumimoji="1" lang="en-US" altLang="ja-JP" dirty="0">
              <a:latin typeface="Ricty Diminished" panose="020B0509020203020207" pitchFamily="49" charset="-128"/>
              <a:ea typeface="Ricty Diminished" panose="020B0509020203020207" pitchFamily="49" charset="-128"/>
            </a:endParaRPr>
          </a:p>
          <a:p>
            <a:pPr marL="0" indent="0">
              <a:buNone/>
            </a:pPr>
            <a:r>
              <a:rPr lang="en-US" altLang="ja-JP" dirty="0">
                <a:latin typeface="Ricty Diminished" panose="020B0509020203020207" pitchFamily="49" charset="-128"/>
                <a:ea typeface="Ricty Diminished" panose="020B0509020203020207" pitchFamily="49" charset="-128"/>
              </a:rPr>
              <a:t> </a:t>
            </a:r>
            <a:r>
              <a:rPr lang="ja-JP" altLang="en-US" dirty="0">
                <a:latin typeface="Ricty Diminished" panose="020B0509020203020207" pitchFamily="49" charset="-128"/>
                <a:ea typeface="Ricty Diminished" panose="020B0509020203020207" pitchFamily="49" charset="-128"/>
              </a:rPr>
              <a:t>　</a:t>
            </a:r>
            <a:r>
              <a:rPr kumimoji="1" lang="ja-JP" altLang="en-US" dirty="0">
                <a:latin typeface="Ricty Diminished" panose="020B0509020203020207" pitchFamily="49" charset="-128"/>
                <a:ea typeface="Ricty Diminished" panose="020B0509020203020207" pitchFamily="49" charset="-128"/>
              </a:rPr>
              <a:t>スコープには下の</a:t>
            </a:r>
            <a:r>
              <a:rPr kumimoji="1" lang="en-US" altLang="ja-JP" dirty="0">
                <a:latin typeface="Ricty Diminished" panose="020B0509020203020207" pitchFamily="49" charset="-128"/>
                <a:ea typeface="Ricty Diminished" panose="020B0509020203020207" pitchFamily="49" charset="-128"/>
              </a:rPr>
              <a:t>8</a:t>
            </a:r>
            <a:r>
              <a:rPr kumimoji="1" lang="ja-JP" altLang="en-US" dirty="0">
                <a:latin typeface="Ricty Diminished" panose="020B0509020203020207" pitchFamily="49" charset="-128"/>
                <a:ea typeface="Ricty Diminished" panose="020B0509020203020207" pitchFamily="49" charset="-128"/>
              </a:rPr>
              <a:t>通りの状態が存在する</a:t>
            </a:r>
            <a:r>
              <a:rPr lang="ja-JP" altLang="en-US" dirty="0">
                <a:latin typeface="Ricty Diminished" panose="020B0509020203020207" pitchFamily="49" charset="-128"/>
                <a:ea typeface="Ricty Diminished" panose="020B0509020203020207" pitchFamily="49" charset="-128"/>
              </a:rPr>
              <a:t>ため、</a:t>
            </a:r>
            <a:endParaRPr lang="en-US" altLang="ja-JP" dirty="0">
              <a:latin typeface="Ricty Diminished" panose="020B0509020203020207" pitchFamily="49" charset="-128"/>
              <a:ea typeface="Ricty Diminished" panose="020B0509020203020207" pitchFamily="49" charset="-128"/>
            </a:endParaRPr>
          </a:p>
          <a:p>
            <a:pPr marL="0" indent="0">
              <a:buNone/>
            </a:pPr>
            <a:r>
              <a:rPr lang="ja-JP" altLang="en-US" dirty="0">
                <a:latin typeface="Ricty Diminished" panose="020B0509020203020207" pitchFamily="49" charset="-128"/>
                <a:ea typeface="Ricty Diminished" panose="020B0509020203020207" pitchFamily="49" charset="-128"/>
              </a:rPr>
              <a:t>　インスタンスが異常な状態になった場合、インスタンスの内容によっては</a:t>
            </a:r>
            <a:endParaRPr lang="en-US" altLang="ja-JP" dirty="0">
              <a:latin typeface="Ricty Diminished" panose="020B0509020203020207" pitchFamily="49" charset="-128"/>
              <a:ea typeface="Ricty Diminished" panose="020B0509020203020207" pitchFamily="49" charset="-128"/>
            </a:endParaRPr>
          </a:p>
          <a:p>
            <a:pPr marL="0" indent="0">
              <a:buNone/>
            </a:pPr>
            <a:r>
              <a:rPr lang="ja-JP" altLang="en-US" dirty="0">
                <a:latin typeface="Ricty Diminished" panose="020B0509020203020207" pitchFamily="49" charset="-128"/>
                <a:ea typeface="Ricty Diminished" panose="020B0509020203020207" pitchFamily="49" charset="-128"/>
              </a:rPr>
              <a:t>　正常な処理が行えない可能性があった。</a:t>
            </a:r>
            <a:endParaRPr lang="en-US" altLang="ja-JP" dirty="0">
              <a:latin typeface="Ricty Diminished" panose="020B0509020203020207" pitchFamily="49" charset="-128"/>
              <a:ea typeface="Ricty Diminished" panose="020B0509020203020207" pitchFamily="49" charset="-128"/>
            </a:endParaRPr>
          </a:p>
          <a:p>
            <a:pPr marL="0" indent="0">
              <a:buNone/>
            </a:pPr>
            <a:r>
              <a:rPr kumimoji="1" lang="en-US" altLang="ja-JP" dirty="0">
                <a:latin typeface="Ricty Diminished" panose="020B0509020203020207" pitchFamily="49" charset="-128"/>
                <a:ea typeface="Ricty Diminished" panose="020B0509020203020207" pitchFamily="49" charset="-128"/>
              </a:rPr>
              <a:t>													</a:t>
            </a:r>
            <a:r>
              <a:rPr kumimoji="1" lang="ja-JP" altLang="en-US" dirty="0">
                <a:latin typeface="Ricty Diminished" panose="020B0509020203020207" pitchFamily="49" charset="-128"/>
                <a:ea typeface="Ricty Diminished" panose="020B0509020203020207" pitchFamily="49" charset="-128"/>
              </a:rPr>
              <a:t>　↓正常か異常かわからない</a:t>
            </a:r>
            <a:endParaRPr kumimoji="1" lang="en-US" altLang="ja-JP" dirty="0">
              <a:latin typeface="Ricty Diminished" panose="020B0509020203020207" pitchFamily="49" charset="-128"/>
              <a:ea typeface="Ricty Diminished" panose="020B0509020203020207" pitchFamily="49" charset="-128"/>
            </a:endParaRPr>
          </a:p>
          <a:p>
            <a:pPr marL="0" indent="0">
              <a:buNone/>
            </a:pPr>
            <a:endParaRPr kumimoji="1" lang="en-US" altLang="ja-JP" sz="1800" dirty="0">
              <a:latin typeface="Ricty Diminished" panose="020B0509020203020207" pitchFamily="49" charset="-128"/>
              <a:ea typeface="Ricty Diminished" panose="020B0509020203020207" pitchFamily="49" charset="-128"/>
            </a:endParaRPr>
          </a:p>
        </p:txBody>
      </p:sp>
      <p:pic>
        <p:nvPicPr>
          <p:cNvPr id="8" name="図 7">
            <a:extLst>
              <a:ext uri="{FF2B5EF4-FFF2-40B4-BE49-F238E27FC236}">
                <a16:creationId xmlns:a16="http://schemas.microsoft.com/office/drawing/2014/main" id="{E6EE7DC4-3DF7-44FE-AF81-B2B64625D35E}"/>
              </a:ext>
            </a:extLst>
          </p:cNvPr>
          <p:cNvPicPr>
            <a:picLocks noChangeAspect="1"/>
          </p:cNvPicPr>
          <p:nvPr/>
        </p:nvPicPr>
        <p:blipFill>
          <a:blip r:embed="rId3"/>
          <a:stretch>
            <a:fillRect/>
          </a:stretch>
        </p:blipFill>
        <p:spPr>
          <a:xfrm>
            <a:off x="690704" y="3429000"/>
            <a:ext cx="9201104" cy="2858884"/>
          </a:xfrm>
          <a:prstGeom prst="rect">
            <a:avLst/>
          </a:prstGeom>
        </p:spPr>
      </p:pic>
    </p:spTree>
    <p:extLst>
      <p:ext uri="{BB962C8B-B14F-4D97-AF65-F5344CB8AC3E}">
        <p14:creationId xmlns:p14="http://schemas.microsoft.com/office/powerpoint/2010/main" val="52671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a:xfrm>
            <a:off x="487085" y="306944"/>
            <a:ext cx="9404723" cy="1400530"/>
          </a:xfrm>
        </p:spPr>
        <p:txBody>
          <a:bodyPr/>
          <a:lstStyle/>
          <a:p>
            <a:r>
              <a:rPr lang="ja-JP" altLang="en-US" b="1" dirty="0">
                <a:latin typeface="Ricty Diminished" panose="020B0509020203020207" pitchFamily="49" charset="-128"/>
                <a:ea typeface="Ricty Diminished" panose="020B0509020203020207" pitchFamily="49" charset="-128"/>
              </a:rPr>
              <a:t>ゲームの異常終了検知機能②</a:t>
            </a:r>
            <a:r>
              <a:rPr lang="en-US" altLang="ja-JP" sz="4000" dirty="0">
                <a:latin typeface="Ricty Diminished" panose="020B0509020203020207" pitchFamily="49" charset="-128"/>
                <a:ea typeface="Ricty Diminished" panose="020B0509020203020207" pitchFamily="49" charset="-128"/>
              </a:rPr>
              <a:t>	</a:t>
            </a:r>
          </a:p>
        </p:txBody>
      </p:sp>
      <p:pic>
        <p:nvPicPr>
          <p:cNvPr id="4" name="図 3">
            <a:extLst>
              <a:ext uri="{FF2B5EF4-FFF2-40B4-BE49-F238E27FC236}">
                <a16:creationId xmlns:a16="http://schemas.microsoft.com/office/drawing/2014/main" id="{9319AAB6-BFCF-495D-96E4-1058C3B75C9F}"/>
              </a:ext>
            </a:extLst>
          </p:cNvPr>
          <p:cNvPicPr>
            <a:picLocks noChangeAspect="1"/>
          </p:cNvPicPr>
          <p:nvPr/>
        </p:nvPicPr>
        <p:blipFill>
          <a:blip r:embed="rId2"/>
          <a:stretch>
            <a:fillRect/>
          </a:stretch>
        </p:blipFill>
        <p:spPr>
          <a:xfrm>
            <a:off x="565206" y="1293182"/>
            <a:ext cx="11139709" cy="5157196"/>
          </a:xfrm>
          <a:prstGeom prst="rect">
            <a:avLst/>
          </a:prstGeom>
        </p:spPr>
      </p:pic>
      <p:sp>
        <p:nvSpPr>
          <p:cNvPr id="9" name="テキスト ボックス 8">
            <a:extLst>
              <a:ext uri="{FF2B5EF4-FFF2-40B4-BE49-F238E27FC236}">
                <a16:creationId xmlns:a16="http://schemas.microsoft.com/office/drawing/2014/main" id="{FE607DC6-93A0-4837-898C-4271E2388379}"/>
              </a:ext>
            </a:extLst>
          </p:cNvPr>
          <p:cNvSpPr txBox="1"/>
          <p:nvPr/>
        </p:nvSpPr>
        <p:spPr>
          <a:xfrm>
            <a:off x="8062035" y="1869475"/>
            <a:ext cx="3360707" cy="3416320"/>
          </a:xfrm>
          <a:prstGeom prst="rect">
            <a:avLst/>
          </a:prstGeom>
          <a:noFill/>
        </p:spPr>
        <p:txBody>
          <a:bodyPr wrap="square" rtlCol="0">
            <a:spAutoFit/>
          </a:bodyPr>
          <a:lstStyle/>
          <a:p>
            <a:r>
              <a:rPr kumimoji="1" lang="ja-JP" altLang="en-US" dirty="0"/>
              <a:t>・各分岐で実行される処理</a:t>
            </a:r>
            <a:endParaRPr kumimoji="1" lang="en-US" altLang="ja-JP" dirty="0"/>
          </a:p>
          <a:p>
            <a:r>
              <a:rPr kumimoji="1" lang="ja-JP" altLang="en-US" dirty="0"/>
              <a:t>　　→</a:t>
            </a:r>
            <a:r>
              <a:rPr kumimoji="1" lang="en-US" altLang="ja-JP" dirty="0"/>
              <a:t>4</a:t>
            </a:r>
            <a:r>
              <a:rPr kumimoji="1" lang="ja-JP" altLang="en-US" dirty="0"/>
              <a:t>種類</a:t>
            </a:r>
            <a:endParaRPr kumimoji="1" lang="en-US" altLang="ja-JP" dirty="0"/>
          </a:p>
          <a:p>
            <a:br>
              <a:rPr kumimoji="1" lang="en-US" altLang="ja-JP" dirty="0"/>
            </a:br>
            <a:r>
              <a:rPr kumimoji="1" lang="ja-JP" altLang="en-US" dirty="0"/>
              <a:t>①難易度選択画面へ</a:t>
            </a:r>
            <a:br>
              <a:rPr kumimoji="1" lang="en-US" altLang="ja-JP" dirty="0"/>
            </a:br>
            <a:br>
              <a:rPr kumimoji="1" lang="en-US" altLang="ja-JP" dirty="0"/>
            </a:br>
            <a:r>
              <a:rPr kumimoji="1" lang="ja-JP" altLang="en-US" dirty="0"/>
              <a:t>②クイズゲームへ</a:t>
            </a:r>
            <a:br>
              <a:rPr kumimoji="1" lang="en-US" altLang="ja-JP" dirty="0"/>
            </a:br>
            <a:br>
              <a:rPr kumimoji="1" lang="en-US" altLang="ja-JP" dirty="0"/>
            </a:br>
            <a:r>
              <a:rPr kumimoji="1" lang="ja-JP" altLang="en-US" dirty="0"/>
              <a:t>③やりなおし可能</a:t>
            </a:r>
            <a:br>
              <a:rPr kumimoji="1" lang="en-US" altLang="ja-JP" dirty="0"/>
            </a:br>
            <a:r>
              <a:rPr kumimoji="1" lang="ja-JP" altLang="en-US" dirty="0"/>
              <a:t>　　→異常終了画面へ</a:t>
            </a:r>
            <a:endParaRPr kumimoji="1" lang="en-US" altLang="ja-JP" dirty="0"/>
          </a:p>
          <a:p>
            <a:endParaRPr kumimoji="1" lang="en-US" altLang="ja-JP" dirty="0"/>
          </a:p>
          <a:p>
            <a:r>
              <a:rPr kumimoji="1" lang="ja-JP" altLang="en-US" dirty="0"/>
              <a:t>④やりなおし不能</a:t>
            </a:r>
            <a:br>
              <a:rPr kumimoji="1" lang="en-US" altLang="ja-JP" dirty="0"/>
            </a:br>
            <a:r>
              <a:rPr kumimoji="1" lang="ja-JP" altLang="en-US" dirty="0"/>
              <a:t>　　→メニュー画面へ</a:t>
            </a:r>
          </a:p>
        </p:txBody>
      </p:sp>
      <p:pic>
        <p:nvPicPr>
          <p:cNvPr id="11" name="図 10">
            <a:extLst>
              <a:ext uri="{FF2B5EF4-FFF2-40B4-BE49-F238E27FC236}">
                <a16:creationId xmlns:a16="http://schemas.microsoft.com/office/drawing/2014/main" id="{36679B97-B239-4F97-9AA8-6B3264190729}"/>
              </a:ext>
            </a:extLst>
          </p:cNvPr>
          <p:cNvPicPr>
            <a:picLocks noChangeAspect="1"/>
          </p:cNvPicPr>
          <p:nvPr/>
        </p:nvPicPr>
        <p:blipFill>
          <a:blip r:embed="rId3"/>
          <a:stretch>
            <a:fillRect/>
          </a:stretch>
        </p:blipFill>
        <p:spPr>
          <a:xfrm>
            <a:off x="1083286" y="5707552"/>
            <a:ext cx="6629400" cy="733425"/>
          </a:xfrm>
          <a:prstGeom prst="rect">
            <a:avLst/>
          </a:prstGeom>
        </p:spPr>
      </p:pic>
      <p:pic>
        <p:nvPicPr>
          <p:cNvPr id="17" name="コンテンツ プレースホルダー 16">
            <a:extLst>
              <a:ext uri="{FF2B5EF4-FFF2-40B4-BE49-F238E27FC236}">
                <a16:creationId xmlns:a16="http://schemas.microsoft.com/office/drawing/2014/main" id="{BE405216-F2D9-4476-B608-ABA46A2CAF1D}"/>
              </a:ext>
            </a:extLst>
          </p:cNvPr>
          <p:cNvPicPr>
            <a:picLocks noGrp="1" noChangeAspect="1"/>
          </p:cNvPicPr>
          <p:nvPr>
            <p:ph idx="1"/>
          </p:nvPr>
        </p:nvPicPr>
        <p:blipFill>
          <a:blip r:embed="rId4"/>
          <a:stretch>
            <a:fillRect/>
          </a:stretch>
        </p:blipFill>
        <p:spPr>
          <a:xfrm>
            <a:off x="922470" y="1544047"/>
            <a:ext cx="6782301" cy="4067175"/>
          </a:xfrm>
          <a:prstGeom prst="rect">
            <a:avLst/>
          </a:prstGeom>
        </p:spPr>
      </p:pic>
    </p:spTree>
    <p:extLst>
      <p:ext uri="{BB962C8B-B14F-4D97-AF65-F5344CB8AC3E}">
        <p14:creationId xmlns:p14="http://schemas.microsoft.com/office/powerpoint/2010/main" val="314937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a:xfrm>
            <a:off x="487085" y="306944"/>
            <a:ext cx="9404723" cy="1400530"/>
          </a:xfrm>
        </p:spPr>
        <p:txBody>
          <a:bodyPr/>
          <a:lstStyle/>
          <a:p>
            <a:r>
              <a:rPr lang="ja-JP" altLang="en-US" b="1" dirty="0">
                <a:latin typeface="Ricty Diminished" panose="020B0509020203020207" pitchFamily="49" charset="-128"/>
                <a:ea typeface="Ricty Diminished" panose="020B0509020203020207" pitchFamily="49" charset="-128"/>
              </a:rPr>
              <a:t>ゲームの異常終了検知機能③</a:t>
            </a:r>
            <a:endParaRPr lang="en-US" altLang="ja-JP" sz="4000" dirty="0">
              <a:latin typeface="Ricty Diminished" panose="020B0509020203020207" pitchFamily="49" charset="-128"/>
              <a:ea typeface="Ricty Diminished" panose="020B0509020203020207" pitchFamily="49" charset="-128"/>
            </a:endParaRPr>
          </a:p>
        </p:txBody>
      </p:sp>
      <p:pic>
        <p:nvPicPr>
          <p:cNvPr id="4" name="図 3">
            <a:extLst>
              <a:ext uri="{FF2B5EF4-FFF2-40B4-BE49-F238E27FC236}">
                <a16:creationId xmlns:a16="http://schemas.microsoft.com/office/drawing/2014/main" id="{9319AAB6-BFCF-495D-96E4-1058C3B75C9F}"/>
              </a:ext>
            </a:extLst>
          </p:cNvPr>
          <p:cNvPicPr>
            <a:picLocks noChangeAspect="1"/>
          </p:cNvPicPr>
          <p:nvPr/>
        </p:nvPicPr>
        <p:blipFill>
          <a:blip r:embed="rId2"/>
          <a:stretch>
            <a:fillRect/>
          </a:stretch>
        </p:blipFill>
        <p:spPr>
          <a:xfrm>
            <a:off x="565206" y="1240174"/>
            <a:ext cx="11061587" cy="5157196"/>
          </a:xfrm>
          <a:prstGeom prst="rect">
            <a:avLst/>
          </a:prstGeom>
        </p:spPr>
      </p:pic>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565206" y="1381081"/>
            <a:ext cx="10755937" cy="5342683"/>
          </a:xfrm>
        </p:spPr>
        <p:txBody>
          <a:bodyPr>
            <a:normAutofit/>
          </a:bodyPr>
          <a:lstStyle/>
          <a:p>
            <a:pPr marL="0" indent="0">
              <a:buNone/>
            </a:pPr>
            <a:r>
              <a:rPr kumimoji="1" lang="ja-JP" altLang="en-US" dirty="0">
                <a:latin typeface="Ricty Diminished" panose="020B0509020203020207" pitchFamily="49" charset="-128"/>
                <a:ea typeface="Ricty Diminished" panose="020B0509020203020207" pitchFamily="49" charset="-128"/>
              </a:rPr>
              <a:t>・ゲーム中の状態を示すフラグをセッションスコープで管理し、</a:t>
            </a:r>
            <a:endParaRPr lang="en-US" altLang="ja-JP" dirty="0">
              <a:latin typeface="Ricty Diminished" panose="020B0509020203020207" pitchFamily="49" charset="-128"/>
              <a:ea typeface="Ricty Diminished" panose="020B0509020203020207" pitchFamily="49" charset="-128"/>
            </a:endParaRPr>
          </a:p>
          <a:p>
            <a:pPr marL="0" indent="0">
              <a:buNone/>
            </a:pPr>
            <a:r>
              <a:rPr lang="ja-JP" altLang="en-US" dirty="0">
                <a:latin typeface="Ricty Diminished" panose="020B0509020203020207" pitchFamily="49" charset="-128"/>
                <a:ea typeface="Ricty Diminished" panose="020B0509020203020207" pitchFamily="49" charset="-128"/>
              </a:rPr>
              <a:t>　各状態をフィルターで確認しながらサーブレット先を振り分けることで、</a:t>
            </a:r>
            <a:endParaRPr lang="en-US" altLang="ja-JP" dirty="0">
              <a:latin typeface="Ricty Diminished" panose="020B0509020203020207" pitchFamily="49" charset="-128"/>
              <a:ea typeface="Ricty Diminished" panose="020B0509020203020207" pitchFamily="49" charset="-128"/>
            </a:endParaRPr>
          </a:p>
          <a:p>
            <a:pPr marL="0" indent="0">
              <a:buNone/>
            </a:pPr>
            <a:r>
              <a:rPr lang="ja-JP" altLang="en-US" dirty="0">
                <a:latin typeface="Ricty Diminished" panose="020B0509020203020207" pitchFamily="49" charset="-128"/>
                <a:ea typeface="Ricty Diminished" panose="020B0509020203020207" pitchFamily="49" charset="-128"/>
              </a:rPr>
              <a:t>　ゲームが異常に終了した場合に「はじめから」「つづきから」を選べるようにした。</a:t>
            </a:r>
            <a:endParaRPr lang="en-US" altLang="ja-JP" dirty="0">
              <a:latin typeface="Ricty Diminished" panose="020B0509020203020207" pitchFamily="49" charset="-128"/>
              <a:ea typeface="Ricty Diminished" panose="020B0509020203020207" pitchFamily="49" charset="-128"/>
            </a:endParaRPr>
          </a:p>
          <a:p>
            <a:pPr marL="0" indent="0">
              <a:buNone/>
            </a:pPr>
            <a:endParaRPr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dirty="0">
                <a:latin typeface="Ricty Diminished" panose="020B0509020203020207" pitchFamily="49" charset="-128"/>
                <a:ea typeface="Ricty Diminished" panose="020B0509020203020207" pitchFamily="49" charset="-128"/>
              </a:rPr>
              <a:t>　→セッションスコープによって状態は</a:t>
            </a:r>
            <a:r>
              <a:rPr lang="en-US" altLang="ja-JP" dirty="0">
                <a:latin typeface="Ricty Diminished" panose="020B0509020203020207" pitchFamily="49" charset="-128"/>
                <a:ea typeface="Ricty Diminished" panose="020B0509020203020207" pitchFamily="49" charset="-128"/>
              </a:rPr>
              <a:t>16</a:t>
            </a:r>
            <a:r>
              <a:rPr lang="ja-JP" altLang="en-US" dirty="0">
                <a:latin typeface="Ricty Diminished" panose="020B0509020203020207" pitchFamily="49" charset="-128"/>
                <a:ea typeface="Ricty Diminished" panose="020B0509020203020207" pitchFamily="49" charset="-128"/>
              </a:rPr>
              <a:t>個に分岐するが、</a:t>
            </a:r>
            <a:endParaRPr lang="en-US" altLang="ja-JP" dirty="0">
              <a:latin typeface="Ricty Diminished" panose="020B0509020203020207" pitchFamily="49" charset="-128"/>
              <a:ea typeface="Ricty Diminished" panose="020B0509020203020207" pitchFamily="49" charset="-128"/>
            </a:endParaRPr>
          </a:p>
          <a:p>
            <a:pPr marL="0" indent="0">
              <a:buNone/>
            </a:pPr>
            <a:r>
              <a:rPr lang="ja-JP" altLang="en-US" dirty="0">
                <a:latin typeface="Ricty Diminished" panose="020B0509020203020207" pitchFamily="49" charset="-128"/>
                <a:ea typeface="Ricty Diminished" panose="020B0509020203020207" pitchFamily="49" charset="-128"/>
              </a:rPr>
              <a:t>　それぞれは</a:t>
            </a:r>
            <a:r>
              <a:rPr lang="en-US" altLang="ja-JP" dirty="0">
                <a:latin typeface="Ricty Diminished" panose="020B0509020203020207" pitchFamily="49" charset="-128"/>
                <a:ea typeface="Ricty Diminished" panose="020B0509020203020207" pitchFamily="49" charset="-128"/>
              </a:rPr>
              <a:t>4</a:t>
            </a:r>
            <a:r>
              <a:rPr lang="ja-JP" altLang="en-US" dirty="0">
                <a:latin typeface="Ricty Diminished" panose="020B0509020203020207" pitchFamily="49" charset="-128"/>
                <a:ea typeface="Ricty Diminished" panose="020B0509020203020207" pitchFamily="49" charset="-128"/>
              </a:rPr>
              <a:t>種類の処理のどれかに必ず割り当てられるようになった。</a:t>
            </a:r>
            <a:endParaRPr lang="en-US" altLang="ja-JP" dirty="0">
              <a:latin typeface="Ricty Diminished" panose="020B0509020203020207" pitchFamily="49" charset="-128"/>
              <a:ea typeface="Ricty Diminished" panose="020B0509020203020207" pitchFamily="49" charset="-128"/>
            </a:endParaRPr>
          </a:p>
          <a:p>
            <a:pPr marL="0" indent="0">
              <a:buNone/>
            </a:pPr>
            <a:endParaRPr kumimoji="1" lang="en-US" altLang="ja-JP" dirty="0">
              <a:latin typeface="Ricty Diminished" panose="020B0509020203020207" pitchFamily="49" charset="-128"/>
              <a:ea typeface="Ricty Diminished" panose="020B0509020203020207" pitchFamily="49" charset="-128"/>
            </a:endParaRPr>
          </a:p>
          <a:p>
            <a:pPr marL="0" indent="0">
              <a:buNone/>
            </a:pPr>
            <a:r>
              <a:rPr kumimoji="1" lang="en-US" altLang="ja-JP" dirty="0">
                <a:latin typeface="Ricty Diminished" panose="020B0509020203020207" pitchFamily="49" charset="-128"/>
                <a:ea typeface="Ricty Diminished" panose="020B0509020203020207" pitchFamily="49" charset="-128"/>
              </a:rPr>
              <a:t>	1.</a:t>
            </a:r>
            <a:r>
              <a:rPr lang="ja-JP" altLang="en-US" dirty="0">
                <a:latin typeface="Ricty Diminished" panose="020B0509020203020207" pitchFamily="49" charset="-128"/>
                <a:ea typeface="Ricty Diminished" panose="020B0509020203020207" pitchFamily="49" charset="-128"/>
              </a:rPr>
              <a:t>難易度選択画面へ遷移する</a:t>
            </a:r>
            <a:endParaRPr lang="en-US" altLang="ja-JP" dirty="0">
              <a:latin typeface="Ricty Diminished" panose="020B0509020203020207" pitchFamily="49" charset="-128"/>
              <a:ea typeface="Ricty Diminished" panose="020B0509020203020207" pitchFamily="49" charset="-128"/>
            </a:endParaRPr>
          </a:p>
          <a:p>
            <a:pPr marL="0" indent="0">
              <a:buNone/>
            </a:pPr>
            <a:r>
              <a:rPr kumimoji="1" lang="en-US" altLang="ja-JP" dirty="0">
                <a:latin typeface="Ricty Diminished" panose="020B0509020203020207" pitchFamily="49" charset="-128"/>
                <a:ea typeface="Ricty Diminished" panose="020B0509020203020207" pitchFamily="49" charset="-128"/>
              </a:rPr>
              <a:t>	2.</a:t>
            </a:r>
            <a:r>
              <a:rPr lang="ja-JP" altLang="en-US" dirty="0">
                <a:latin typeface="Ricty Diminished" panose="020B0509020203020207" pitchFamily="49" charset="-128"/>
                <a:ea typeface="Ricty Diminished" panose="020B0509020203020207" pitchFamily="49" charset="-128"/>
              </a:rPr>
              <a:t>処理をせず</a:t>
            </a:r>
            <a:r>
              <a:rPr kumimoji="1" lang="ja-JP" altLang="en-US" dirty="0">
                <a:latin typeface="Ricty Diminished" panose="020B0509020203020207" pitchFamily="49" charset="-128"/>
                <a:ea typeface="Ricty Diminished" panose="020B0509020203020207" pitchFamily="49" charset="-128"/>
              </a:rPr>
              <a:t>そのまま続行する</a:t>
            </a:r>
            <a:endParaRPr kumimoji="1" lang="en-US" altLang="ja-JP" dirty="0">
              <a:latin typeface="Ricty Diminished" panose="020B0509020203020207" pitchFamily="49" charset="-128"/>
              <a:ea typeface="Ricty Diminished" panose="020B0509020203020207" pitchFamily="49" charset="-128"/>
            </a:endParaRPr>
          </a:p>
          <a:p>
            <a:pPr marL="0" indent="0">
              <a:buNone/>
            </a:pPr>
            <a:r>
              <a:rPr lang="en-US" altLang="ja-JP" dirty="0">
                <a:latin typeface="Ricty Diminished" panose="020B0509020203020207" pitchFamily="49" charset="-128"/>
                <a:ea typeface="Ricty Diminished" panose="020B0509020203020207" pitchFamily="49" charset="-128"/>
              </a:rPr>
              <a:t>	3.</a:t>
            </a:r>
            <a:r>
              <a:rPr lang="ja-JP" altLang="en-US" dirty="0">
                <a:latin typeface="Ricty Diminished" panose="020B0509020203020207" pitchFamily="49" charset="-128"/>
                <a:ea typeface="Ricty Diminished" panose="020B0509020203020207" pitchFamily="49" charset="-128"/>
              </a:rPr>
              <a:t>異常終了実行時画面</a:t>
            </a:r>
            <a:r>
              <a:rPr lang="ja-JP" altLang="en-US">
                <a:latin typeface="Ricty Diminished" panose="020B0509020203020207" pitchFamily="49" charset="-128"/>
                <a:ea typeface="Ricty Diminished" panose="020B0509020203020207" pitchFamily="49" charset="-128"/>
              </a:rPr>
              <a:t>へ遷移し、データをチェックする。</a:t>
            </a:r>
            <a:endParaRPr lang="en-US" altLang="ja-JP" dirty="0">
              <a:latin typeface="Ricty Diminished" panose="020B0509020203020207" pitchFamily="49" charset="-128"/>
              <a:ea typeface="Ricty Diminished" panose="020B0509020203020207" pitchFamily="49" charset="-128"/>
            </a:endParaRPr>
          </a:p>
          <a:p>
            <a:pPr marL="0" indent="0">
              <a:buNone/>
            </a:pPr>
            <a:r>
              <a:rPr kumimoji="1" lang="en-US" altLang="ja-JP" dirty="0">
                <a:latin typeface="Ricty Diminished" panose="020B0509020203020207" pitchFamily="49" charset="-128"/>
                <a:ea typeface="Ricty Diminished" panose="020B0509020203020207" pitchFamily="49" charset="-128"/>
              </a:rPr>
              <a:t>	4.</a:t>
            </a:r>
            <a:r>
              <a:rPr kumimoji="1" lang="ja-JP" altLang="en-US" dirty="0">
                <a:latin typeface="Ricty Diminished" panose="020B0509020203020207" pitchFamily="49" charset="-128"/>
                <a:ea typeface="Ricty Diminished" panose="020B0509020203020207" pitchFamily="49" charset="-128"/>
              </a:rPr>
              <a:t>メイン画面へ遷移し、エラーメッセージを表示する</a:t>
            </a:r>
            <a:endParaRPr kumimoji="1" lang="en-US" altLang="ja-JP" dirty="0">
              <a:latin typeface="Ricty Diminished" panose="020B0509020203020207" pitchFamily="49" charset="-128"/>
              <a:ea typeface="Ricty Diminished" panose="020B0509020203020207" pitchFamily="49" charset="-128"/>
            </a:endParaRPr>
          </a:p>
        </p:txBody>
      </p:sp>
    </p:spTree>
    <p:extLst>
      <p:ext uri="{BB962C8B-B14F-4D97-AF65-F5344CB8AC3E}">
        <p14:creationId xmlns:p14="http://schemas.microsoft.com/office/powerpoint/2010/main" val="374468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358E290-41CC-4DAB-88A4-3DF907F3C29B}"/>
              </a:ext>
            </a:extLst>
          </p:cNvPr>
          <p:cNvPicPr>
            <a:picLocks noChangeAspect="1"/>
          </p:cNvPicPr>
          <p:nvPr/>
        </p:nvPicPr>
        <p:blipFill>
          <a:blip r:embed="rId2"/>
          <a:stretch>
            <a:fillRect/>
          </a:stretch>
        </p:blipFill>
        <p:spPr>
          <a:xfrm>
            <a:off x="483443" y="1510748"/>
            <a:ext cx="9747236" cy="3494005"/>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p:txBody>
          <a:bodyPr/>
          <a:lstStyle/>
          <a:p>
            <a:r>
              <a:rPr kumimoji="1" lang="ja-JP" altLang="en-US" dirty="0">
                <a:latin typeface="Ricty Diminished" panose="020B0509020203020207" pitchFamily="49" charset="-128"/>
                <a:ea typeface="Ricty Diminished" panose="020B0509020203020207" pitchFamily="49" charset="-128"/>
              </a:rPr>
              <a:t>履歴機能</a:t>
            </a: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765382" y="1851192"/>
            <a:ext cx="8564150" cy="4195481"/>
          </a:xfrm>
        </p:spPr>
        <p:txBody>
          <a:bodyPr>
            <a:normAutofit/>
          </a:bodyPr>
          <a:lstStyle/>
          <a:p>
            <a:pPr marL="0" indent="0">
              <a:buNone/>
            </a:pPr>
            <a:r>
              <a:rPr lang="ja-JP" altLang="en-US" sz="2400" b="1" dirty="0">
                <a:latin typeface="Ricty Diminished" panose="020B0509020203020207" pitchFamily="49" charset="-128"/>
                <a:ea typeface="Ricty Diminished" panose="020B0509020203020207" pitchFamily="49" charset="-128"/>
              </a:rPr>
              <a:t>・履歴一覧</a:t>
            </a:r>
            <a:endParaRPr lang="en-US" altLang="ja-JP" sz="24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ユーザーの解答した日付・正解数・詳細が見れる。</a:t>
            </a:r>
            <a:endParaRPr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400" b="1" dirty="0">
                <a:latin typeface="Ricty Diminished" panose="020B0509020203020207" pitchFamily="49" charset="-128"/>
                <a:ea typeface="Ricty Diminished" panose="020B0509020203020207" pitchFamily="49" charset="-128"/>
              </a:rPr>
              <a:t>・詳細</a:t>
            </a:r>
            <a:endParaRPr lang="en-US" altLang="ja-JP" sz="2400" b="1" dirty="0">
              <a:latin typeface="Ricty Diminished" panose="020B0509020203020207" pitchFamily="49" charset="-128"/>
              <a:ea typeface="Ricty Diminished" panose="020B0509020203020207" pitchFamily="49" charset="-128"/>
            </a:endParaRPr>
          </a:p>
          <a:p>
            <a:pPr marL="0" indent="0">
              <a:buNone/>
            </a:pPr>
            <a:r>
              <a:rPr kumimoji="1"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詳細ボタンからは</a:t>
            </a:r>
            <a:r>
              <a:rPr lang="en-US" altLang="ja-JP" sz="2400" dirty="0">
                <a:latin typeface="Ricty Diminished" panose="020B0509020203020207" pitchFamily="49" charset="-128"/>
                <a:ea typeface="Ricty Diminished" panose="020B0509020203020207" pitchFamily="49" charset="-128"/>
              </a:rPr>
              <a:t>10</a:t>
            </a:r>
            <a:r>
              <a:rPr lang="ja-JP" altLang="en-US" sz="2400" dirty="0">
                <a:latin typeface="Ricty Diminished" panose="020B0509020203020207" pitchFamily="49" charset="-128"/>
                <a:ea typeface="Ricty Diminished" panose="020B0509020203020207" pitchFamily="49" charset="-128"/>
              </a:rPr>
              <a:t>問の問題文・正解・ユーザーの解答（正解</a:t>
            </a:r>
            <a:r>
              <a:rPr lang="en-US" altLang="ja-JP" sz="2400" dirty="0">
                <a:latin typeface="Ricty Diminished" panose="020B0509020203020207" pitchFamily="49" charset="-128"/>
                <a:ea typeface="Ricty Diminished" panose="020B0509020203020207" pitchFamily="49" charset="-128"/>
              </a:rPr>
              <a:t>or</a:t>
            </a:r>
            <a:r>
              <a:rPr lang="ja-JP" altLang="en-US" sz="2400" dirty="0">
                <a:latin typeface="Ricty Diminished" panose="020B0509020203020207" pitchFamily="49" charset="-128"/>
                <a:ea typeface="Ricty Diminished" panose="020B0509020203020207" pitchFamily="49" charset="-128"/>
              </a:rPr>
              <a:t>不正解）が閲覧できる</a:t>
            </a:r>
            <a:endParaRPr kumimoji="1" lang="en-US" altLang="ja-JP" sz="2400" dirty="0">
              <a:latin typeface="Ricty Diminished" panose="020B0509020203020207" pitchFamily="49" charset="-128"/>
              <a:ea typeface="Ricty Diminished" panose="020B0509020203020207" pitchFamily="49" charset="-128"/>
            </a:endParaRPr>
          </a:p>
        </p:txBody>
      </p:sp>
    </p:spTree>
    <p:extLst>
      <p:ext uri="{BB962C8B-B14F-4D97-AF65-F5344CB8AC3E}">
        <p14:creationId xmlns:p14="http://schemas.microsoft.com/office/powerpoint/2010/main" val="347011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701EF9EF-2CC6-4E83-BD80-E0EB8F973B41}"/>
              </a:ext>
            </a:extLst>
          </p:cNvPr>
          <p:cNvPicPr>
            <a:picLocks noChangeAspect="1"/>
          </p:cNvPicPr>
          <p:nvPr/>
        </p:nvPicPr>
        <p:blipFill>
          <a:blip r:embed="rId2"/>
          <a:stretch>
            <a:fillRect/>
          </a:stretch>
        </p:blipFill>
        <p:spPr>
          <a:xfrm>
            <a:off x="483442" y="2810230"/>
            <a:ext cx="11061587" cy="3595052"/>
          </a:xfrm>
          <a:prstGeom prst="rect">
            <a:avLst/>
          </a:prstGeom>
        </p:spPr>
      </p:pic>
      <p:sp>
        <p:nvSpPr>
          <p:cNvPr id="2" name="タイトル 1">
            <a:extLst>
              <a:ext uri="{FF2B5EF4-FFF2-40B4-BE49-F238E27FC236}">
                <a16:creationId xmlns:a16="http://schemas.microsoft.com/office/drawing/2014/main" id="{F2FDBF91-ED4C-4261-B126-FA255EF4E4AB}"/>
              </a:ext>
            </a:extLst>
          </p:cNvPr>
          <p:cNvSpPr>
            <a:spLocks noGrp="1"/>
          </p:cNvSpPr>
          <p:nvPr>
            <p:ph type="title"/>
          </p:nvPr>
        </p:nvSpPr>
        <p:spPr>
          <a:xfrm>
            <a:off x="483442" y="325731"/>
            <a:ext cx="9404723" cy="1400530"/>
          </a:xfrm>
        </p:spPr>
        <p:txBody>
          <a:bodyPr/>
          <a:lstStyle/>
          <a:p>
            <a:r>
              <a:rPr kumimoji="1" lang="en-US" altLang="ja-JP" dirty="0"/>
              <a:t>QuiZoo</a:t>
            </a:r>
            <a:r>
              <a:rPr kumimoji="1" lang="ja-JP" altLang="en-US" dirty="0"/>
              <a:t>とは</a:t>
            </a:r>
          </a:p>
        </p:txBody>
      </p:sp>
      <p:sp>
        <p:nvSpPr>
          <p:cNvPr id="3" name="コンテンツ プレースホルダー 2">
            <a:extLst>
              <a:ext uri="{FF2B5EF4-FFF2-40B4-BE49-F238E27FC236}">
                <a16:creationId xmlns:a16="http://schemas.microsoft.com/office/drawing/2014/main" id="{23CE69C2-02EC-4B95-BA33-2E6B3E3CD1D9}"/>
              </a:ext>
            </a:extLst>
          </p:cNvPr>
          <p:cNvSpPr>
            <a:spLocks noGrp="1"/>
          </p:cNvSpPr>
          <p:nvPr>
            <p:ph idx="1"/>
          </p:nvPr>
        </p:nvSpPr>
        <p:spPr>
          <a:xfrm>
            <a:off x="646111" y="3127114"/>
            <a:ext cx="12085982" cy="3742763"/>
          </a:xfrm>
        </p:spPr>
        <p:txBody>
          <a:bodyPr>
            <a:normAutofit/>
          </a:bodyPr>
          <a:lstStyle/>
          <a:p>
            <a:pPr marL="0" indent="0">
              <a:buNone/>
            </a:pPr>
            <a:r>
              <a:rPr lang="ja-JP" altLang="en-US" sz="2800" b="1" dirty="0">
                <a:latin typeface="Ricty Diminished" panose="020B0509020203020207" pitchFamily="49" charset="-128"/>
                <a:ea typeface="Ricty Diminished" panose="020B0509020203020207" pitchFamily="49" charset="-128"/>
              </a:rPr>
              <a:t>機能</a:t>
            </a:r>
            <a:endParaRPr lang="en-US" altLang="ja-JP" sz="2800" b="1" dirty="0">
              <a:latin typeface="Ricty Diminished" panose="020B0509020203020207" pitchFamily="49" charset="-128"/>
              <a:ea typeface="Ricty Diminished" panose="020B0509020203020207" pitchFamily="49" charset="-128"/>
            </a:endParaRPr>
          </a:p>
          <a:p>
            <a:pPr marL="0" indent="0">
              <a:buNone/>
            </a:pPr>
            <a:r>
              <a:rPr lang="ja-JP" altLang="en-US" sz="2800" dirty="0">
                <a:latin typeface="Ricty Diminished" panose="020B0509020203020207" pitchFamily="49" charset="-128"/>
                <a:ea typeface="Ricty Diminished" panose="020B0509020203020207" pitchFamily="49" charset="-128"/>
              </a:rPr>
              <a:t>・会員登録機能（新規登録・ログイン・ログアウト）</a:t>
            </a:r>
            <a:endParaRPr lang="en-US" altLang="ja-JP" sz="2800" dirty="0">
              <a:latin typeface="Ricty Diminished" panose="020B0509020203020207" pitchFamily="49" charset="-128"/>
              <a:ea typeface="Ricty Diminished" panose="020B0509020203020207" pitchFamily="49" charset="-128"/>
            </a:endParaRPr>
          </a:p>
          <a:p>
            <a:pPr marL="0" indent="0">
              <a:buNone/>
            </a:pPr>
            <a:r>
              <a:rPr kumimoji="1" lang="ja-JP" altLang="en-US" sz="2800" dirty="0">
                <a:latin typeface="Ricty Diminished" panose="020B0509020203020207" pitchFamily="49" charset="-128"/>
                <a:ea typeface="Ricty Diminished" panose="020B0509020203020207" pitchFamily="49" charset="-128"/>
              </a:rPr>
              <a:t>・クイズ機能</a:t>
            </a:r>
            <a:endParaRPr kumimoji="1" lang="en-US" altLang="ja-JP" sz="2800" dirty="0">
              <a:latin typeface="Ricty Diminished" panose="020B0509020203020207" pitchFamily="49" charset="-128"/>
              <a:ea typeface="Ricty Diminished" panose="020B0509020203020207" pitchFamily="49" charset="-128"/>
            </a:endParaRPr>
          </a:p>
          <a:p>
            <a:pPr marL="0" indent="0">
              <a:buNone/>
            </a:pPr>
            <a:r>
              <a:rPr kumimoji="1" lang="ja-JP" altLang="en-US" sz="2800" dirty="0">
                <a:latin typeface="Ricty Diminished" panose="020B0509020203020207" pitchFamily="49" charset="-128"/>
                <a:ea typeface="Ricty Diminished" panose="020B0509020203020207" pitchFamily="49" charset="-128"/>
              </a:rPr>
              <a:t>・履歴機能</a:t>
            </a:r>
            <a:endParaRPr kumimoji="1" lang="en-US" altLang="ja-JP" sz="2800" dirty="0">
              <a:latin typeface="Ricty Diminished" panose="020B0509020203020207" pitchFamily="49" charset="-128"/>
              <a:ea typeface="Ricty Diminished" panose="020B0509020203020207" pitchFamily="49" charset="-128"/>
            </a:endParaRPr>
          </a:p>
          <a:p>
            <a:pPr marL="0" indent="0">
              <a:buNone/>
            </a:pPr>
            <a:r>
              <a:rPr kumimoji="1" lang="ja-JP" altLang="en-US" sz="2800" dirty="0">
                <a:latin typeface="Ricty Diminished" panose="020B0509020203020207" pitchFamily="49" charset="-128"/>
                <a:ea typeface="Ricty Diminished" panose="020B0509020203020207" pitchFamily="49" charset="-128"/>
              </a:rPr>
              <a:t>・ランキング機能（チャレンジモードの正解数）</a:t>
            </a:r>
            <a:endParaRPr kumimoji="1" lang="en-US" altLang="ja-JP" sz="2800" dirty="0">
              <a:latin typeface="Ricty Diminished" panose="020B0509020203020207" pitchFamily="49" charset="-128"/>
              <a:ea typeface="Ricty Diminished" panose="020B0509020203020207" pitchFamily="49" charset="-128"/>
            </a:endParaRPr>
          </a:p>
          <a:p>
            <a:endParaRPr kumimoji="1" lang="ja-JP" altLang="en-US" dirty="0">
              <a:latin typeface="Ricty Diminished" panose="020B0509020203020207" pitchFamily="49" charset="-128"/>
              <a:ea typeface="Ricty Diminished" panose="020B0509020203020207" pitchFamily="49" charset="-128"/>
            </a:endParaRPr>
          </a:p>
        </p:txBody>
      </p:sp>
      <p:sp>
        <p:nvSpPr>
          <p:cNvPr id="5" name="テキスト ボックス 4">
            <a:extLst>
              <a:ext uri="{FF2B5EF4-FFF2-40B4-BE49-F238E27FC236}">
                <a16:creationId xmlns:a16="http://schemas.microsoft.com/office/drawing/2014/main" id="{0ADB14BD-47CE-42FD-AD14-8E9AB31D1566}"/>
              </a:ext>
            </a:extLst>
          </p:cNvPr>
          <p:cNvSpPr txBox="1"/>
          <p:nvPr/>
        </p:nvSpPr>
        <p:spPr>
          <a:xfrm>
            <a:off x="639350" y="1510883"/>
            <a:ext cx="10813774" cy="461665"/>
          </a:xfrm>
          <a:prstGeom prst="rect">
            <a:avLst/>
          </a:prstGeom>
          <a:noFill/>
        </p:spPr>
        <p:txBody>
          <a:bodyPr wrap="square" rtlCol="0">
            <a:spAutoFit/>
          </a:bodyPr>
          <a:lstStyle/>
          <a:p>
            <a:r>
              <a:rPr kumimoji="1" lang="ja-JP" altLang="en-US" sz="2400" b="1" dirty="0">
                <a:latin typeface="Ricty Diminished" panose="020B0509020203020207" pitchFamily="49" charset="-128"/>
                <a:ea typeface="Ricty Diminished" panose="020B0509020203020207" pitchFamily="49" charset="-128"/>
              </a:rPr>
              <a:t>動物についての知識を深めてもらうためのクイズ形式アプリケーション</a:t>
            </a:r>
            <a:endParaRPr kumimoji="1" lang="ja-JP" altLang="en-US" sz="2400" b="1" dirty="0"/>
          </a:p>
        </p:txBody>
      </p:sp>
      <p:sp>
        <p:nvSpPr>
          <p:cNvPr id="9" name="正方形/長方形 8">
            <a:extLst>
              <a:ext uri="{FF2B5EF4-FFF2-40B4-BE49-F238E27FC236}">
                <a16:creationId xmlns:a16="http://schemas.microsoft.com/office/drawing/2014/main" id="{49F95C86-27FC-4254-8383-AF59E4A7F4CF}"/>
              </a:ext>
            </a:extLst>
          </p:cNvPr>
          <p:cNvSpPr/>
          <p:nvPr/>
        </p:nvSpPr>
        <p:spPr>
          <a:xfrm>
            <a:off x="503583" y="1231285"/>
            <a:ext cx="10363200" cy="1114350"/>
          </a:xfrm>
          <a:prstGeom prst="rect">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684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1FA1D6C-823A-4450-AFFE-8964C778C01A}"/>
              </a:ext>
            </a:extLst>
          </p:cNvPr>
          <p:cNvPicPr>
            <a:picLocks noChangeAspect="1"/>
          </p:cNvPicPr>
          <p:nvPr/>
        </p:nvPicPr>
        <p:blipFill>
          <a:blip r:embed="rId2"/>
          <a:stretch>
            <a:fillRect/>
          </a:stretch>
        </p:blipFill>
        <p:spPr>
          <a:xfrm>
            <a:off x="565207" y="1631474"/>
            <a:ext cx="9771490" cy="2847761"/>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a:xfrm>
            <a:off x="487085" y="452718"/>
            <a:ext cx="9404723" cy="1400530"/>
          </a:xfrm>
        </p:spPr>
        <p:txBody>
          <a:bodyPr/>
          <a:lstStyle/>
          <a:p>
            <a:r>
              <a:rPr kumimoji="1" lang="ja-JP" altLang="en-US" dirty="0">
                <a:latin typeface="Ricty Diminished" panose="020B0509020203020207" pitchFamily="49" charset="-128"/>
                <a:ea typeface="Ricty Diminished" panose="020B0509020203020207" pitchFamily="49" charset="-128"/>
              </a:rPr>
              <a:t>ランキング機能</a:t>
            </a: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725625" y="1853248"/>
            <a:ext cx="9404722" cy="4195481"/>
          </a:xfrm>
        </p:spPr>
        <p:txBody>
          <a:bodyPr>
            <a:normAutofit/>
          </a:bodyPr>
          <a:lstStyle/>
          <a:p>
            <a:pPr marL="0" indent="0">
              <a:buNone/>
            </a:pPr>
            <a:r>
              <a:rPr lang="ja-JP" altLang="en-US" sz="2400" b="1" dirty="0">
                <a:latin typeface="Ricty Diminished" panose="020B0509020203020207" pitchFamily="49" charset="-128"/>
                <a:ea typeface="Ricty Diminished" panose="020B0509020203020207" pitchFamily="49" charset="-128"/>
              </a:rPr>
              <a:t>・ランキング</a:t>
            </a:r>
            <a:endParaRPr lang="en-US" altLang="ja-JP" sz="24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チャレンジモードに挑戦したユーザーの正解数をランキング形　</a:t>
            </a: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式で表示する</a:t>
            </a:r>
            <a:endParaRPr lang="en-US" altLang="ja-JP" sz="2400"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順位・プレイヤー名・正解数・日付が表示される</a:t>
            </a:r>
            <a:endParaRPr lang="en-US" altLang="ja-JP" sz="2400"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p>
        </p:txBody>
      </p:sp>
    </p:spTree>
    <p:extLst>
      <p:ext uri="{BB962C8B-B14F-4D97-AF65-F5344CB8AC3E}">
        <p14:creationId xmlns:p14="http://schemas.microsoft.com/office/powerpoint/2010/main" val="26550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319AAB6-BFCF-495D-96E4-1058C3B75C9F}"/>
              </a:ext>
            </a:extLst>
          </p:cNvPr>
          <p:cNvPicPr>
            <a:picLocks noChangeAspect="1"/>
          </p:cNvPicPr>
          <p:nvPr/>
        </p:nvPicPr>
        <p:blipFill>
          <a:blip r:embed="rId2"/>
          <a:stretch>
            <a:fillRect/>
          </a:stretch>
        </p:blipFill>
        <p:spPr>
          <a:xfrm>
            <a:off x="244903" y="1192696"/>
            <a:ext cx="11566030" cy="5157196"/>
          </a:xfrm>
          <a:prstGeom prst="rect">
            <a:avLst/>
          </a:prstGeom>
        </p:spPr>
      </p:pic>
      <p:sp>
        <p:nvSpPr>
          <p:cNvPr id="2" name="タイトル 1">
            <a:extLst>
              <a:ext uri="{FF2B5EF4-FFF2-40B4-BE49-F238E27FC236}">
                <a16:creationId xmlns:a16="http://schemas.microsoft.com/office/drawing/2014/main" id="{3534D3F6-CF8C-40B3-9715-5DFBBCA7C8A2}"/>
              </a:ext>
            </a:extLst>
          </p:cNvPr>
          <p:cNvSpPr>
            <a:spLocks noGrp="1"/>
          </p:cNvSpPr>
          <p:nvPr>
            <p:ph type="title"/>
          </p:nvPr>
        </p:nvSpPr>
        <p:spPr>
          <a:xfrm>
            <a:off x="244903" y="227431"/>
            <a:ext cx="9404723" cy="1400530"/>
          </a:xfrm>
        </p:spPr>
        <p:txBody>
          <a:bodyPr/>
          <a:lstStyle/>
          <a:p>
            <a:r>
              <a:rPr kumimoji="1" lang="ja-JP" altLang="en-US" dirty="0">
                <a:latin typeface="Ricty Diminished" panose="020B0509020203020207" pitchFamily="49" charset="-128"/>
                <a:ea typeface="Ricty Diminished" panose="020B0509020203020207" pitchFamily="49" charset="-128"/>
              </a:rPr>
              <a:t>今後改善したい機能</a:t>
            </a:r>
          </a:p>
        </p:txBody>
      </p:sp>
      <p:sp>
        <p:nvSpPr>
          <p:cNvPr id="3" name="コンテンツ プレースホルダー 2">
            <a:extLst>
              <a:ext uri="{FF2B5EF4-FFF2-40B4-BE49-F238E27FC236}">
                <a16:creationId xmlns:a16="http://schemas.microsoft.com/office/drawing/2014/main" id="{6EF1D1F8-062C-4AA3-9B12-BC624D44D971}"/>
              </a:ext>
            </a:extLst>
          </p:cNvPr>
          <p:cNvSpPr>
            <a:spLocks noGrp="1"/>
          </p:cNvSpPr>
          <p:nvPr>
            <p:ph idx="1"/>
          </p:nvPr>
        </p:nvSpPr>
        <p:spPr>
          <a:xfrm>
            <a:off x="381067" y="1718670"/>
            <a:ext cx="10936290" cy="5342683"/>
          </a:xfrm>
        </p:spPr>
        <p:txBody>
          <a:bodyPr>
            <a:normAutofit/>
          </a:bodyPr>
          <a:lstStyle/>
          <a:p>
            <a:pPr marL="0" indent="0">
              <a:buNone/>
            </a:pPr>
            <a:r>
              <a:rPr lang="ja-JP" altLang="en-US" sz="2400" dirty="0">
                <a:latin typeface="Ricty Diminished" panose="020B0509020203020207" pitchFamily="49" charset="-128"/>
                <a:ea typeface="Ricty Diminished" panose="020B0509020203020207" pitchFamily="49" charset="-128"/>
              </a:rPr>
              <a:t>・履歴やランキング表示を難易度によって切り替えて表示できるようにする</a:t>
            </a:r>
            <a:endParaRPr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400" dirty="0">
                <a:latin typeface="Ricty Diminished" panose="020B0509020203020207" pitchFamily="49" charset="-128"/>
                <a:ea typeface="Ricty Diminished" panose="020B0509020203020207" pitchFamily="49" charset="-128"/>
              </a:rPr>
              <a:t>・アカウント・履歴の削除機能の追加</a:t>
            </a:r>
            <a:endParaRPr kumimoji="1"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400" dirty="0">
                <a:latin typeface="Ricty Diminished" panose="020B0509020203020207" pitchFamily="49" charset="-128"/>
                <a:ea typeface="Ricty Diminished" panose="020B0509020203020207" pitchFamily="49" charset="-128"/>
              </a:rPr>
              <a:t>・クイズの追加・変更・削除機能</a:t>
            </a:r>
            <a:r>
              <a:rPr lang="en-US" altLang="ja-JP" sz="2400" dirty="0">
                <a:latin typeface="Ricty Diminished" panose="020B0509020203020207" pitchFamily="49" charset="-128"/>
                <a:ea typeface="Ricty Diminished" panose="020B0509020203020207" pitchFamily="49" charset="-128"/>
              </a:rPr>
              <a:t>(</a:t>
            </a:r>
            <a:r>
              <a:rPr lang="ja-JP" altLang="en-US" sz="2400" dirty="0">
                <a:latin typeface="Ricty Diminished" panose="020B0509020203020207" pitchFamily="49" charset="-128"/>
                <a:ea typeface="Ricty Diminished" panose="020B0509020203020207" pitchFamily="49" charset="-128"/>
              </a:rPr>
              <a:t>ユーザーがクイズを追加できる等</a:t>
            </a:r>
            <a:r>
              <a:rPr lang="en-US" altLang="ja-JP" sz="2400" dirty="0">
                <a:latin typeface="Ricty Diminished" panose="020B0509020203020207" pitchFamily="49" charset="-128"/>
                <a:ea typeface="Ricty Diminished" panose="020B0509020203020207" pitchFamily="49" charset="-128"/>
              </a:rPr>
              <a:t>)</a:t>
            </a:r>
          </a:p>
          <a:p>
            <a:pPr marL="0" indent="0">
              <a:buNone/>
            </a:pPr>
            <a:r>
              <a:rPr lang="ja-JP" altLang="en-US" sz="2400" dirty="0">
                <a:latin typeface="Ricty Diminished" panose="020B0509020203020207" pitchFamily="49" charset="-128"/>
                <a:ea typeface="Ricty Diminished" panose="020B0509020203020207" pitchFamily="49" charset="-128"/>
              </a:rPr>
              <a:t>・正解や不正解で音が出るようにする</a:t>
            </a:r>
            <a:endParaRPr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400" dirty="0">
                <a:latin typeface="Ricty Diminished" panose="020B0509020203020207" pitchFamily="49" charset="-128"/>
                <a:ea typeface="Ricty Diminished" panose="020B0509020203020207" pitchFamily="49" charset="-128"/>
              </a:rPr>
              <a:t>・管理者機能の実装</a:t>
            </a:r>
            <a:endParaRPr lang="en-US" altLang="ja-JP" sz="2400" dirty="0">
              <a:latin typeface="Ricty Diminished" panose="020B0509020203020207" pitchFamily="49" charset="-128"/>
              <a:ea typeface="Ricty Diminished" panose="020B0509020203020207" pitchFamily="49" charset="-128"/>
            </a:endParaRPr>
          </a:p>
          <a:p>
            <a:pPr marL="0" indent="0">
              <a:buNone/>
            </a:pPr>
            <a:r>
              <a:rPr kumimoji="1" lang="ja-JP" altLang="en-US" sz="2400" dirty="0">
                <a:latin typeface="Ricty Diminished" panose="020B0509020203020207" pitchFamily="49" charset="-128"/>
                <a:ea typeface="Ricty Diminished" panose="020B0509020203020207" pitchFamily="49" charset="-128"/>
              </a:rPr>
              <a:t>・オプション設定機能</a:t>
            </a:r>
            <a:r>
              <a:rPr kumimoji="1" lang="en-US" altLang="ja-JP" sz="2400" dirty="0">
                <a:latin typeface="Ricty Diminished" panose="020B0509020203020207" pitchFamily="49" charset="-128"/>
                <a:ea typeface="Ricty Diminished" panose="020B0509020203020207" pitchFamily="49" charset="-128"/>
              </a:rPr>
              <a:t>(</a:t>
            </a:r>
            <a:r>
              <a:rPr kumimoji="1" lang="ja-JP" altLang="en-US" sz="2400" dirty="0">
                <a:latin typeface="Ricty Diminished" panose="020B0509020203020207" pitchFamily="49" charset="-128"/>
                <a:ea typeface="Ricty Diminished" panose="020B0509020203020207" pitchFamily="49" charset="-128"/>
              </a:rPr>
              <a:t>音量・難易度・ボタンの数・ユーザー名・パスワードなど編集ができる機能</a:t>
            </a:r>
            <a:r>
              <a:rPr kumimoji="1" lang="en-US" altLang="ja-JP" sz="2400" dirty="0">
                <a:latin typeface="Ricty Diminished" panose="020B0509020203020207" pitchFamily="49" charset="-128"/>
                <a:ea typeface="Ricty Diminished" panose="020B0509020203020207" pitchFamily="49" charset="-128"/>
              </a:rPr>
              <a:t>)</a:t>
            </a:r>
            <a:r>
              <a:rPr kumimoji="1" lang="ja-JP" altLang="en-US" sz="2400" dirty="0">
                <a:latin typeface="Ricty Diminished" panose="020B0509020203020207" pitchFamily="49" charset="-128"/>
                <a:ea typeface="Ricty Diminished" panose="020B0509020203020207" pitchFamily="49" charset="-128"/>
              </a:rPr>
              <a:t>の実装</a:t>
            </a:r>
            <a:endParaRPr kumimoji="1"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400" dirty="0">
                <a:latin typeface="Ricty Diminished" panose="020B0509020203020207" pitchFamily="49" charset="-128"/>
                <a:ea typeface="Ricty Diminished" panose="020B0509020203020207" pitchFamily="49" charset="-128"/>
              </a:rPr>
              <a:t>・</a:t>
            </a:r>
            <a:r>
              <a:rPr lang="en-US" altLang="ja-JP" sz="2400" dirty="0">
                <a:latin typeface="Ricty Diminished" panose="020B0509020203020207" pitchFamily="49" charset="-128"/>
                <a:ea typeface="Ricty Diminished" panose="020B0509020203020207" pitchFamily="49" charset="-128"/>
              </a:rPr>
              <a:t>F5</a:t>
            </a:r>
            <a:r>
              <a:rPr lang="ja-JP" altLang="en-US" sz="2400">
                <a:latin typeface="Ricty Diminished" panose="020B0509020203020207" pitchFamily="49" charset="-128"/>
                <a:ea typeface="Ricty Diminished" panose="020B0509020203020207" pitchFamily="49" charset="-128"/>
              </a:rPr>
              <a:t>による二重登録の対策、ブラウザの戻る対策</a:t>
            </a:r>
            <a:endParaRPr kumimoji="1" lang="en-US" altLang="ja-JP" sz="2400" dirty="0">
              <a:latin typeface="Ricty Diminished" panose="020B0509020203020207" pitchFamily="49" charset="-128"/>
              <a:ea typeface="Ricty Diminished" panose="020B0509020203020207" pitchFamily="49" charset="-128"/>
            </a:endParaRPr>
          </a:p>
          <a:p>
            <a:pPr marL="0" indent="0">
              <a:buNone/>
            </a:pPr>
            <a:endParaRPr kumimoji="1" lang="ja-JP" altLang="en-US" sz="2400" dirty="0">
              <a:latin typeface="Ricty Diminished" panose="020B0509020203020207" pitchFamily="49" charset="-128"/>
              <a:ea typeface="Ricty Diminished" panose="020B0509020203020207" pitchFamily="49" charset="-128"/>
            </a:endParaRPr>
          </a:p>
        </p:txBody>
      </p:sp>
    </p:spTree>
    <p:extLst>
      <p:ext uri="{BB962C8B-B14F-4D97-AF65-F5344CB8AC3E}">
        <p14:creationId xmlns:p14="http://schemas.microsoft.com/office/powerpoint/2010/main" val="2750352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934CCDE-A232-4BE4-8919-D212457340D1}"/>
              </a:ext>
            </a:extLst>
          </p:cNvPr>
          <p:cNvSpPr txBox="1">
            <a:spLocks/>
          </p:cNvSpPr>
          <p:nvPr/>
        </p:nvSpPr>
        <p:spPr>
          <a:xfrm>
            <a:off x="748748" y="2728735"/>
            <a:ext cx="10694504" cy="1400530"/>
          </a:xfrm>
          <a:prstGeom prst="rect">
            <a:avLst/>
          </a:prstGeom>
        </p:spPr>
        <p:txBody>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5400" b="1" dirty="0">
                <a:solidFill>
                  <a:srgbClr val="EBEBEB"/>
                </a:solidFill>
                <a:latin typeface="Ricty Diminished" panose="020B0509020203020207" pitchFamily="49" charset="-128"/>
                <a:ea typeface="Ricty Diminished" panose="020B0509020203020207" pitchFamily="49" charset="-128"/>
              </a:rPr>
              <a:t>ありがとうございました</a:t>
            </a:r>
            <a:endParaRPr kumimoji="1" lang="ja-JP" altLang="en-US" sz="6000" b="1" i="0" u="none" strike="noStrike" kern="1200" cap="none" spc="0" normalizeH="0" baseline="0" noProof="0" dirty="0">
              <a:ln>
                <a:noFill/>
              </a:ln>
              <a:solidFill>
                <a:srgbClr val="EBEBEB"/>
              </a:solidFill>
              <a:effectLst/>
              <a:uLnTx/>
              <a:uFillTx/>
              <a:latin typeface="Ricty Diminished" panose="020B0509020203020207" pitchFamily="49" charset="-128"/>
              <a:ea typeface="Ricty Diminished" panose="020B0509020203020207" pitchFamily="49" charset="-128"/>
              <a:cs typeface="+mj-cs"/>
            </a:endParaRPr>
          </a:p>
        </p:txBody>
      </p:sp>
    </p:spTree>
    <p:extLst>
      <p:ext uri="{BB962C8B-B14F-4D97-AF65-F5344CB8AC3E}">
        <p14:creationId xmlns:p14="http://schemas.microsoft.com/office/powerpoint/2010/main" val="359771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87A20-44B5-408C-951A-F6F0511A3672}"/>
              </a:ext>
            </a:extLst>
          </p:cNvPr>
          <p:cNvSpPr>
            <a:spLocks noGrp="1"/>
          </p:cNvSpPr>
          <p:nvPr>
            <p:ph type="title"/>
          </p:nvPr>
        </p:nvSpPr>
        <p:spPr/>
        <p:txBody>
          <a:bodyPr/>
          <a:lstStyle/>
          <a:p>
            <a:r>
              <a:rPr kumimoji="1" lang="ja-JP" altLang="en-US" dirty="0">
                <a:latin typeface="Ricty Diminished" panose="020B0509020203020207" pitchFamily="49" charset="-128"/>
                <a:ea typeface="Ricty Diminished" panose="020B0509020203020207" pitchFamily="49" charset="-128"/>
              </a:rPr>
              <a:t>役割分担</a:t>
            </a:r>
          </a:p>
        </p:txBody>
      </p:sp>
      <p:sp>
        <p:nvSpPr>
          <p:cNvPr id="3" name="コンテンツ プレースホルダー 2">
            <a:extLst>
              <a:ext uri="{FF2B5EF4-FFF2-40B4-BE49-F238E27FC236}">
                <a16:creationId xmlns:a16="http://schemas.microsoft.com/office/drawing/2014/main" id="{19A37BAD-C6FC-4B75-B395-85703F30641D}"/>
              </a:ext>
            </a:extLst>
          </p:cNvPr>
          <p:cNvSpPr>
            <a:spLocks noGrp="1"/>
          </p:cNvSpPr>
          <p:nvPr>
            <p:ph idx="1"/>
          </p:nvPr>
        </p:nvSpPr>
        <p:spPr>
          <a:xfrm>
            <a:off x="646111" y="1655351"/>
            <a:ext cx="8946541" cy="4195481"/>
          </a:xfrm>
        </p:spPr>
        <p:txBody>
          <a:bodyPr>
            <a:normAutofit fontScale="92500" lnSpcReduction="10000"/>
          </a:bodyPr>
          <a:lstStyle/>
          <a:p>
            <a:pPr marL="0" indent="0">
              <a:buNone/>
            </a:pPr>
            <a:r>
              <a:rPr kumimoji="1" lang="ja-JP" altLang="en-US" sz="2600" dirty="0">
                <a:latin typeface="Ricty Diminished" panose="020B0509020203020207" pitchFamily="49" charset="-128"/>
                <a:ea typeface="Ricty Diminished" panose="020B0509020203020207" pitchFamily="49" charset="-128"/>
              </a:rPr>
              <a:t>・</a:t>
            </a:r>
            <a:r>
              <a:rPr kumimoji="1" lang="ja-JP" altLang="en-US" sz="2600" b="1" dirty="0">
                <a:latin typeface="Ricty Diminished" panose="020B0509020203020207" pitchFamily="49" charset="-128"/>
                <a:ea typeface="Ricty Diminished" panose="020B0509020203020207" pitchFamily="49" charset="-128"/>
              </a:rPr>
              <a:t>八尋</a:t>
            </a:r>
            <a:endParaRPr kumimoji="1" lang="en-US" altLang="ja-JP" sz="26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クイズ・履歴・ランキング機能の処理、サーブレット、進捗管理</a:t>
            </a:r>
            <a:endParaRPr lang="en-US" altLang="ja-JP" sz="2400" dirty="0">
              <a:latin typeface="Ricty Diminished" panose="020B0509020203020207" pitchFamily="49" charset="-128"/>
              <a:ea typeface="Ricty Diminished" panose="020B0509020203020207" pitchFamily="49" charset="-128"/>
            </a:endParaRPr>
          </a:p>
          <a:p>
            <a:pPr marL="0" indent="0">
              <a:buNone/>
            </a:pPr>
            <a:r>
              <a:rPr kumimoji="1" lang="ja-JP" altLang="en-US" sz="2600" b="1" dirty="0">
                <a:latin typeface="Ricty Diminished" panose="020B0509020203020207" pitchFamily="49" charset="-128"/>
                <a:ea typeface="Ricty Diminished" panose="020B0509020203020207" pitchFamily="49" charset="-128"/>
              </a:rPr>
              <a:t>・高山</a:t>
            </a:r>
            <a:endParaRPr kumimoji="1" lang="en-US" altLang="ja-JP" sz="26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会員登録機能、画面表示の外観修正、デバッグ</a:t>
            </a:r>
            <a:endParaRPr kumimoji="1" lang="en-US" altLang="ja-JP" sz="2400" dirty="0">
              <a:latin typeface="Ricty Diminished" panose="020B0509020203020207" pitchFamily="49" charset="-128"/>
              <a:ea typeface="Ricty Diminished" panose="020B0509020203020207" pitchFamily="49" charset="-128"/>
            </a:endParaRPr>
          </a:p>
          <a:p>
            <a:pPr marL="0" indent="0">
              <a:buNone/>
            </a:pPr>
            <a:r>
              <a:rPr lang="ja-JP" altLang="en-US" sz="2600" b="1" dirty="0">
                <a:latin typeface="Ricty Diminished" panose="020B0509020203020207" pitchFamily="49" charset="-128"/>
                <a:ea typeface="Ricty Diminished" panose="020B0509020203020207" pitchFamily="49" charset="-128"/>
              </a:rPr>
              <a:t>・末永</a:t>
            </a:r>
            <a:endParaRPr lang="en-US" altLang="ja-JP" sz="26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データベース管理、クイズ作成、デバッグ</a:t>
            </a:r>
            <a:endParaRPr lang="en-US" altLang="ja-JP" sz="2400" dirty="0">
              <a:latin typeface="Ricty Diminished" panose="020B0509020203020207" pitchFamily="49" charset="-128"/>
              <a:ea typeface="Ricty Diminished" panose="020B0509020203020207" pitchFamily="49" charset="-128"/>
            </a:endParaRPr>
          </a:p>
          <a:p>
            <a:pPr marL="0" indent="0">
              <a:buNone/>
            </a:pPr>
            <a:r>
              <a:rPr kumimoji="1" lang="ja-JP" altLang="en-US" sz="2600" b="1" dirty="0">
                <a:latin typeface="Ricty Diminished" panose="020B0509020203020207" pitchFamily="49" charset="-128"/>
                <a:ea typeface="Ricty Diminished" panose="020B0509020203020207" pitchFamily="49" charset="-128"/>
              </a:rPr>
              <a:t>・松尾</a:t>
            </a:r>
            <a:endParaRPr kumimoji="1" lang="en-US" altLang="ja-JP" sz="2600" b="1"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クイズ・履歴・ランキング表示機能</a:t>
            </a:r>
            <a:endParaRPr lang="en-US" altLang="ja-JP" sz="2400" dirty="0">
              <a:latin typeface="Ricty Diminished" panose="020B0509020203020207" pitchFamily="49" charset="-128"/>
              <a:ea typeface="Ricty Diminished" panose="020B0509020203020207" pitchFamily="49" charset="-128"/>
            </a:endParaRPr>
          </a:p>
          <a:p>
            <a:pPr marL="0" indent="0">
              <a:buNone/>
            </a:pPr>
            <a:r>
              <a:rPr lang="en-US" altLang="ja-JP" sz="2400" dirty="0">
                <a:latin typeface="Ricty Diminished" panose="020B0509020203020207" pitchFamily="49" charset="-128"/>
                <a:ea typeface="Ricty Diminished" panose="020B0509020203020207" pitchFamily="49" charset="-128"/>
              </a:rPr>
              <a:t>	</a:t>
            </a:r>
            <a:r>
              <a:rPr lang="ja-JP" altLang="en-US" sz="2400" dirty="0">
                <a:latin typeface="Ricty Diminished" panose="020B0509020203020207" pitchFamily="49" charset="-128"/>
                <a:ea typeface="Ricty Diminished" panose="020B0509020203020207" pitchFamily="49" charset="-128"/>
              </a:rPr>
              <a:t>仕様書・発表資料作成</a:t>
            </a:r>
            <a:endParaRPr kumimoji="1" lang="ja-JP" altLang="en-US" sz="2400" dirty="0">
              <a:latin typeface="Ricty Diminished" panose="020B0509020203020207" pitchFamily="49" charset="-128"/>
              <a:ea typeface="Ricty Diminished" panose="020B0509020203020207" pitchFamily="49" charset="-128"/>
            </a:endParaRPr>
          </a:p>
        </p:txBody>
      </p:sp>
      <p:sp>
        <p:nvSpPr>
          <p:cNvPr id="6" name="正方形/長方形 5">
            <a:extLst>
              <a:ext uri="{FF2B5EF4-FFF2-40B4-BE49-F238E27FC236}">
                <a16:creationId xmlns:a16="http://schemas.microsoft.com/office/drawing/2014/main" id="{2E2A1101-6AE5-4076-A2C4-18BF5EB88A63}"/>
              </a:ext>
            </a:extLst>
          </p:cNvPr>
          <p:cNvSpPr/>
          <p:nvPr/>
        </p:nvSpPr>
        <p:spPr>
          <a:xfrm>
            <a:off x="491550" y="1378128"/>
            <a:ext cx="9713844" cy="4749929"/>
          </a:xfrm>
          <a:prstGeom prst="rect">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560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14011-8BF6-45CB-B6F0-548E9A0BB336}"/>
              </a:ext>
            </a:extLst>
          </p:cNvPr>
          <p:cNvSpPr>
            <a:spLocks noGrp="1"/>
          </p:cNvSpPr>
          <p:nvPr>
            <p:ph type="title"/>
          </p:nvPr>
        </p:nvSpPr>
        <p:spPr>
          <a:xfrm>
            <a:off x="294861" y="203528"/>
            <a:ext cx="10515600" cy="1325563"/>
          </a:xfrm>
        </p:spPr>
        <p:txBody>
          <a:bodyPr/>
          <a:lstStyle/>
          <a:p>
            <a:r>
              <a:rPr kumimoji="1" lang="en-US" altLang="ja-JP" dirty="0"/>
              <a:t>index</a:t>
            </a:r>
            <a:endParaRPr kumimoji="1" lang="ja-JP" altLang="en-US" dirty="0"/>
          </a:p>
        </p:txBody>
      </p:sp>
      <p:sp>
        <p:nvSpPr>
          <p:cNvPr id="4" name="正方形/長方形 3">
            <a:extLst>
              <a:ext uri="{FF2B5EF4-FFF2-40B4-BE49-F238E27FC236}">
                <a16:creationId xmlns:a16="http://schemas.microsoft.com/office/drawing/2014/main" id="{331CCC99-0431-451D-A389-AD95A52973A8}"/>
              </a:ext>
            </a:extLst>
          </p:cNvPr>
          <p:cNvSpPr/>
          <p:nvPr/>
        </p:nvSpPr>
        <p:spPr>
          <a:xfrm>
            <a:off x="4267200" y="2113721"/>
            <a:ext cx="2809461"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DA932AEF-9E8C-4DB0-8631-B2D7189D8CF0}"/>
              </a:ext>
            </a:extLst>
          </p:cNvPr>
          <p:cNvSpPr/>
          <p:nvPr/>
        </p:nvSpPr>
        <p:spPr>
          <a:xfrm>
            <a:off x="4267200" y="3144078"/>
            <a:ext cx="2809461"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5810CA72-515C-429F-8591-0AA73ADE965D}"/>
              </a:ext>
            </a:extLst>
          </p:cNvPr>
          <p:cNvSpPr/>
          <p:nvPr/>
        </p:nvSpPr>
        <p:spPr>
          <a:xfrm>
            <a:off x="6791740" y="4446103"/>
            <a:ext cx="1172819"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正方形/長方形 6">
            <a:extLst>
              <a:ext uri="{FF2B5EF4-FFF2-40B4-BE49-F238E27FC236}">
                <a16:creationId xmlns:a16="http://schemas.microsoft.com/office/drawing/2014/main" id="{931D5471-C083-4B6F-9E21-BBBC77DA6CC3}"/>
              </a:ext>
            </a:extLst>
          </p:cNvPr>
          <p:cNvSpPr/>
          <p:nvPr/>
        </p:nvSpPr>
        <p:spPr>
          <a:xfrm>
            <a:off x="5320747" y="4446103"/>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04F0E8A3-8EE6-4870-9745-94112AAFD8D9}"/>
              </a:ext>
            </a:extLst>
          </p:cNvPr>
          <p:cNvSpPr txBox="1"/>
          <p:nvPr/>
        </p:nvSpPr>
        <p:spPr>
          <a:xfrm>
            <a:off x="3180521" y="2186334"/>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名前</a:t>
            </a:r>
          </a:p>
        </p:txBody>
      </p:sp>
      <p:sp>
        <p:nvSpPr>
          <p:cNvPr id="10" name="テキスト ボックス 9">
            <a:extLst>
              <a:ext uri="{FF2B5EF4-FFF2-40B4-BE49-F238E27FC236}">
                <a16:creationId xmlns:a16="http://schemas.microsoft.com/office/drawing/2014/main" id="{6DA17EDB-C1AF-4BFA-BC55-38B7C3D0A1C8}"/>
              </a:ext>
            </a:extLst>
          </p:cNvPr>
          <p:cNvSpPr txBox="1"/>
          <p:nvPr/>
        </p:nvSpPr>
        <p:spPr>
          <a:xfrm>
            <a:off x="2849217" y="3244333"/>
            <a:ext cx="13384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パスワード</a:t>
            </a:r>
          </a:p>
        </p:txBody>
      </p:sp>
      <p:sp>
        <p:nvSpPr>
          <p:cNvPr id="11" name="テキスト ボックス 10">
            <a:extLst>
              <a:ext uri="{FF2B5EF4-FFF2-40B4-BE49-F238E27FC236}">
                <a16:creationId xmlns:a16="http://schemas.microsoft.com/office/drawing/2014/main" id="{FA09634F-5E25-4EBD-ABBC-22826D4ABDE6}"/>
              </a:ext>
            </a:extLst>
          </p:cNvPr>
          <p:cNvSpPr txBox="1"/>
          <p:nvPr/>
        </p:nvSpPr>
        <p:spPr>
          <a:xfrm>
            <a:off x="5320747" y="4546358"/>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ログイン</a:t>
            </a:r>
          </a:p>
        </p:txBody>
      </p:sp>
      <p:sp>
        <p:nvSpPr>
          <p:cNvPr id="12" name="テキスト ボックス 11">
            <a:extLst>
              <a:ext uri="{FF2B5EF4-FFF2-40B4-BE49-F238E27FC236}">
                <a16:creationId xmlns:a16="http://schemas.microsoft.com/office/drawing/2014/main" id="{4DB37699-6C3F-4013-A649-4302C7D21D94}"/>
              </a:ext>
            </a:extLst>
          </p:cNvPr>
          <p:cNvSpPr txBox="1"/>
          <p:nvPr/>
        </p:nvSpPr>
        <p:spPr>
          <a:xfrm>
            <a:off x="6831496" y="4546358"/>
            <a:ext cx="11728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新規登録</a:t>
            </a:r>
          </a:p>
        </p:txBody>
      </p:sp>
      <p:sp>
        <p:nvSpPr>
          <p:cNvPr id="13" name="テキスト ボックス 12">
            <a:extLst>
              <a:ext uri="{FF2B5EF4-FFF2-40B4-BE49-F238E27FC236}">
                <a16:creationId xmlns:a16="http://schemas.microsoft.com/office/drawing/2014/main" id="{E88BF96C-8C56-4FD3-9453-B8AAE9B3987B}"/>
              </a:ext>
            </a:extLst>
          </p:cNvPr>
          <p:cNvSpPr txBox="1"/>
          <p:nvPr/>
        </p:nvSpPr>
        <p:spPr>
          <a:xfrm>
            <a:off x="5105399" y="604700"/>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31688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F0829-3CC2-43D2-8D86-A6F089D2550A}"/>
              </a:ext>
            </a:extLst>
          </p:cNvPr>
          <p:cNvSpPr>
            <a:spLocks noGrp="1"/>
          </p:cNvSpPr>
          <p:nvPr>
            <p:ph type="title"/>
          </p:nvPr>
        </p:nvSpPr>
        <p:spPr>
          <a:xfrm>
            <a:off x="0" y="15861"/>
            <a:ext cx="10515600" cy="1325563"/>
          </a:xfrm>
        </p:spPr>
        <p:txBody>
          <a:bodyPr>
            <a:normAutofit/>
          </a:bodyPr>
          <a:lstStyle/>
          <a:p>
            <a:r>
              <a:rPr lang="ja-JP" altLang="en-US" sz="3200" dirty="0"/>
              <a:t>メイン画面</a:t>
            </a:r>
            <a:endParaRPr kumimoji="1" lang="ja-JP" altLang="en-US" sz="3200" dirty="0"/>
          </a:p>
        </p:txBody>
      </p:sp>
      <p:grpSp>
        <p:nvGrpSpPr>
          <p:cNvPr id="23" name="グループ化 22">
            <a:extLst>
              <a:ext uri="{FF2B5EF4-FFF2-40B4-BE49-F238E27FC236}">
                <a16:creationId xmlns:a16="http://schemas.microsoft.com/office/drawing/2014/main" id="{0DE92608-513B-4055-8580-3E8F58708B3D}"/>
              </a:ext>
            </a:extLst>
          </p:cNvPr>
          <p:cNvGrpSpPr/>
          <p:nvPr/>
        </p:nvGrpSpPr>
        <p:grpSpPr>
          <a:xfrm>
            <a:off x="3700668" y="1797400"/>
            <a:ext cx="1689651" cy="2448001"/>
            <a:chOff x="2816087" y="2189200"/>
            <a:chExt cx="1689651" cy="2448001"/>
          </a:xfrm>
        </p:grpSpPr>
        <p:grpSp>
          <p:nvGrpSpPr>
            <p:cNvPr id="11" name="グループ化 10">
              <a:extLst>
                <a:ext uri="{FF2B5EF4-FFF2-40B4-BE49-F238E27FC236}">
                  <a16:creationId xmlns:a16="http://schemas.microsoft.com/office/drawing/2014/main" id="{70B0C220-8FF1-48FB-BCAF-FF26BB4E3EE0}"/>
                </a:ext>
              </a:extLst>
            </p:cNvPr>
            <p:cNvGrpSpPr/>
            <p:nvPr/>
          </p:nvGrpSpPr>
          <p:grpSpPr>
            <a:xfrm>
              <a:off x="2816087" y="2241345"/>
              <a:ext cx="185531" cy="2345640"/>
              <a:chOff x="1288773" y="2544417"/>
              <a:chExt cx="185531" cy="2345640"/>
            </a:xfrm>
          </p:grpSpPr>
          <p:grpSp>
            <p:nvGrpSpPr>
              <p:cNvPr id="9" name="グループ化 8">
                <a:extLst>
                  <a:ext uri="{FF2B5EF4-FFF2-40B4-BE49-F238E27FC236}">
                    <a16:creationId xmlns:a16="http://schemas.microsoft.com/office/drawing/2014/main" id="{63D7D959-3117-4AF4-899C-B98C23893301}"/>
                  </a:ext>
                </a:extLst>
              </p:cNvPr>
              <p:cNvGrpSpPr/>
              <p:nvPr/>
            </p:nvGrpSpPr>
            <p:grpSpPr>
              <a:xfrm>
                <a:off x="1288773" y="2544417"/>
                <a:ext cx="185531" cy="1696280"/>
                <a:chOff x="2110408" y="2133600"/>
                <a:chExt cx="185531" cy="1696280"/>
              </a:xfrm>
            </p:grpSpPr>
            <p:sp>
              <p:nvSpPr>
                <p:cNvPr id="4" name="楕円 3">
                  <a:extLst>
                    <a:ext uri="{FF2B5EF4-FFF2-40B4-BE49-F238E27FC236}">
                      <a16:creationId xmlns:a16="http://schemas.microsoft.com/office/drawing/2014/main" id="{E4739573-D7B5-4FD6-8197-8008997AF11B}"/>
                    </a:ext>
                  </a:extLst>
                </p:cNvPr>
                <p:cNvSpPr/>
                <p:nvPr/>
              </p:nvSpPr>
              <p:spPr>
                <a:xfrm>
                  <a:off x="2110408" y="2133600"/>
                  <a:ext cx="185531" cy="265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楕円 5">
                  <a:extLst>
                    <a:ext uri="{FF2B5EF4-FFF2-40B4-BE49-F238E27FC236}">
                      <a16:creationId xmlns:a16="http://schemas.microsoft.com/office/drawing/2014/main" id="{79D2EFB1-1BD7-4207-AE5A-4396EF2EAD88}"/>
                    </a:ext>
                  </a:extLst>
                </p:cNvPr>
                <p:cNvSpPr/>
                <p:nvPr/>
              </p:nvSpPr>
              <p:spPr>
                <a:xfrm>
                  <a:off x="2110408" y="3564837"/>
                  <a:ext cx="185531" cy="265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10" name="グループ化 9">
                <a:extLst>
                  <a:ext uri="{FF2B5EF4-FFF2-40B4-BE49-F238E27FC236}">
                    <a16:creationId xmlns:a16="http://schemas.microsoft.com/office/drawing/2014/main" id="{837217A1-1415-4729-B2F1-AAD85BCB1EBA}"/>
                  </a:ext>
                </a:extLst>
              </p:cNvPr>
              <p:cNvGrpSpPr/>
              <p:nvPr/>
            </p:nvGrpSpPr>
            <p:grpSpPr>
              <a:xfrm>
                <a:off x="1288773" y="3207025"/>
                <a:ext cx="185531" cy="1683032"/>
                <a:chOff x="2110408" y="2855843"/>
                <a:chExt cx="185531" cy="1683032"/>
              </a:xfrm>
            </p:grpSpPr>
            <p:sp>
              <p:nvSpPr>
                <p:cNvPr id="5" name="楕円 4">
                  <a:extLst>
                    <a:ext uri="{FF2B5EF4-FFF2-40B4-BE49-F238E27FC236}">
                      <a16:creationId xmlns:a16="http://schemas.microsoft.com/office/drawing/2014/main" id="{29738E9D-125D-4515-8DE4-29AD0711A6CD}"/>
                    </a:ext>
                  </a:extLst>
                </p:cNvPr>
                <p:cNvSpPr/>
                <p:nvPr/>
              </p:nvSpPr>
              <p:spPr>
                <a:xfrm>
                  <a:off x="2110408" y="2855843"/>
                  <a:ext cx="185531" cy="265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楕円 7">
                  <a:extLst>
                    <a:ext uri="{FF2B5EF4-FFF2-40B4-BE49-F238E27FC236}">
                      <a16:creationId xmlns:a16="http://schemas.microsoft.com/office/drawing/2014/main" id="{62FFE086-4554-4CCC-A52A-8D34236E678B}"/>
                    </a:ext>
                  </a:extLst>
                </p:cNvPr>
                <p:cNvSpPr/>
                <p:nvPr/>
              </p:nvSpPr>
              <p:spPr>
                <a:xfrm>
                  <a:off x="2110408" y="4273832"/>
                  <a:ext cx="185531" cy="265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sp>
          <p:nvSpPr>
            <p:cNvPr id="13" name="テキスト ボックス 12">
              <a:extLst>
                <a:ext uri="{FF2B5EF4-FFF2-40B4-BE49-F238E27FC236}">
                  <a16:creationId xmlns:a16="http://schemas.microsoft.com/office/drawing/2014/main" id="{473BB2CC-41E5-426C-A137-C18B0B3B57C1}"/>
                </a:ext>
              </a:extLst>
            </p:cNvPr>
            <p:cNvSpPr txBox="1"/>
            <p:nvPr/>
          </p:nvSpPr>
          <p:spPr>
            <a:xfrm>
              <a:off x="3120888" y="21892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クイズ</a:t>
              </a:r>
            </a:p>
          </p:txBody>
        </p:sp>
        <p:sp>
          <p:nvSpPr>
            <p:cNvPr id="14" name="テキスト ボックス 13">
              <a:extLst>
                <a:ext uri="{FF2B5EF4-FFF2-40B4-BE49-F238E27FC236}">
                  <a16:creationId xmlns:a16="http://schemas.microsoft.com/office/drawing/2014/main" id="{9DBB916A-2216-4FEE-B1E7-25E6056C819B}"/>
                </a:ext>
              </a:extLst>
            </p:cNvPr>
            <p:cNvSpPr txBox="1"/>
            <p:nvPr/>
          </p:nvSpPr>
          <p:spPr>
            <a:xfrm>
              <a:off x="3120888" y="2893485"/>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履歴</a:t>
              </a:r>
            </a:p>
          </p:txBody>
        </p:sp>
        <p:sp>
          <p:nvSpPr>
            <p:cNvPr id="15" name="テキスト ボックス 14">
              <a:extLst>
                <a:ext uri="{FF2B5EF4-FFF2-40B4-BE49-F238E27FC236}">
                  <a16:creationId xmlns:a16="http://schemas.microsoft.com/office/drawing/2014/main" id="{8C357D60-54DA-4730-B2CD-97CFD365A285}"/>
                </a:ext>
              </a:extLst>
            </p:cNvPr>
            <p:cNvSpPr txBox="1"/>
            <p:nvPr/>
          </p:nvSpPr>
          <p:spPr>
            <a:xfrm>
              <a:off x="3087756" y="3620437"/>
              <a:ext cx="14179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ランキング</a:t>
              </a:r>
            </a:p>
          </p:txBody>
        </p:sp>
        <p:sp>
          <p:nvSpPr>
            <p:cNvPr id="16" name="テキスト ボックス 15">
              <a:extLst>
                <a:ext uri="{FF2B5EF4-FFF2-40B4-BE49-F238E27FC236}">
                  <a16:creationId xmlns:a16="http://schemas.microsoft.com/office/drawing/2014/main" id="{C1600749-1F92-451C-8FD7-91F3C7F9DAF1}"/>
                </a:ext>
              </a:extLst>
            </p:cNvPr>
            <p:cNvSpPr txBox="1"/>
            <p:nvPr/>
          </p:nvSpPr>
          <p:spPr>
            <a:xfrm>
              <a:off x="3087757" y="4267869"/>
              <a:ext cx="14179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オプション</a:t>
              </a:r>
            </a:p>
          </p:txBody>
        </p:sp>
      </p:grpSp>
      <p:sp>
        <p:nvSpPr>
          <p:cNvPr id="17" name="正方形/長方形 16">
            <a:extLst>
              <a:ext uri="{FF2B5EF4-FFF2-40B4-BE49-F238E27FC236}">
                <a16:creationId xmlns:a16="http://schemas.microsoft.com/office/drawing/2014/main" id="{E2AF0983-80DE-4DD8-84E3-73CA106EEB4A}"/>
              </a:ext>
            </a:extLst>
          </p:cNvPr>
          <p:cNvSpPr/>
          <p:nvPr/>
        </p:nvSpPr>
        <p:spPr>
          <a:xfrm>
            <a:off x="4896677" y="4949686"/>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FFE6434B-AE63-4F35-BF3F-7AE11ECDD841}"/>
              </a:ext>
            </a:extLst>
          </p:cNvPr>
          <p:cNvSpPr txBox="1"/>
          <p:nvPr/>
        </p:nvSpPr>
        <p:spPr>
          <a:xfrm>
            <a:off x="5029202" y="5049941"/>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決定</a:t>
            </a:r>
          </a:p>
        </p:txBody>
      </p:sp>
      <p:sp>
        <p:nvSpPr>
          <p:cNvPr id="19" name="正方形/長方形 18">
            <a:extLst>
              <a:ext uri="{FF2B5EF4-FFF2-40B4-BE49-F238E27FC236}">
                <a16:creationId xmlns:a16="http://schemas.microsoft.com/office/drawing/2014/main" id="{1DFF875D-566D-4227-9184-E98D3A35E302}"/>
              </a:ext>
            </a:extLst>
          </p:cNvPr>
          <p:cNvSpPr/>
          <p:nvPr/>
        </p:nvSpPr>
        <p:spPr>
          <a:xfrm>
            <a:off x="67916" y="1548775"/>
            <a:ext cx="1414669"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テキスト ボックス 19">
            <a:extLst>
              <a:ext uri="{FF2B5EF4-FFF2-40B4-BE49-F238E27FC236}">
                <a16:creationId xmlns:a16="http://schemas.microsoft.com/office/drawing/2014/main" id="{5EF92C51-20F2-42F8-9D0C-8EE4D7EA7212}"/>
              </a:ext>
            </a:extLst>
          </p:cNvPr>
          <p:cNvSpPr txBox="1"/>
          <p:nvPr/>
        </p:nvSpPr>
        <p:spPr>
          <a:xfrm>
            <a:off x="67916" y="1548775"/>
            <a:ext cx="15505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ログアウト</a:t>
            </a:r>
          </a:p>
        </p:txBody>
      </p:sp>
      <p:sp>
        <p:nvSpPr>
          <p:cNvPr id="21" name="テキスト ボックス 20">
            <a:extLst>
              <a:ext uri="{FF2B5EF4-FFF2-40B4-BE49-F238E27FC236}">
                <a16:creationId xmlns:a16="http://schemas.microsoft.com/office/drawing/2014/main" id="{2FF33A7F-43A1-4493-ADE5-B8CF228E9234}"/>
              </a:ext>
            </a:extLst>
          </p:cNvPr>
          <p:cNvSpPr txBox="1"/>
          <p:nvPr/>
        </p:nvSpPr>
        <p:spPr>
          <a:xfrm>
            <a:off x="193809" y="1067482"/>
            <a:ext cx="14345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誰々さん</a:t>
            </a:r>
          </a:p>
        </p:txBody>
      </p:sp>
      <p:sp>
        <p:nvSpPr>
          <p:cNvPr id="22" name="テキスト ボックス 21">
            <a:extLst>
              <a:ext uri="{FF2B5EF4-FFF2-40B4-BE49-F238E27FC236}">
                <a16:creationId xmlns:a16="http://schemas.microsoft.com/office/drawing/2014/main" id="{7196FECD-169A-4CBA-8614-C49C28F94B54}"/>
              </a:ext>
            </a:extLst>
          </p:cNvPr>
          <p:cNvSpPr txBox="1"/>
          <p:nvPr/>
        </p:nvSpPr>
        <p:spPr>
          <a:xfrm>
            <a:off x="4813854" y="544262"/>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7473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E20D11-CADA-4BAE-8B61-44A9FEAFABB7}"/>
              </a:ext>
            </a:extLst>
          </p:cNvPr>
          <p:cNvSpPr>
            <a:spLocks noGrp="1"/>
          </p:cNvSpPr>
          <p:nvPr>
            <p:ph type="title"/>
          </p:nvPr>
        </p:nvSpPr>
        <p:spPr>
          <a:xfrm>
            <a:off x="334617" y="103514"/>
            <a:ext cx="10515600" cy="1325563"/>
          </a:xfrm>
        </p:spPr>
        <p:txBody>
          <a:bodyPr>
            <a:normAutofit/>
          </a:bodyPr>
          <a:lstStyle/>
          <a:p>
            <a:r>
              <a:rPr lang="ja-JP" altLang="en-US" sz="3600" dirty="0"/>
              <a:t>クイズ画面</a:t>
            </a:r>
            <a:endParaRPr kumimoji="1" lang="ja-JP" altLang="en-US" sz="3600" dirty="0"/>
          </a:p>
        </p:txBody>
      </p:sp>
      <p:sp>
        <p:nvSpPr>
          <p:cNvPr id="4" name="テキスト ボックス 3">
            <a:extLst>
              <a:ext uri="{FF2B5EF4-FFF2-40B4-BE49-F238E27FC236}">
                <a16:creationId xmlns:a16="http://schemas.microsoft.com/office/drawing/2014/main" id="{5FBA45B3-1D02-405B-8B55-3535DEBF8984}"/>
              </a:ext>
            </a:extLst>
          </p:cNvPr>
          <p:cNvSpPr txBox="1"/>
          <p:nvPr/>
        </p:nvSpPr>
        <p:spPr>
          <a:xfrm>
            <a:off x="4770782" y="766295"/>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8FAB25E0-881D-4ABB-863B-E0AE0287CCEB}"/>
              </a:ext>
            </a:extLst>
          </p:cNvPr>
          <p:cNvSpPr/>
          <p:nvPr/>
        </p:nvSpPr>
        <p:spPr>
          <a:xfrm>
            <a:off x="3776870" y="2124988"/>
            <a:ext cx="3498574" cy="2232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FE5A2E85-498B-4655-A187-B06907BC2523}"/>
              </a:ext>
            </a:extLst>
          </p:cNvPr>
          <p:cNvSpPr txBox="1"/>
          <p:nvPr/>
        </p:nvSpPr>
        <p:spPr>
          <a:xfrm>
            <a:off x="4134678" y="3056818"/>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にゃーんと鳴く動物は？</a:t>
            </a:r>
          </a:p>
        </p:txBody>
      </p:sp>
      <p:sp>
        <p:nvSpPr>
          <p:cNvPr id="7" name="正方形/長方形 6">
            <a:extLst>
              <a:ext uri="{FF2B5EF4-FFF2-40B4-BE49-F238E27FC236}">
                <a16:creationId xmlns:a16="http://schemas.microsoft.com/office/drawing/2014/main" id="{2F73FBAB-F9EA-45E6-9D87-E558C8E19C70}"/>
              </a:ext>
            </a:extLst>
          </p:cNvPr>
          <p:cNvSpPr/>
          <p:nvPr/>
        </p:nvSpPr>
        <p:spPr>
          <a:xfrm>
            <a:off x="3081130" y="5289810"/>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53BDE2B5-F14A-46D5-AED7-AE37A7C2D9F3}"/>
              </a:ext>
            </a:extLst>
          </p:cNvPr>
          <p:cNvSpPr txBox="1"/>
          <p:nvPr/>
        </p:nvSpPr>
        <p:spPr>
          <a:xfrm>
            <a:off x="3389249" y="5390064"/>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犬</a:t>
            </a:r>
          </a:p>
        </p:txBody>
      </p:sp>
      <p:sp>
        <p:nvSpPr>
          <p:cNvPr id="9" name="正方形/長方形 8">
            <a:extLst>
              <a:ext uri="{FF2B5EF4-FFF2-40B4-BE49-F238E27FC236}">
                <a16:creationId xmlns:a16="http://schemas.microsoft.com/office/drawing/2014/main" id="{BA5CFE7F-6070-4770-A18F-EDF3B71751A5}"/>
              </a:ext>
            </a:extLst>
          </p:cNvPr>
          <p:cNvSpPr/>
          <p:nvPr/>
        </p:nvSpPr>
        <p:spPr>
          <a:xfrm>
            <a:off x="4793980" y="5289809"/>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997B75A2-F275-4EF4-A63E-E83F3C99E53F}"/>
              </a:ext>
            </a:extLst>
          </p:cNvPr>
          <p:cNvSpPr txBox="1"/>
          <p:nvPr/>
        </p:nvSpPr>
        <p:spPr>
          <a:xfrm>
            <a:off x="5107058" y="5399745"/>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猫</a:t>
            </a:r>
          </a:p>
        </p:txBody>
      </p:sp>
      <p:sp>
        <p:nvSpPr>
          <p:cNvPr id="11" name="正方形/長方形 10">
            <a:extLst>
              <a:ext uri="{FF2B5EF4-FFF2-40B4-BE49-F238E27FC236}">
                <a16:creationId xmlns:a16="http://schemas.microsoft.com/office/drawing/2014/main" id="{098738A1-B701-4401-B884-2D11BC70E012}"/>
              </a:ext>
            </a:extLst>
          </p:cNvPr>
          <p:cNvSpPr/>
          <p:nvPr/>
        </p:nvSpPr>
        <p:spPr>
          <a:xfrm>
            <a:off x="6414051" y="5289809"/>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48C40F76-8ECA-47D7-B867-0D054E9B909A}"/>
              </a:ext>
            </a:extLst>
          </p:cNvPr>
          <p:cNvSpPr txBox="1"/>
          <p:nvPr/>
        </p:nvSpPr>
        <p:spPr>
          <a:xfrm>
            <a:off x="6632711" y="5390064"/>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人間</a:t>
            </a:r>
          </a:p>
        </p:txBody>
      </p:sp>
    </p:spTree>
    <p:extLst>
      <p:ext uri="{BB962C8B-B14F-4D97-AF65-F5344CB8AC3E}">
        <p14:creationId xmlns:p14="http://schemas.microsoft.com/office/powerpoint/2010/main" val="86405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D385B82-F94F-41C8-8EB9-E83F59047B3B}"/>
              </a:ext>
            </a:extLst>
          </p:cNvPr>
          <p:cNvSpPr>
            <a:spLocks noGrp="1"/>
          </p:cNvSpPr>
          <p:nvPr>
            <p:ph type="title"/>
          </p:nvPr>
        </p:nvSpPr>
        <p:spPr>
          <a:xfrm>
            <a:off x="334617" y="103514"/>
            <a:ext cx="10515600" cy="1325563"/>
          </a:xfrm>
        </p:spPr>
        <p:txBody>
          <a:bodyPr>
            <a:normAutofit/>
          </a:bodyPr>
          <a:lstStyle/>
          <a:p>
            <a:r>
              <a:rPr lang="ja-JP" altLang="en-US" sz="3600" dirty="0"/>
              <a:t>正解例</a:t>
            </a:r>
            <a:endParaRPr kumimoji="1" lang="ja-JP" altLang="en-US" sz="3600" dirty="0"/>
          </a:p>
        </p:txBody>
      </p:sp>
      <p:sp>
        <p:nvSpPr>
          <p:cNvPr id="5" name="テキスト ボックス 4">
            <a:extLst>
              <a:ext uri="{FF2B5EF4-FFF2-40B4-BE49-F238E27FC236}">
                <a16:creationId xmlns:a16="http://schemas.microsoft.com/office/drawing/2014/main" id="{E7FD13B7-8D20-4405-935A-D33E03F82FB7}"/>
              </a:ext>
            </a:extLst>
          </p:cNvPr>
          <p:cNvSpPr txBox="1"/>
          <p:nvPr/>
        </p:nvSpPr>
        <p:spPr>
          <a:xfrm>
            <a:off x="4770782" y="766295"/>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B29E3FB8-2FBB-49B5-AFC8-FDE014BCC672}"/>
              </a:ext>
            </a:extLst>
          </p:cNvPr>
          <p:cNvSpPr/>
          <p:nvPr/>
        </p:nvSpPr>
        <p:spPr>
          <a:xfrm>
            <a:off x="3776870" y="2124988"/>
            <a:ext cx="3498574" cy="2232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12BA8362-1470-45CF-B2F5-0C8724940EC4}"/>
              </a:ext>
            </a:extLst>
          </p:cNvPr>
          <p:cNvSpPr txBox="1"/>
          <p:nvPr/>
        </p:nvSpPr>
        <p:spPr>
          <a:xfrm>
            <a:off x="4827122" y="2815157"/>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正解は猫</a:t>
            </a:r>
            <a:endPar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7FAE1C2C-6CDC-452A-9A06-E61D743A1280}"/>
              </a:ext>
            </a:extLst>
          </p:cNvPr>
          <p:cNvSpPr/>
          <p:nvPr/>
        </p:nvSpPr>
        <p:spPr>
          <a:xfrm>
            <a:off x="4793980" y="5289809"/>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8FDB9F61-1472-4F94-879E-FD447FAA4A6D}"/>
              </a:ext>
            </a:extLst>
          </p:cNvPr>
          <p:cNvSpPr txBox="1"/>
          <p:nvPr/>
        </p:nvSpPr>
        <p:spPr>
          <a:xfrm>
            <a:off x="4800606" y="5393649"/>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次の問題</a:t>
            </a:r>
          </a:p>
        </p:txBody>
      </p:sp>
      <p:sp>
        <p:nvSpPr>
          <p:cNvPr id="14" name="テキスト ボックス 13">
            <a:extLst>
              <a:ext uri="{FF2B5EF4-FFF2-40B4-BE49-F238E27FC236}">
                <a16:creationId xmlns:a16="http://schemas.microsoft.com/office/drawing/2014/main" id="{6A4F0CE5-06B6-4FA0-9DEB-137D1C9449D6}"/>
              </a:ext>
            </a:extLst>
          </p:cNvPr>
          <p:cNvSpPr txBox="1"/>
          <p:nvPr/>
        </p:nvSpPr>
        <p:spPr>
          <a:xfrm>
            <a:off x="4750917" y="3331199"/>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それはそう</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61320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D385B82-F94F-41C8-8EB9-E83F59047B3B}"/>
              </a:ext>
            </a:extLst>
          </p:cNvPr>
          <p:cNvSpPr>
            <a:spLocks noGrp="1"/>
          </p:cNvSpPr>
          <p:nvPr>
            <p:ph type="title"/>
          </p:nvPr>
        </p:nvSpPr>
        <p:spPr>
          <a:xfrm>
            <a:off x="334617" y="103514"/>
            <a:ext cx="10515600" cy="1325563"/>
          </a:xfrm>
        </p:spPr>
        <p:txBody>
          <a:bodyPr>
            <a:normAutofit/>
          </a:bodyPr>
          <a:lstStyle/>
          <a:p>
            <a:r>
              <a:rPr lang="ja-JP" altLang="en-US" sz="3600" dirty="0"/>
              <a:t>不正解例</a:t>
            </a:r>
            <a:endParaRPr kumimoji="1" lang="ja-JP" altLang="en-US" sz="3600" dirty="0"/>
          </a:p>
        </p:txBody>
      </p:sp>
      <p:sp>
        <p:nvSpPr>
          <p:cNvPr id="5" name="テキスト ボックス 4">
            <a:extLst>
              <a:ext uri="{FF2B5EF4-FFF2-40B4-BE49-F238E27FC236}">
                <a16:creationId xmlns:a16="http://schemas.microsoft.com/office/drawing/2014/main" id="{E7FD13B7-8D20-4405-935A-D33E03F82FB7}"/>
              </a:ext>
            </a:extLst>
          </p:cNvPr>
          <p:cNvSpPr txBox="1"/>
          <p:nvPr/>
        </p:nvSpPr>
        <p:spPr>
          <a:xfrm>
            <a:off x="4770782" y="766295"/>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B29E3FB8-2FBB-49B5-AFC8-FDE014BCC672}"/>
              </a:ext>
            </a:extLst>
          </p:cNvPr>
          <p:cNvSpPr/>
          <p:nvPr/>
        </p:nvSpPr>
        <p:spPr>
          <a:xfrm>
            <a:off x="3776870" y="2124988"/>
            <a:ext cx="3498574" cy="2232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12BA8362-1470-45CF-B2F5-0C8724940EC4}"/>
              </a:ext>
            </a:extLst>
          </p:cNvPr>
          <p:cNvSpPr txBox="1"/>
          <p:nvPr/>
        </p:nvSpPr>
        <p:spPr>
          <a:xfrm>
            <a:off x="4846987" y="2759133"/>
            <a:ext cx="31407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残念！</a:t>
            </a:r>
            <a:endPar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正解は猫</a:t>
            </a:r>
            <a:endPar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7FAE1C2C-6CDC-452A-9A06-E61D743A1280}"/>
              </a:ext>
            </a:extLst>
          </p:cNvPr>
          <p:cNvSpPr/>
          <p:nvPr/>
        </p:nvSpPr>
        <p:spPr>
          <a:xfrm>
            <a:off x="4830430" y="5293393"/>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8FDB9F61-1472-4F94-879E-FD447FAA4A6D}"/>
              </a:ext>
            </a:extLst>
          </p:cNvPr>
          <p:cNvSpPr txBox="1"/>
          <p:nvPr/>
        </p:nvSpPr>
        <p:spPr>
          <a:xfrm>
            <a:off x="4800606" y="5393649"/>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次の問題</a:t>
            </a:r>
          </a:p>
        </p:txBody>
      </p:sp>
      <p:sp>
        <p:nvSpPr>
          <p:cNvPr id="14" name="テキスト ボックス 13">
            <a:extLst>
              <a:ext uri="{FF2B5EF4-FFF2-40B4-BE49-F238E27FC236}">
                <a16:creationId xmlns:a16="http://schemas.microsoft.com/office/drawing/2014/main" id="{6A4F0CE5-06B6-4FA0-9DEB-137D1C9449D6}"/>
              </a:ext>
            </a:extLst>
          </p:cNvPr>
          <p:cNvSpPr txBox="1"/>
          <p:nvPr/>
        </p:nvSpPr>
        <p:spPr>
          <a:xfrm>
            <a:off x="4846987" y="3545026"/>
            <a:ext cx="31407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犬はワン</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9852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D385B82-F94F-41C8-8EB9-E83F59047B3B}"/>
              </a:ext>
            </a:extLst>
          </p:cNvPr>
          <p:cNvSpPr>
            <a:spLocks noGrp="1"/>
          </p:cNvSpPr>
          <p:nvPr>
            <p:ph type="title"/>
          </p:nvPr>
        </p:nvSpPr>
        <p:spPr>
          <a:xfrm>
            <a:off x="334617" y="103514"/>
            <a:ext cx="10515600" cy="1325563"/>
          </a:xfrm>
        </p:spPr>
        <p:txBody>
          <a:bodyPr>
            <a:normAutofit/>
          </a:bodyPr>
          <a:lstStyle/>
          <a:p>
            <a:r>
              <a:rPr lang="ja-JP" altLang="en-US" sz="3600" dirty="0"/>
              <a:t>不正解例</a:t>
            </a:r>
            <a:endParaRPr kumimoji="1" lang="ja-JP" altLang="en-US" sz="3600" dirty="0"/>
          </a:p>
        </p:txBody>
      </p:sp>
      <p:sp>
        <p:nvSpPr>
          <p:cNvPr id="5" name="テキスト ボックス 4">
            <a:extLst>
              <a:ext uri="{FF2B5EF4-FFF2-40B4-BE49-F238E27FC236}">
                <a16:creationId xmlns:a16="http://schemas.microsoft.com/office/drawing/2014/main" id="{E7FD13B7-8D20-4405-935A-D33E03F82FB7}"/>
              </a:ext>
            </a:extLst>
          </p:cNvPr>
          <p:cNvSpPr txBox="1"/>
          <p:nvPr/>
        </p:nvSpPr>
        <p:spPr>
          <a:xfrm>
            <a:off x="4770782" y="766295"/>
            <a:ext cx="164326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QuiZOO</a:t>
            </a:r>
            <a:endPar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 name="正方形/長方形 5">
            <a:extLst>
              <a:ext uri="{FF2B5EF4-FFF2-40B4-BE49-F238E27FC236}">
                <a16:creationId xmlns:a16="http://schemas.microsoft.com/office/drawing/2014/main" id="{B29E3FB8-2FBB-49B5-AFC8-FDE014BCC672}"/>
              </a:ext>
            </a:extLst>
          </p:cNvPr>
          <p:cNvSpPr/>
          <p:nvPr/>
        </p:nvSpPr>
        <p:spPr>
          <a:xfrm>
            <a:off x="3776870" y="2124988"/>
            <a:ext cx="3498574" cy="2232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テキスト ボックス 6">
            <a:extLst>
              <a:ext uri="{FF2B5EF4-FFF2-40B4-BE49-F238E27FC236}">
                <a16:creationId xmlns:a16="http://schemas.microsoft.com/office/drawing/2014/main" id="{12BA8362-1470-45CF-B2F5-0C8724940EC4}"/>
              </a:ext>
            </a:extLst>
          </p:cNvPr>
          <p:cNvSpPr txBox="1"/>
          <p:nvPr/>
        </p:nvSpPr>
        <p:spPr>
          <a:xfrm>
            <a:off x="4843668" y="2802024"/>
            <a:ext cx="31407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残念！</a:t>
            </a:r>
            <a:endPar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正解は猫</a:t>
            </a:r>
            <a:endParaRPr kumimoji="1" lang="en-US" altLang="ja-JP" sz="1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7FAE1C2C-6CDC-452A-9A06-E61D743A1280}"/>
              </a:ext>
            </a:extLst>
          </p:cNvPr>
          <p:cNvSpPr/>
          <p:nvPr/>
        </p:nvSpPr>
        <p:spPr>
          <a:xfrm>
            <a:off x="4825455" y="5293393"/>
            <a:ext cx="1053548" cy="5698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8FDB9F61-1472-4F94-879E-FD447FAA4A6D}"/>
              </a:ext>
            </a:extLst>
          </p:cNvPr>
          <p:cNvSpPr txBox="1"/>
          <p:nvPr/>
        </p:nvSpPr>
        <p:spPr>
          <a:xfrm>
            <a:off x="4800606" y="5393649"/>
            <a:ext cx="12125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次の問題</a:t>
            </a:r>
          </a:p>
        </p:txBody>
      </p:sp>
      <p:sp>
        <p:nvSpPr>
          <p:cNvPr id="14" name="テキスト ボックス 13">
            <a:extLst>
              <a:ext uri="{FF2B5EF4-FFF2-40B4-BE49-F238E27FC236}">
                <a16:creationId xmlns:a16="http://schemas.microsoft.com/office/drawing/2014/main" id="{6A4F0CE5-06B6-4FA0-9DEB-137D1C9449D6}"/>
              </a:ext>
            </a:extLst>
          </p:cNvPr>
          <p:cNvSpPr txBox="1"/>
          <p:nvPr/>
        </p:nvSpPr>
        <p:spPr>
          <a:xfrm>
            <a:off x="3947493" y="3545026"/>
            <a:ext cx="36841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人間でも鳴きたい時あるよね</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52788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392</TotalTime>
  <Words>966</Words>
  <Application>Microsoft Office PowerPoint</Application>
  <PresentationFormat>ワイド画面</PresentationFormat>
  <Paragraphs>155</Paragraphs>
  <Slides>22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22</vt:i4>
      </vt:variant>
    </vt:vector>
  </HeadingPairs>
  <TitlesOfParts>
    <vt:vector size="31" baseType="lpstr">
      <vt:lpstr>Ricty Diminished</vt:lpstr>
      <vt:lpstr>メイリオ</vt:lpstr>
      <vt:lpstr>游ゴシック</vt:lpstr>
      <vt:lpstr>游ゴシック Light</vt:lpstr>
      <vt:lpstr>Arial</vt:lpstr>
      <vt:lpstr>Century Gothic</vt:lpstr>
      <vt:lpstr>Wingdings 3</vt:lpstr>
      <vt:lpstr>イオン</vt:lpstr>
      <vt:lpstr>Office テーマ</vt:lpstr>
      <vt:lpstr>QuiZoo</vt:lpstr>
      <vt:lpstr>QuiZooとは</vt:lpstr>
      <vt:lpstr>役割分担</vt:lpstr>
      <vt:lpstr>index</vt:lpstr>
      <vt:lpstr>メイン画面</vt:lpstr>
      <vt:lpstr>クイズ画面</vt:lpstr>
      <vt:lpstr>正解例</vt:lpstr>
      <vt:lpstr>不正解例</vt:lpstr>
      <vt:lpstr>不正解例</vt:lpstr>
      <vt:lpstr>リザルト</vt:lpstr>
      <vt:lpstr>履歴</vt:lpstr>
      <vt:lpstr>ランキング</vt:lpstr>
      <vt:lpstr>会員登録機能</vt:lpstr>
      <vt:lpstr>会員登録機能</vt:lpstr>
      <vt:lpstr>クイズ機能</vt:lpstr>
      <vt:lpstr>ゲームの異常終了検知機能①</vt:lpstr>
      <vt:lpstr>ゲームの異常終了検知機能② </vt:lpstr>
      <vt:lpstr>ゲームの異常終了検知機能③</vt:lpstr>
      <vt:lpstr>履歴機能</vt:lpstr>
      <vt:lpstr>ランキング機能</vt:lpstr>
      <vt:lpstr>今後改善したい機能</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QuiZoo</dc:title>
  <dc:creator>user</dc:creator>
  <cp:lastModifiedBy>user</cp:lastModifiedBy>
  <cp:revision>47</cp:revision>
  <dcterms:created xsi:type="dcterms:W3CDTF">2024-05-29T01:10:32Z</dcterms:created>
  <dcterms:modified xsi:type="dcterms:W3CDTF">2024-06-06T01:22:12Z</dcterms:modified>
</cp:coreProperties>
</file>