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Relationship Id="rId133" Type="http://schemas.openxmlformats.org/officeDocument/2006/relationships/slide" Target="slides/slide126.xml"/><Relationship Id="rId134" Type="http://schemas.openxmlformats.org/officeDocument/2006/relationships/slide" Target="slides/slide127.xml"/><Relationship Id="rId135" Type="http://schemas.openxmlformats.org/officeDocument/2006/relationships/slide" Target="slides/slide128.xml"/><Relationship Id="rId136" Type="http://schemas.openxmlformats.org/officeDocument/2006/relationships/slide" Target="slides/slide12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kittykatattack/dwc2014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/Relationships>

</file>

<file path=ppt/slides/_rels/slide10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/Relationships>

</file>

<file path=ppt/slides/_rels/slide10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5" Type="http://schemas.openxmlformats.org/officeDocument/2006/relationships/image" Target="../media/image5.tif"/><Relationship Id="rId6" Type="http://schemas.openxmlformats.org/officeDocument/2006/relationships/hyperlink" Target="http://blog.interfacevision.com/design/design-visual-progarmming-languages-snapshots/" TargetMode="External"/></Relationships>

</file>

<file path=ppt/slides/_rels/slide1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/Relationships>

</file>

<file path=ppt/slides/_rels/slide1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/Relationships>

</file>

<file path=ppt/slides/_rels/slide1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tif"/></Relationships>

</file>

<file path=ppt/slides/_rels/slide1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universalsoundfx.com" TargetMode="External"/><Relationship Id="rId3" Type="http://schemas.openxmlformats.org/officeDocument/2006/relationships/hyperlink" Target="http://github.com/ellisonleao/magictools" TargetMode="External"/></Relationships>

</file>

<file path=ppt/slides/_rels/slide1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ithub.com/kittykatattack/ga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tif"/></Relationships>
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2921000"/>
            <a:ext cx="10464800" cy="3302000"/>
          </a:xfrm>
          <a:prstGeom prst="rect">
            <a:avLst/>
          </a:prstGeom>
        </p:spPr>
        <p:txBody>
          <a:bodyPr/>
          <a:lstStyle>
            <a:lvl1pPr defTabSz="508254">
              <a:defRPr sz="8265" u="sng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8265" u="sng">
                <a:solidFill>
                  <a:srgbClr val="D4FB79"/>
                </a:solidFill>
                <a:hlinkClick r:id="rId2" invalidUrl="" action="" tgtFrame="" tooltip="" history="1" highlightClick="0" endSnd="0"/>
              </a:rPr>
              <a:t>https://github.com/kittykatattack/dwc2014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9421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406400" y="-3429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z="9500">
                <a:solidFill>
                  <a:srgbClr val="FF8A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FF8AD8"/>
                </a:solidFill>
              </a:rPr>
              <a:t>Which things?</a:t>
            </a:r>
          </a:p>
        </p:txBody>
      </p:sp>
      <p:sp>
        <p:nvSpPr>
          <p:cNvPr id="55" name="Shape 55"/>
          <p:cNvSpPr/>
          <p:nvPr/>
        </p:nvSpPr>
        <p:spPr>
          <a:xfrm>
            <a:off x="1288770" y="3155949"/>
            <a:ext cx="10064119" cy="695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Unity</a:t>
            </a: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Monogame (XNA)</a:t>
            </a: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Flash (OpenFL/Haxe)</a:t>
            </a: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Live Code</a:t>
            </a: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Play Canvas</a:t>
            </a: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Goo Engine</a:t>
            </a: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Raw HTML5/JavaScript</a:t>
            </a: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type="title"/>
          </p:nvPr>
        </p:nvSpPr>
        <p:spPr>
          <a:xfrm>
            <a:off x="1270000" y="-1130300"/>
            <a:ext cx="10464800" cy="3302000"/>
          </a:xfrm>
          <a:prstGeom prst="rect">
            <a:avLst/>
          </a:prstGeom>
        </p:spPr>
        <p:txBody>
          <a:bodyPr/>
          <a:lstStyle>
            <a:lvl1pPr algn="l">
              <a:def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</a:rPr>
              <a:t>Treasure Hunter</a:t>
            </a:r>
          </a:p>
        </p:txBody>
      </p:sp>
      <p:pic>
        <p:nvPicPr>
          <p:cNvPr id="359" name="f0205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6936" y="2519439"/>
            <a:ext cx="6705601" cy="666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title"/>
          </p:nvPr>
        </p:nvSpPr>
        <p:spPr>
          <a:xfrm>
            <a:off x="1270000" y="-1130300"/>
            <a:ext cx="10464800" cy="3302000"/>
          </a:xfrm>
          <a:prstGeom prst="rect">
            <a:avLst/>
          </a:prstGeom>
        </p:spPr>
        <p:txBody>
          <a:bodyPr/>
          <a:lstStyle>
            <a:lvl1pPr algn="l">
              <a:def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</a:rPr>
              <a:t>Treasure Hunter</a:t>
            </a:r>
          </a:p>
        </p:txBody>
      </p:sp>
      <p:sp>
        <p:nvSpPr>
          <p:cNvPr id="362" name="Shape 362"/>
          <p:cNvSpPr/>
          <p:nvPr/>
        </p:nvSpPr>
        <p:spPr>
          <a:xfrm>
            <a:off x="1339447" y="2095920"/>
            <a:ext cx="914979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Everything a complete game needs:</a:t>
            </a:r>
          </a:p>
        </p:txBody>
      </p:sp>
      <p:sp>
        <p:nvSpPr>
          <p:cNvPr id="363" name="Shape 363"/>
          <p:cNvSpPr/>
          <p:nvPr/>
        </p:nvSpPr>
        <p:spPr>
          <a:xfrm>
            <a:off x="1339447" y="3404020"/>
            <a:ext cx="6590724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561473" indent="-561473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Sprites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561473" indent="-561473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 update/render loop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561473" indent="-561473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Interactivity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561473" indent="-561473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Collision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561473" indent="-561473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Game states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561473" indent="-561473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“juice” (sound)</a:t>
            </a:r>
          </a:p>
        </p:txBody>
      </p:sp>
    </p:spTree>
  </p:cSld>
  <p:clrMapOvr>
    <a:masterClrMapping/>
  </p:clrMapOvr>
  <p:transition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1347027" y="1539001"/>
            <a:ext cx="7250319" cy="76708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366" name="Shape 366"/>
          <p:cNvSpPr/>
          <p:nvPr/>
        </p:nvSpPr>
        <p:spPr>
          <a:xfrm>
            <a:off x="1481882" y="1799352"/>
            <a:ext cx="11967203" cy="715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var numberOfEnemies = 6,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spacing = 48,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xOffset = 150,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speed = 2,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direction = 1,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enemies = [];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//Make as many enemies as there are `numberOfEnemies`</a:t>
            </a: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for (var i = 0; i &lt; numberOfEnemies; i++)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//Each enemy is a red rectangle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var enemy = rectangle(32, 32, "red");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  //Space each enemy horizontally according to the `spacing` value.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  //`xOffset` determines the point from the left of the screen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  //at which the first enemy should be added.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var x = spacing * i + xOffset;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  //Give the enemy a random y position   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var y = random(0, canvas.height - enemy.height);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//Set the enemy's position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enemy.x = x;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enemy.y = y;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//Set the enemy's vertical velocity. `direction` will be either `1` or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  //`-1`. `1` means the enemy will move down and `-1` means the enemy will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  //move up. Multiplying `direction` by `speed` determine's the enemy's 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  //vertical direction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enemy.vy = speed * direction;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//Reverse the direction for the next enemy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direction *= -1;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//Push the enemy into the `enemies` array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enemies.push(enemy);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</p:txBody>
      </p:sp>
      <p:sp>
        <p:nvSpPr>
          <p:cNvPr id="367" name="Shape 367"/>
          <p:cNvSpPr/>
          <p:nvPr/>
        </p:nvSpPr>
        <p:spPr>
          <a:xfrm>
            <a:off x="1339447" y="292520"/>
            <a:ext cx="469727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Make the enemies</a:t>
            </a:r>
          </a:p>
        </p:txBody>
      </p:sp>
    </p:spTree>
  </p:cSld>
  <p:clrMapOvr>
    <a:masterClrMapping/>
  </p:clrMapOvr>
  <p:transition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1347027" y="2012194"/>
            <a:ext cx="9940788" cy="26604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370" name="Shape 370"/>
          <p:cNvSpPr/>
          <p:nvPr/>
        </p:nvSpPr>
        <p:spPr>
          <a:xfrm>
            <a:off x="1481882" y="2275602"/>
            <a:ext cx="1196720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500">
                <a:latin typeface="Source Code Pro"/>
                <a:ea typeface="Source Code Pro"/>
                <a:cs typeface="Source Code Pro"/>
                <a:sym typeface="Source Code Pro"/>
              </a:rPr>
              <a:t>var outerBar = rectangle(128, 16, "black"),</a:t>
            </a:r>
            <a:endParaRPr sz="2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500">
                <a:latin typeface="Source Code Pro"/>
                <a:ea typeface="Source Code Pro"/>
                <a:cs typeface="Source Code Pro"/>
                <a:sym typeface="Source Code Pro"/>
              </a:rPr>
              <a:t>    innerBar = rectangle(128, 16, "yellowGreen");</a:t>
            </a:r>
            <a:endParaRPr sz="2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b="1" sz="2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500">
                <a:latin typeface="Source Code Pro"/>
                <a:ea typeface="Source Code Pro"/>
                <a:cs typeface="Source Code Pro"/>
                <a:sym typeface="Source Code Pro"/>
              </a:rPr>
              <a:t>innerBar.x = outerBar.x = canvas.width - 148;</a:t>
            </a:r>
            <a:endParaRPr sz="2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500">
                <a:latin typeface="Source Code Pro"/>
                <a:ea typeface="Source Code Pro"/>
                <a:cs typeface="Source Code Pro"/>
                <a:sym typeface="Source Code Pro"/>
              </a:rPr>
              <a:t>innerBar.y = outerBar.y = 16;</a:t>
            </a:r>
          </a:p>
        </p:txBody>
      </p:sp>
      <p:sp>
        <p:nvSpPr>
          <p:cNvPr id="371" name="Shape 371"/>
          <p:cNvSpPr/>
          <p:nvPr/>
        </p:nvSpPr>
        <p:spPr>
          <a:xfrm>
            <a:off x="1339447" y="292520"/>
            <a:ext cx="515325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Make the health bar</a:t>
            </a:r>
          </a:p>
        </p:txBody>
      </p:sp>
      <p:pic>
        <p:nvPicPr>
          <p:cNvPr id="372" name="f0205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3594" y="6373407"/>
            <a:ext cx="6976870" cy="1676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1347027" y="1285001"/>
            <a:ext cx="9456108" cy="4514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375" name="Shape 375"/>
          <p:cNvSpPr/>
          <p:nvPr/>
        </p:nvSpPr>
        <p:spPr>
          <a:xfrm>
            <a:off x="1481882" y="1354852"/>
            <a:ext cx="11967203" cy="422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000">
                <a:latin typeface="Source Code Pro"/>
                <a:ea typeface="Source Code Pro"/>
                <a:cs typeface="Source Code Pro"/>
                <a:sym typeface="Source Code Pro"/>
              </a:rPr>
              <a:t>//Set the `state` function to `play`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var state = play;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000">
                <a:latin typeface="Source Code Pro"/>
                <a:ea typeface="Source Code Pro"/>
                <a:cs typeface="Source Code Pro"/>
                <a:sym typeface="Source Code Pro"/>
              </a:rPr>
              <a:t>//Start the game loop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gameLoop();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function gameLoop() {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requestAnimationFrame(gameLoop, canvas);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2000">
                <a:latin typeface="Source Code Pro"/>
                <a:ea typeface="Source Code Pro"/>
                <a:cs typeface="Source Code Pro"/>
                <a:sym typeface="Source Code Pro"/>
              </a:rPr>
              <a:t>//Update the current game state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state();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2000">
                <a:latin typeface="Source Code Pro"/>
                <a:ea typeface="Source Code Pro"/>
                <a:cs typeface="Source Code Pro"/>
                <a:sym typeface="Source Code Pro"/>
              </a:rPr>
              <a:t>//Render the sprites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render();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</p:txBody>
      </p:sp>
      <p:sp>
        <p:nvSpPr>
          <p:cNvPr id="376" name="Shape 376"/>
          <p:cNvSpPr/>
          <p:nvPr/>
        </p:nvSpPr>
        <p:spPr>
          <a:xfrm>
            <a:off x="1339447" y="292520"/>
            <a:ext cx="482833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Set the game state</a:t>
            </a:r>
          </a:p>
        </p:txBody>
      </p:sp>
      <p:sp>
        <p:nvSpPr>
          <p:cNvPr id="377" name="Shape 377"/>
          <p:cNvSpPr/>
          <p:nvPr/>
        </p:nvSpPr>
        <p:spPr>
          <a:xfrm>
            <a:off x="1343313" y="6172545"/>
            <a:ext cx="9456109" cy="1416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378" name="Shape 378"/>
          <p:cNvSpPr/>
          <p:nvPr/>
        </p:nvSpPr>
        <p:spPr>
          <a:xfrm>
            <a:off x="1478168" y="6353973"/>
            <a:ext cx="11967204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function play() {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000">
                <a:latin typeface="Source Code Pro"/>
                <a:ea typeface="Source Code Pro"/>
                <a:cs typeface="Source Code Pro"/>
                <a:sym typeface="Source Code Pro"/>
              </a:rPr>
              <a:t>  //The main game logic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</p:txBody>
      </p:sp>
      <p:sp>
        <p:nvSpPr>
          <p:cNvPr id="379" name="Shape 379"/>
          <p:cNvSpPr/>
          <p:nvPr/>
        </p:nvSpPr>
        <p:spPr>
          <a:xfrm>
            <a:off x="1312854" y="7973024"/>
            <a:ext cx="9456109" cy="1416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380" name="Shape 380"/>
          <p:cNvSpPr/>
          <p:nvPr/>
        </p:nvSpPr>
        <p:spPr>
          <a:xfrm>
            <a:off x="1447709" y="8154451"/>
            <a:ext cx="11967204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function end() {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000">
                <a:latin typeface="Source Code Pro"/>
                <a:ea typeface="Source Code Pro"/>
                <a:cs typeface="Source Code Pro"/>
                <a:sym typeface="Source Code Pro"/>
              </a:rPr>
              <a:t>  //What should happen when the game ends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/>
        </p:nvSpPr>
        <p:spPr>
          <a:xfrm>
            <a:off x="1347027" y="1403633"/>
            <a:ext cx="9684907" cy="79432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383" name="Shape 383"/>
          <p:cNvSpPr/>
          <p:nvPr/>
        </p:nvSpPr>
        <p:spPr>
          <a:xfrm>
            <a:off x="1354139" y="1661843"/>
            <a:ext cx="11967204" cy="746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//Set `playerHit` to `false` before checking for a collision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var playerHit = false;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//Loop through all the enemies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enemies.forEach(function(enemy) {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//Move the enemy 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enemy.y += enemy.vy;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//Check the enemy’s screen boundaries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checkScreenBoundaries(enemy, true);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//Test for a collision. If any of the enemies are touching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    //the player, set `playerHit` to `true`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if(hitTestRectangle(player, enemy)) {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 playerHit = true;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//If the player is hit... 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if(playerHit) {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//Make the player semitransparent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player.alpha = 0.5;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//Reduce the width of the health bar's inner rectangle by 1 pixel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innerBar.width -= 1;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} else {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//Make the player fully opaque (non-transparent) if it hasn't been hit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player.alpha = 1;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</a:p>
        </p:txBody>
      </p:sp>
      <p:sp>
        <p:nvSpPr>
          <p:cNvPr id="384" name="Shape 384"/>
          <p:cNvSpPr/>
          <p:nvPr/>
        </p:nvSpPr>
        <p:spPr>
          <a:xfrm>
            <a:off x="1339447" y="292520"/>
            <a:ext cx="1072438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Collision between the player and enemies</a:t>
            </a:r>
          </a:p>
        </p:txBody>
      </p:sp>
    </p:spTree>
  </p:cSld>
  <p:clrMapOvr>
    <a:masterClrMapping/>
  </p:clrMapOvr>
  <p:transition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/>
        </p:nvSpPr>
        <p:spPr>
          <a:xfrm>
            <a:off x="1397827" y="1276633"/>
            <a:ext cx="10571629" cy="12543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387" name="Shape 387"/>
          <p:cNvSpPr/>
          <p:nvPr/>
        </p:nvSpPr>
        <p:spPr>
          <a:xfrm>
            <a:off x="1645917" y="1452280"/>
            <a:ext cx="1196720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//Create the `chimes` sound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var actx = new AudioContext();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var chimes = makeSound("sounds/chimes.wav", actx);</a:t>
            </a:r>
          </a:p>
        </p:txBody>
      </p:sp>
      <p:sp>
        <p:nvSpPr>
          <p:cNvPr id="388" name="Shape 388"/>
          <p:cNvSpPr/>
          <p:nvPr/>
        </p:nvSpPr>
        <p:spPr>
          <a:xfrm>
            <a:off x="1339447" y="305220"/>
            <a:ext cx="1116794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Collision between the player and the treasure</a:t>
            </a:r>
          </a:p>
        </p:txBody>
      </p:sp>
      <p:sp>
        <p:nvSpPr>
          <p:cNvPr id="389" name="Shape 389"/>
          <p:cNvSpPr/>
          <p:nvPr/>
        </p:nvSpPr>
        <p:spPr>
          <a:xfrm>
            <a:off x="1385176" y="5933052"/>
            <a:ext cx="10571630" cy="3617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390" name="Shape 390"/>
          <p:cNvSpPr/>
          <p:nvPr/>
        </p:nvSpPr>
        <p:spPr>
          <a:xfrm>
            <a:off x="1354362" y="6091048"/>
            <a:ext cx="11967204" cy="340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 //Check for a collision between the player and the treasure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if (hitTestRectangle(player, treasure)) {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//If the treasure is touching the player, center it over the player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treasure.x = player.x + 8;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treasure.y = player.y + 8;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if(!treasure.pickedUp) {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//If the treasure hasn't already been picked up,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        //play the `chimes` sound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    chimes.play();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    treasure.pickedUp = true;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};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</a:p>
        </p:txBody>
      </p:sp>
      <p:sp>
        <p:nvSpPr>
          <p:cNvPr id="391" name="Shape 391"/>
          <p:cNvSpPr/>
          <p:nvPr/>
        </p:nvSpPr>
        <p:spPr>
          <a:xfrm>
            <a:off x="1385300" y="2799050"/>
            <a:ext cx="10571629" cy="297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392" name="Shape 392"/>
          <p:cNvSpPr/>
          <p:nvPr/>
        </p:nvSpPr>
        <p:spPr>
          <a:xfrm>
            <a:off x="1595290" y="2914687"/>
            <a:ext cx="11967204" cy="264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//Create the treasure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var treasure = rectangle(16, 16, "gold");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//Position it next to the left edge of the canvas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treasure.x = canvas.width - treasure.width - 10;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treasure.y = canvas.height / 2 - treasure.height / 2;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//Create a `pickedUp` property on the treasure to help us Figure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//out whether or not the treasure has been picked up by the player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treasure.pickedUp = false;</a:t>
            </a:r>
          </a:p>
        </p:txBody>
      </p:sp>
    </p:spTree>
  </p:cSld>
  <p:clrMapOvr>
    <a:masterClrMapping/>
  </p:clrMapOvr>
  <p:transition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1347027" y="1492533"/>
            <a:ext cx="9684907" cy="38184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395" name="Shape 395"/>
          <p:cNvSpPr/>
          <p:nvPr/>
        </p:nvSpPr>
        <p:spPr>
          <a:xfrm>
            <a:off x="1354139" y="1674543"/>
            <a:ext cx="11967204" cy="340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 //Does the player have enough health? If the width of the `innerBar`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  //is less than zero, end the game and display "You lost!"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if (innerBar.width &lt; 0) {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state = end;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message.content = "You lost!";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//If the player has brought the treasure to the exit, 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  //end the game and display "You won!"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if (hitTestRectangle(treasure, exit)) {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state = end;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message.content = "You won!";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</a:p>
        </p:txBody>
      </p:sp>
      <p:sp>
        <p:nvSpPr>
          <p:cNvPr id="396" name="Shape 396"/>
          <p:cNvSpPr/>
          <p:nvPr/>
        </p:nvSpPr>
        <p:spPr>
          <a:xfrm>
            <a:off x="1339447" y="292520"/>
            <a:ext cx="84963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Checking for the end of the game</a:t>
            </a:r>
          </a:p>
        </p:txBody>
      </p:sp>
      <p:sp>
        <p:nvSpPr>
          <p:cNvPr id="397" name="Shape 397"/>
          <p:cNvSpPr/>
          <p:nvPr/>
        </p:nvSpPr>
        <p:spPr>
          <a:xfrm>
            <a:off x="1347027" y="5884384"/>
            <a:ext cx="9684907" cy="29379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398" name="Shape 398"/>
          <p:cNvSpPr/>
          <p:nvPr/>
        </p:nvSpPr>
        <p:spPr>
          <a:xfrm>
            <a:off x="1611695" y="6032575"/>
            <a:ext cx="11967204" cy="264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function end() {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 //Make all the game sprites invisible and display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  //the game over message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sprites.forEach(function(sprite) {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sprite.visible = false;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//Display the game over message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message.visible = true;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}    </a:t>
            </a:r>
          </a:p>
        </p:txBody>
      </p:sp>
    </p:spTree>
  </p:cSld>
  <p:clrMapOvr>
    <a:masterClrMapping/>
  </p:clrMapOvr>
  <p:transition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FA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/>
        </p:nvSpPr>
        <p:spPr>
          <a:xfrm>
            <a:off x="1470316" y="3797299"/>
            <a:ext cx="1080690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5700">
                <a:latin typeface="Source Sans Pro"/>
                <a:ea typeface="Source Sans Pro"/>
                <a:cs typeface="Source Sans Pro"/>
                <a:sym typeface="Source Sans Pro"/>
              </a:rPr>
              <a:t>Everything is understandable and under your complete control.</a:t>
            </a:r>
            <a:endParaRPr b="1" sz="5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666750" indent="-666750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b="1" sz="5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2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type="title"/>
          </p:nvPr>
        </p:nvSpPr>
        <p:spPr>
          <a:xfrm>
            <a:off x="914325" y="2379012"/>
            <a:ext cx="11216234" cy="3325715"/>
          </a:xfrm>
          <a:prstGeom prst="rect">
            <a:avLst/>
          </a:prstGeom>
        </p:spPr>
        <p:txBody>
          <a:bodyPr/>
          <a:lstStyle>
            <a:lvl1pPr>
              <a:defRPr sz="110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0">
                <a:solidFill>
                  <a:srgbClr val="FFFFFF"/>
                </a:solidFill>
              </a:rPr>
              <a:t>Too much work!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2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591" y="313386"/>
            <a:ext cx="5053826" cy="3507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84839" y="487922"/>
            <a:ext cx="5053827" cy="3158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65403" y="4140200"/>
            <a:ext cx="4572099" cy="4380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t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0100" y="4352454"/>
            <a:ext cx="5339506" cy="3956089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752614" y="8839896"/>
            <a:ext cx="1122017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u="sng">
                <a:hlinkClick r:id="rId6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2200" u="sng">
                <a:solidFill>
                  <a:srgbClr val="FFFFFF"/>
                </a:solidFill>
                <a:hlinkClick r:id="rId6" invalidUrl="" action="" tgtFrame="" tooltip="" history="1" highlightClick="0" endSnd="0"/>
              </a:rPr>
              <a:t>http://blog.interfacevision.com/design/design-visual-progarmming-languages-snapshots/</a:t>
            </a:r>
          </a:p>
        </p:txBody>
      </p:sp>
    </p:spTree>
  </p:cSld>
  <p:clrMapOvr>
    <a:masterClrMapping/>
  </p:clrMapOvr>
  <p:transition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9421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3259010" y="909701"/>
            <a:ext cx="10806908" cy="740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D4FB79"/>
                </a:solidFill>
                <a:latin typeface="Adobe Caslon Pro Semibold"/>
                <a:ea typeface="Adobe Caslon Pro Semibold"/>
                <a:cs typeface="Adobe Caslon Pro Semibold"/>
                <a:sym typeface="Adobe Caslon Pro Semibold"/>
              </a:rPr>
              <a:t>Out of the bosom of the Air,</a:t>
            </a:r>
            <a:endParaRPr b="1" sz="2400">
              <a:solidFill>
                <a:srgbClr val="D4FB79"/>
              </a:solidFill>
              <a:latin typeface="Adobe Caslon Pro Semibold"/>
              <a:ea typeface="Adobe Caslon Pro Semibold"/>
              <a:cs typeface="Adobe Caslon Pro Semibold"/>
              <a:sym typeface="Adobe Caslon Pro Semibold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D4FB79"/>
                </a:solidFill>
                <a:latin typeface="Adobe Caslon Pro Semibold"/>
                <a:ea typeface="Adobe Caslon Pro Semibold"/>
                <a:cs typeface="Adobe Caslon Pro Semibold"/>
                <a:sym typeface="Adobe Caslon Pro Semibold"/>
              </a:rPr>
              <a:t>      Out of the cloud-folds of her garments shaken,</a:t>
            </a:r>
            <a:endParaRPr b="1" sz="2400">
              <a:solidFill>
                <a:srgbClr val="D4FB79"/>
              </a:solidFill>
              <a:latin typeface="Adobe Caslon Pro Semibold"/>
              <a:ea typeface="Adobe Caslon Pro Semibold"/>
              <a:cs typeface="Adobe Caslon Pro Semibold"/>
              <a:sym typeface="Adobe Caslon Pro Semibold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D4FB79"/>
                </a:solidFill>
                <a:latin typeface="Adobe Caslon Pro Semibold"/>
                <a:ea typeface="Adobe Caslon Pro Semibold"/>
                <a:cs typeface="Adobe Caslon Pro Semibold"/>
                <a:sym typeface="Adobe Caslon Pro Semibold"/>
              </a:rPr>
              <a:t>Over the woodlands brown and bare,</a:t>
            </a:r>
            <a:endParaRPr b="1" sz="2400">
              <a:solidFill>
                <a:srgbClr val="D4FB79"/>
              </a:solidFill>
              <a:latin typeface="Adobe Caslon Pro Semibold"/>
              <a:ea typeface="Adobe Caslon Pro Semibold"/>
              <a:cs typeface="Adobe Caslon Pro Semibold"/>
              <a:sym typeface="Adobe Caslon Pro Semibold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D4FB79"/>
                </a:solidFill>
                <a:latin typeface="Adobe Caslon Pro Semibold"/>
                <a:ea typeface="Adobe Caslon Pro Semibold"/>
                <a:cs typeface="Adobe Caslon Pro Semibold"/>
                <a:sym typeface="Adobe Caslon Pro Semibold"/>
              </a:rPr>
              <a:t>      Over the harvest-fields forsaken,</a:t>
            </a:r>
            <a:endParaRPr b="1" sz="2400">
              <a:solidFill>
                <a:srgbClr val="D4FB79"/>
              </a:solidFill>
              <a:latin typeface="Adobe Caslon Pro Semibold"/>
              <a:ea typeface="Adobe Caslon Pro Semibold"/>
              <a:cs typeface="Adobe Caslon Pro Semibold"/>
              <a:sym typeface="Adobe Caslon Pro Semibold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D4FB79"/>
                </a:solidFill>
                <a:latin typeface="Adobe Caslon Pro Semibold"/>
                <a:ea typeface="Adobe Caslon Pro Semibold"/>
                <a:cs typeface="Adobe Caslon Pro Semibold"/>
                <a:sym typeface="Adobe Caslon Pro Semibold"/>
              </a:rPr>
              <a:t>            Silent, and soft, and slow</a:t>
            </a:r>
            <a:endParaRPr b="1" sz="2400">
              <a:solidFill>
                <a:srgbClr val="D4FB79"/>
              </a:solidFill>
              <a:latin typeface="Adobe Caslon Pro Semibold"/>
              <a:ea typeface="Adobe Caslon Pro Semibold"/>
              <a:cs typeface="Adobe Caslon Pro Semibold"/>
              <a:sym typeface="Adobe Caslon Pro Semibold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D4FB79"/>
                </a:solidFill>
                <a:latin typeface="Adobe Caslon Pro Semibold"/>
                <a:ea typeface="Adobe Caslon Pro Semibold"/>
                <a:cs typeface="Adobe Caslon Pro Semibold"/>
                <a:sym typeface="Adobe Caslon Pro Semibold"/>
              </a:rPr>
              <a:t>            Descends the snow.</a:t>
            </a:r>
            <a:endParaRPr b="1" sz="2400">
              <a:solidFill>
                <a:srgbClr val="D4FB79"/>
              </a:solidFill>
              <a:latin typeface="Adobe Caslon Pro Semibold"/>
              <a:ea typeface="Adobe Caslon Pro Semibold"/>
              <a:cs typeface="Adobe Caslon Pro Semibold"/>
              <a:sym typeface="Adobe Caslon Pro Semibold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b="1" sz="2400">
              <a:solidFill>
                <a:srgbClr val="D4FB79"/>
              </a:solidFill>
              <a:latin typeface="Adobe Caslon Pro Semibold"/>
              <a:ea typeface="Adobe Caslon Pro Semibold"/>
              <a:cs typeface="Adobe Caslon Pro Semibold"/>
              <a:sym typeface="Adobe Caslon Pro Semibold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D4FB79"/>
                </a:solidFill>
                <a:latin typeface="Adobe Caslon Pro Semibold"/>
                <a:ea typeface="Adobe Caslon Pro Semibold"/>
                <a:cs typeface="Adobe Caslon Pro Semibold"/>
                <a:sym typeface="Adobe Caslon Pro Semibold"/>
              </a:rPr>
              <a:t>Even as our cloudy fancies take</a:t>
            </a:r>
            <a:endParaRPr b="1" sz="2400">
              <a:solidFill>
                <a:srgbClr val="D4FB79"/>
              </a:solidFill>
              <a:latin typeface="Adobe Caslon Pro Semibold"/>
              <a:ea typeface="Adobe Caslon Pro Semibold"/>
              <a:cs typeface="Adobe Caslon Pro Semibold"/>
              <a:sym typeface="Adobe Caslon Pro Semibold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D4FB79"/>
                </a:solidFill>
                <a:latin typeface="Adobe Caslon Pro Semibold"/>
                <a:ea typeface="Adobe Caslon Pro Semibold"/>
                <a:cs typeface="Adobe Caslon Pro Semibold"/>
                <a:sym typeface="Adobe Caslon Pro Semibold"/>
              </a:rPr>
              <a:t>      Suddenly shape in some divine expression,</a:t>
            </a:r>
            <a:endParaRPr b="1" sz="2400">
              <a:solidFill>
                <a:srgbClr val="D4FB79"/>
              </a:solidFill>
              <a:latin typeface="Adobe Caslon Pro Semibold"/>
              <a:ea typeface="Adobe Caslon Pro Semibold"/>
              <a:cs typeface="Adobe Caslon Pro Semibold"/>
              <a:sym typeface="Adobe Caslon Pro Semibold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D4FB79"/>
                </a:solidFill>
                <a:latin typeface="Adobe Caslon Pro Semibold"/>
                <a:ea typeface="Adobe Caslon Pro Semibold"/>
                <a:cs typeface="Adobe Caslon Pro Semibold"/>
                <a:sym typeface="Adobe Caslon Pro Semibold"/>
              </a:rPr>
              <a:t>Even as the troubled heart doth make</a:t>
            </a:r>
            <a:endParaRPr b="1" sz="2400">
              <a:solidFill>
                <a:srgbClr val="D4FB79"/>
              </a:solidFill>
              <a:latin typeface="Adobe Caslon Pro Semibold"/>
              <a:ea typeface="Adobe Caslon Pro Semibold"/>
              <a:cs typeface="Adobe Caslon Pro Semibold"/>
              <a:sym typeface="Adobe Caslon Pro Semibold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D4FB79"/>
                </a:solidFill>
                <a:latin typeface="Adobe Caslon Pro Semibold"/>
                <a:ea typeface="Adobe Caslon Pro Semibold"/>
                <a:cs typeface="Adobe Caslon Pro Semibold"/>
                <a:sym typeface="Adobe Caslon Pro Semibold"/>
              </a:rPr>
              <a:t>      In the white countenance confession,</a:t>
            </a:r>
            <a:endParaRPr b="1" sz="2400">
              <a:solidFill>
                <a:srgbClr val="D4FB79"/>
              </a:solidFill>
              <a:latin typeface="Adobe Caslon Pro Semibold"/>
              <a:ea typeface="Adobe Caslon Pro Semibold"/>
              <a:cs typeface="Adobe Caslon Pro Semibold"/>
              <a:sym typeface="Adobe Caslon Pro Semibold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D4FB79"/>
                </a:solidFill>
                <a:latin typeface="Adobe Caslon Pro Semibold"/>
                <a:ea typeface="Adobe Caslon Pro Semibold"/>
                <a:cs typeface="Adobe Caslon Pro Semibold"/>
                <a:sym typeface="Adobe Caslon Pro Semibold"/>
              </a:rPr>
              <a:t>            The troubled sky reveals</a:t>
            </a:r>
            <a:endParaRPr b="1" sz="2400">
              <a:solidFill>
                <a:srgbClr val="D4FB79"/>
              </a:solidFill>
              <a:latin typeface="Adobe Caslon Pro Semibold"/>
              <a:ea typeface="Adobe Caslon Pro Semibold"/>
              <a:cs typeface="Adobe Caslon Pro Semibold"/>
              <a:sym typeface="Adobe Caslon Pro Semibold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D4FB79"/>
                </a:solidFill>
                <a:latin typeface="Adobe Caslon Pro Semibold"/>
                <a:ea typeface="Adobe Caslon Pro Semibold"/>
                <a:cs typeface="Adobe Caslon Pro Semibold"/>
                <a:sym typeface="Adobe Caslon Pro Semibold"/>
              </a:rPr>
              <a:t>            The grief it feels.</a:t>
            </a:r>
            <a:endParaRPr b="1" sz="2400">
              <a:solidFill>
                <a:srgbClr val="D4FB79"/>
              </a:solidFill>
              <a:latin typeface="Adobe Caslon Pro Semibold"/>
              <a:ea typeface="Adobe Caslon Pro Semibold"/>
              <a:cs typeface="Adobe Caslon Pro Semibold"/>
              <a:sym typeface="Adobe Caslon Pro Semibold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b="1" sz="2400">
              <a:solidFill>
                <a:srgbClr val="D4FB79"/>
              </a:solidFill>
              <a:latin typeface="Adobe Caslon Pro Semibold"/>
              <a:ea typeface="Adobe Caslon Pro Semibold"/>
              <a:cs typeface="Adobe Caslon Pro Semibold"/>
              <a:sym typeface="Adobe Caslon Pro Semibold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D4FB79"/>
                </a:solidFill>
                <a:latin typeface="Adobe Caslon Pro Semibold"/>
                <a:ea typeface="Adobe Caslon Pro Semibold"/>
                <a:cs typeface="Adobe Caslon Pro Semibold"/>
                <a:sym typeface="Adobe Caslon Pro Semibold"/>
              </a:rPr>
              <a:t>This is the poem of the air,</a:t>
            </a:r>
            <a:endParaRPr b="1" sz="2400">
              <a:solidFill>
                <a:srgbClr val="D4FB79"/>
              </a:solidFill>
              <a:latin typeface="Adobe Caslon Pro Semibold"/>
              <a:ea typeface="Adobe Caslon Pro Semibold"/>
              <a:cs typeface="Adobe Caslon Pro Semibold"/>
              <a:sym typeface="Adobe Caslon Pro Semibold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D4FB79"/>
                </a:solidFill>
                <a:latin typeface="Adobe Caslon Pro Semibold"/>
                <a:ea typeface="Adobe Caslon Pro Semibold"/>
                <a:cs typeface="Adobe Caslon Pro Semibold"/>
                <a:sym typeface="Adobe Caslon Pro Semibold"/>
              </a:rPr>
              <a:t>      Slowly in silent syllables recorded;</a:t>
            </a:r>
            <a:endParaRPr b="1" sz="2400">
              <a:solidFill>
                <a:srgbClr val="D4FB79"/>
              </a:solidFill>
              <a:latin typeface="Adobe Caslon Pro Semibold"/>
              <a:ea typeface="Adobe Caslon Pro Semibold"/>
              <a:cs typeface="Adobe Caslon Pro Semibold"/>
              <a:sym typeface="Adobe Caslon Pro Semibold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D4FB79"/>
                </a:solidFill>
                <a:latin typeface="Adobe Caslon Pro Semibold"/>
                <a:ea typeface="Adobe Caslon Pro Semibold"/>
                <a:cs typeface="Adobe Caslon Pro Semibold"/>
                <a:sym typeface="Adobe Caslon Pro Semibold"/>
              </a:rPr>
              <a:t>This is the secret of despair,</a:t>
            </a:r>
            <a:endParaRPr b="1" sz="2400">
              <a:solidFill>
                <a:srgbClr val="D4FB79"/>
              </a:solidFill>
              <a:latin typeface="Adobe Caslon Pro Semibold"/>
              <a:ea typeface="Adobe Caslon Pro Semibold"/>
              <a:cs typeface="Adobe Caslon Pro Semibold"/>
              <a:sym typeface="Adobe Caslon Pro Semibold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D4FB79"/>
                </a:solidFill>
                <a:latin typeface="Adobe Caslon Pro Semibold"/>
                <a:ea typeface="Adobe Caslon Pro Semibold"/>
                <a:cs typeface="Adobe Caslon Pro Semibold"/>
                <a:sym typeface="Adobe Caslon Pro Semibold"/>
              </a:rPr>
              <a:t>      Long in its cloudy bosom hoarded,</a:t>
            </a:r>
            <a:endParaRPr b="1" sz="2400">
              <a:solidFill>
                <a:srgbClr val="D4FB79"/>
              </a:solidFill>
              <a:latin typeface="Adobe Caslon Pro Semibold"/>
              <a:ea typeface="Adobe Caslon Pro Semibold"/>
              <a:cs typeface="Adobe Caslon Pro Semibold"/>
              <a:sym typeface="Adobe Caslon Pro Semibold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D4FB79"/>
                </a:solidFill>
                <a:latin typeface="Adobe Caslon Pro Semibold"/>
                <a:ea typeface="Adobe Caslon Pro Semibold"/>
                <a:cs typeface="Adobe Caslon Pro Semibold"/>
                <a:sym typeface="Adobe Caslon Pro Semibold"/>
              </a:rPr>
              <a:t>            Now whispered and revealed</a:t>
            </a:r>
            <a:endParaRPr b="1" sz="2400">
              <a:solidFill>
                <a:srgbClr val="D4FB79"/>
              </a:solidFill>
              <a:latin typeface="Adobe Caslon Pro Semibold"/>
              <a:ea typeface="Adobe Caslon Pro Semibold"/>
              <a:cs typeface="Adobe Caslon Pro Semibold"/>
              <a:sym typeface="Adobe Caslon Pro Semibold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D4FB79"/>
                </a:solidFill>
                <a:latin typeface="Adobe Caslon Pro Semibold"/>
                <a:ea typeface="Adobe Caslon Pro Semibold"/>
                <a:cs typeface="Adobe Caslon Pro Semibold"/>
                <a:sym typeface="Adobe Caslon Pro Semibold"/>
              </a:rPr>
              <a:t>            To wood and field.</a:t>
            </a:r>
          </a:p>
        </p:txBody>
      </p:sp>
      <p:sp>
        <p:nvSpPr>
          <p:cNvPr id="405" name="Shape 405"/>
          <p:cNvSpPr/>
          <p:nvPr/>
        </p:nvSpPr>
        <p:spPr>
          <a:xfrm>
            <a:off x="6301564" y="8758600"/>
            <a:ext cx="10806908" cy="556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i="1">
                <a:solidFill>
                  <a:srgbClr val="D4FB79"/>
                </a:solidFill>
                <a:latin typeface="Adobe Caslon Pro Semibold"/>
                <a:ea typeface="Adobe Caslon Pro Semibold"/>
                <a:cs typeface="Adobe Caslon Pro Semibold"/>
                <a:sym typeface="Adobe Caslon Pro Semibold"/>
              </a:defRPr>
            </a:lvl1pPr>
          </a:lstStyle>
          <a:p>
            <a:pPr lvl="0">
              <a:defRPr b="0" i="0" sz="1800">
                <a:solidFill>
                  <a:srgbClr val="000000"/>
                </a:solidFill>
              </a:defRPr>
            </a:pPr>
            <a:r>
              <a:rPr b="1" i="1" sz="3600">
                <a:solidFill>
                  <a:srgbClr val="D4FB79"/>
                </a:solidFill>
              </a:rPr>
              <a:t>- Henry Longfellow (1807–1882)</a:t>
            </a:r>
          </a:p>
        </p:txBody>
      </p:sp>
    </p:spTree>
  </p:cSld>
  <p:clrMapOvr>
    <a:masterClrMapping/>
  </p:clrMapOvr>
  <p:transition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9421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/>
        </p:nvSpPr>
        <p:spPr>
          <a:xfrm>
            <a:off x="3270200" y="2844876"/>
            <a:ext cx="10806908" cy="2547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5700">
                <a:solidFill>
                  <a:srgbClr val="D4FB79"/>
                </a:solidFill>
                <a:latin typeface="Adobe Caslon Pro Semibold"/>
                <a:ea typeface="Adobe Caslon Pro Semibold"/>
                <a:cs typeface="Adobe Caslon Pro Semibold"/>
                <a:sym typeface="Adobe Caslon Pro Semibold"/>
              </a:rPr>
              <a:t>No sky</a:t>
            </a:r>
            <a:endParaRPr b="1" sz="5700">
              <a:solidFill>
                <a:srgbClr val="D4FB79"/>
              </a:solidFill>
              <a:latin typeface="Adobe Caslon Pro Semibold"/>
              <a:ea typeface="Adobe Caslon Pro Semibold"/>
              <a:cs typeface="Adobe Caslon Pro Semibold"/>
              <a:sym typeface="Adobe Caslon Pro Semibold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5700">
                <a:solidFill>
                  <a:srgbClr val="D4FB79"/>
                </a:solidFill>
                <a:latin typeface="Adobe Caslon Pro Semibold"/>
                <a:ea typeface="Adobe Caslon Pro Semibold"/>
                <a:cs typeface="Adobe Caslon Pro Semibold"/>
                <a:sym typeface="Adobe Caslon Pro Semibold"/>
              </a:rPr>
              <a:t>no earth - but still</a:t>
            </a:r>
            <a:endParaRPr b="1" sz="5700">
              <a:solidFill>
                <a:srgbClr val="D4FB79"/>
              </a:solidFill>
              <a:latin typeface="Adobe Caslon Pro Semibold"/>
              <a:ea typeface="Adobe Caslon Pro Semibold"/>
              <a:cs typeface="Adobe Caslon Pro Semibold"/>
              <a:sym typeface="Adobe Caslon Pro Semibold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5700">
                <a:solidFill>
                  <a:srgbClr val="D4FB79"/>
                </a:solidFill>
                <a:latin typeface="Adobe Caslon Pro Semibold"/>
                <a:ea typeface="Adobe Caslon Pro Semibold"/>
                <a:cs typeface="Adobe Caslon Pro Semibold"/>
                <a:sym typeface="Adobe Caslon Pro Semibold"/>
              </a:rPr>
              <a:t>snowflakes fall.</a:t>
            </a:r>
          </a:p>
        </p:txBody>
      </p:sp>
      <p:sp>
        <p:nvSpPr>
          <p:cNvPr id="408" name="Shape 408"/>
          <p:cNvSpPr/>
          <p:nvPr/>
        </p:nvSpPr>
        <p:spPr>
          <a:xfrm>
            <a:off x="5488616" y="6451904"/>
            <a:ext cx="10806908" cy="556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i="1">
                <a:solidFill>
                  <a:srgbClr val="D4FB79"/>
                </a:solidFill>
                <a:latin typeface="Adobe Caslon Pro Semibold"/>
                <a:ea typeface="Adobe Caslon Pro Semibold"/>
                <a:cs typeface="Adobe Caslon Pro Semibold"/>
                <a:sym typeface="Adobe Caslon Pro Semibold"/>
              </a:defRPr>
            </a:lvl1pPr>
          </a:lstStyle>
          <a:p>
            <a:pPr lvl="0">
              <a:defRPr b="0" i="0" sz="1800">
                <a:solidFill>
                  <a:srgbClr val="000000"/>
                </a:solidFill>
              </a:defRPr>
            </a:pPr>
            <a:r>
              <a:rPr b="1" i="1" sz="3600">
                <a:solidFill>
                  <a:srgbClr val="D4FB79"/>
                </a:solidFill>
              </a:rPr>
              <a:t>- Kajiwara Hashin (1864-?) </a:t>
            </a:r>
          </a:p>
        </p:txBody>
      </p:sp>
    </p:spTree>
  </p:cSld>
  <p:clrMapOvr>
    <a:masterClrMapping/>
  </p:clrMapOvr>
  <p:transition spd="med" advClick="1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FA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657961" y="635619"/>
            <a:ext cx="11476914" cy="1087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8900">
                <a:latin typeface="Source Sans Pro"/>
                <a:ea typeface="Source Sans Pro"/>
                <a:cs typeface="Source Sans Pro"/>
                <a:sym typeface="Source Sans Pro"/>
              </a:rPr>
              <a:t>“Haiku”</a:t>
            </a:r>
            <a:endParaRPr b="1" sz="8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5700">
                <a:latin typeface="Source Sans Pro"/>
                <a:ea typeface="Source Sans Pro"/>
                <a:cs typeface="Source Sans Pro"/>
                <a:sym typeface="Source Sans Pro"/>
              </a:rPr>
              <a:t>Abstract and Simplify</a:t>
            </a:r>
            <a:endParaRPr b="1" sz="5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b="1" sz="5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200">
                <a:latin typeface="Source Sans Pro"/>
                <a:ea typeface="Source Sans Pro"/>
                <a:cs typeface="Source Sans Pro"/>
                <a:sym typeface="Source Sans Pro"/>
              </a:rPr>
              <a:t>Figure out which code you’re using over and over. </a:t>
            </a:r>
            <a:endParaRPr b="1" sz="3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200">
                <a:latin typeface="Source Sans Pro"/>
                <a:ea typeface="Source Sans Pro"/>
                <a:cs typeface="Source Sans Pro"/>
                <a:sym typeface="Source Sans Pro"/>
              </a:rPr>
              <a:t>Abstract it into reusable objects and functions.</a:t>
            </a:r>
            <a:endParaRPr b="1" sz="3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b="1" sz="3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200">
                <a:latin typeface="Source Sans Pro"/>
                <a:ea typeface="Source Sans Pro"/>
                <a:cs typeface="Source Sans Pro"/>
                <a:sym typeface="Source Sans Pro"/>
              </a:rPr>
              <a:t>Enhance the readability of your game code and reduce your mental overhead.</a:t>
            </a:r>
            <a:endParaRPr b="1" sz="3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b="1" sz="3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200">
                <a:latin typeface="Source Sans Pro"/>
                <a:ea typeface="Source Sans Pro"/>
                <a:cs typeface="Source Sans Pro"/>
                <a:sym typeface="Source Sans Pro"/>
              </a:rPr>
              <a:t>Apply to: Sprites, game loop, bounds checking, preloading, environment configuration, collision, interactivity (keyboard and pointer objects), game state management, special objects like sounds, special functions like building game worlds. </a:t>
            </a:r>
            <a:endParaRPr b="1" sz="3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666750" indent="-666750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b="1" sz="5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 advClick="1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type="title"/>
          </p:nvPr>
        </p:nvSpPr>
        <p:spPr>
          <a:xfrm>
            <a:off x="1270000" y="-1130300"/>
            <a:ext cx="10464800" cy="3302000"/>
          </a:xfrm>
          <a:prstGeom prst="rect">
            <a:avLst/>
          </a:prstGeom>
        </p:spPr>
        <p:txBody>
          <a:bodyPr/>
          <a:lstStyle>
            <a:lvl1pPr algn="l">
              <a:def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</a:rPr>
              <a:t>`Ga`</a:t>
            </a:r>
          </a:p>
        </p:txBody>
      </p:sp>
      <p:sp>
        <p:nvSpPr>
          <p:cNvPr id="413" name="Shape 413"/>
          <p:cNvSpPr/>
          <p:nvPr/>
        </p:nvSpPr>
        <p:spPr>
          <a:xfrm>
            <a:off x="1347027" y="2941697"/>
            <a:ext cx="9448879" cy="62578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414" name="Shape 414"/>
          <p:cNvSpPr/>
          <p:nvPr/>
        </p:nvSpPr>
        <p:spPr>
          <a:xfrm>
            <a:off x="1620814" y="3162300"/>
            <a:ext cx="11967204" cy="581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&lt;!doctype html&gt;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&lt;meta charset="utf-8"&gt;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&lt;title&gt;`Ga` template&lt;/title&gt;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&lt;body&gt;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&lt;!-- Import the Ga game engine files --&gt;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&lt;script src="../ga/ga.js"&gt;&lt;/script&gt;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&lt;script src="../ga/plugins.js"&gt;&lt;/script&gt;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&lt;script&gt;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//Create a new GA instance, and start it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var g = ga( 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512, 512, setup,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[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//List any assets you want to preload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"sounds/chimes.wav"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]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g.start();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function setup() { </a:t>
            </a:r>
            <a:br>
              <a:rPr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//...Initialization tasks that run only once ...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  //Change the game state when setup tasks have finished: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g.state = play;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function play() { </a:t>
            </a:r>
            <a:br>
              <a:rPr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//Any game logic that runs in a loop goes here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&lt;/script&gt;</a:t>
            </a:r>
          </a:p>
        </p:txBody>
      </p:sp>
      <p:sp>
        <p:nvSpPr>
          <p:cNvPr id="415" name="Shape 415"/>
          <p:cNvSpPr/>
          <p:nvPr/>
        </p:nvSpPr>
        <p:spPr>
          <a:xfrm>
            <a:off x="1339447" y="1981620"/>
            <a:ext cx="973805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A minimalist game engine for learning</a:t>
            </a:r>
          </a:p>
        </p:txBody>
      </p:sp>
    </p:spTree>
  </p:cSld>
  <p:clrMapOvr>
    <a:masterClrMapping/>
  </p:clrMapOvr>
  <p:transition spd="med" advClick="1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type="title"/>
          </p:nvPr>
        </p:nvSpPr>
        <p:spPr>
          <a:xfrm>
            <a:off x="1270000" y="-1130300"/>
            <a:ext cx="11099504" cy="3302000"/>
          </a:xfrm>
          <a:prstGeom prst="rect">
            <a:avLst/>
          </a:prstGeom>
        </p:spPr>
        <p:txBody>
          <a:bodyPr/>
          <a:lstStyle>
            <a:lvl1pPr algn="l">
              <a:defRPr sz="76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D4FB79"/>
                </a:solidFill>
              </a:rPr>
              <a:t>Treasure hunter enhanced</a:t>
            </a:r>
          </a:p>
        </p:txBody>
      </p:sp>
      <p:pic>
        <p:nvPicPr>
          <p:cNvPr id="418" name="f0205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3106" y="2580068"/>
            <a:ext cx="6680201" cy="666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type="title"/>
          </p:nvPr>
        </p:nvSpPr>
        <p:spPr>
          <a:xfrm>
            <a:off x="1270000" y="-1130300"/>
            <a:ext cx="10464800" cy="3302000"/>
          </a:xfrm>
          <a:prstGeom prst="rect">
            <a:avLst/>
          </a:prstGeom>
        </p:spPr>
        <p:txBody>
          <a:bodyPr/>
          <a:lstStyle>
            <a:lvl1pPr algn="l">
              <a:def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</a:rPr>
              <a:t>Groups</a:t>
            </a:r>
          </a:p>
        </p:txBody>
      </p:sp>
      <p:sp>
        <p:nvSpPr>
          <p:cNvPr id="421" name="Shape 421"/>
          <p:cNvSpPr/>
          <p:nvPr/>
        </p:nvSpPr>
        <p:spPr>
          <a:xfrm>
            <a:off x="1347027" y="4074943"/>
            <a:ext cx="9448879" cy="47637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422" name="Shape 422"/>
          <p:cNvSpPr/>
          <p:nvPr/>
        </p:nvSpPr>
        <p:spPr>
          <a:xfrm>
            <a:off x="1409457" y="4316873"/>
            <a:ext cx="9349419" cy="422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2000">
                <a:latin typeface="Source Code Pro"/>
                <a:ea typeface="Source Code Pro"/>
                <a:cs typeface="Source Code Pro"/>
                <a:sym typeface="Source Code Pro"/>
              </a:rPr>
              <a:t> //Create the health bar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var outerBar = g.rectangle(128, 16, "black"),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    innerBar = g.rectangle(128, 16, "yellowGreen");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2000">
                <a:latin typeface="Source Code Pro"/>
                <a:ea typeface="Source Code Pro"/>
                <a:cs typeface="Source Code Pro"/>
                <a:sym typeface="Source Code Pro"/>
              </a:rPr>
              <a:t>//Group the inner and outer bars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healthBar = g.group(outerBar, innerBar);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2000">
                <a:latin typeface="Source Code Pro"/>
                <a:ea typeface="Source Code Pro"/>
                <a:cs typeface="Source Code Pro"/>
                <a:sym typeface="Source Code Pro"/>
              </a:rPr>
              <a:t>//Set the `innerBar` as a property of the `healthBar`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healthBar.inner = innerBar;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2000">
                <a:latin typeface="Source Code Pro"/>
                <a:ea typeface="Source Code Pro"/>
                <a:cs typeface="Source Code Pro"/>
                <a:sym typeface="Source Code Pro"/>
              </a:rPr>
              <a:t>//Position the health bar sprite group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healthBar.x = g.canvas.width - 148;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healthBar.y = 16;</a:t>
            </a:r>
          </a:p>
        </p:txBody>
      </p:sp>
      <p:sp>
        <p:nvSpPr>
          <p:cNvPr id="423" name="Shape 423"/>
          <p:cNvSpPr/>
          <p:nvPr/>
        </p:nvSpPr>
        <p:spPr>
          <a:xfrm>
            <a:off x="1339447" y="1981620"/>
            <a:ext cx="8260386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Group sprites together to make 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compound sprites</a:t>
            </a:r>
          </a:p>
        </p:txBody>
      </p:sp>
    </p:spTree>
  </p:cSld>
  <p:clrMapOvr>
    <a:masterClrMapping/>
  </p:clrMapOvr>
  <p:transition spd="med" advClick="1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/>
        </p:nvSpPr>
        <p:spPr>
          <a:xfrm>
            <a:off x="1347027" y="2566144"/>
            <a:ext cx="10310747" cy="64606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426" name="Shape 426"/>
          <p:cNvSpPr/>
          <p:nvPr/>
        </p:nvSpPr>
        <p:spPr>
          <a:xfrm>
            <a:off x="1662887" y="2812455"/>
            <a:ext cx="10549409" cy="613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000">
                <a:latin typeface="Source Code Pro"/>
                <a:ea typeface="Source Code Pro"/>
                <a:cs typeface="Source Code Pro"/>
                <a:sym typeface="Source Code Pro"/>
              </a:rPr>
              <a:t>//Create the `gameScene` group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gameScene = g.group();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000">
                <a:latin typeface="Source Code Pro"/>
                <a:ea typeface="Source Code Pro"/>
                <a:cs typeface="Source Code Pro"/>
                <a:sym typeface="Source Code Pro"/>
              </a:rPr>
              <a:t>//Create sprites and add them to the `gameScene`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player = g.rectangle(32, 32, “blue");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gameScene.addChild(player);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treasure = g.rectangle(16, 16, “gold");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gameScene.addChild(treasure);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healthBar = g.group(outerBar, innerBar);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gameScene.addChild(healthBar);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000">
                <a:latin typeface="Source Code Pro"/>
                <a:ea typeface="Source Code Pro"/>
                <a:cs typeface="Source Code Pro"/>
                <a:sym typeface="Source Code Pro"/>
              </a:rPr>
              <a:t>//Optionally group all sprites with at once like this: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gameScene.add(player, treasure, healthBar);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000">
                <a:latin typeface="Source Code Pro"/>
                <a:ea typeface="Source Code Pro"/>
                <a:cs typeface="Source Code Pro"/>
                <a:sym typeface="Source Code Pro"/>
              </a:rPr>
              <a:t>//Create text and add it to the `gameOverScene`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message = g.text("Game Over!", "64px Futura", "black", 20, 20);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gameOverScene = g.group(message);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gameOverScene.visible = false;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1339447" y="1092620"/>
            <a:ext cx="869746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Use groups to create game scenes</a:t>
            </a:r>
          </a:p>
        </p:txBody>
      </p:sp>
    </p:spTree>
  </p:cSld>
  <p:clrMapOvr>
    <a:masterClrMapping/>
  </p:clrMapOvr>
  <p:transition spd="med" advClick="1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/>
        </p:nvSpPr>
        <p:spPr>
          <a:xfrm>
            <a:off x="1347027" y="2276841"/>
            <a:ext cx="10453996" cy="70789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430" name="Shape 430"/>
          <p:cNvSpPr/>
          <p:nvPr/>
        </p:nvSpPr>
        <p:spPr>
          <a:xfrm>
            <a:off x="1662887" y="2577505"/>
            <a:ext cx="11230406" cy="652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//...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  //Check for the end of the game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  //Does the player have enough health? If the width of the `innerBar`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  //is less than zero, end the game and display "You lost!"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if (healthBar.inner.width &lt; 0)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  g.state = end;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  message.content = "You lost!";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//If the player has brought the treasure to the exit,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  //end the game and display "You won!"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if (g.hitTestRectangle(treasure, exit))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  g.state = end;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  message.content = "You won!";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function end()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gameScene.visible = false;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gameOverScene.visible = true;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</p:txBody>
      </p:sp>
      <p:sp>
        <p:nvSpPr>
          <p:cNvPr id="431" name="Shape 431"/>
          <p:cNvSpPr/>
          <p:nvPr/>
        </p:nvSpPr>
        <p:spPr>
          <a:xfrm>
            <a:off x="1339447" y="330620"/>
            <a:ext cx="7956805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Hide or reveal game scenes as 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need them</a:t>
            </a:r>
          </a:p>
        </p:txBody>
      </p:sp>
    </p:spTree>
  </p:cSld>
  <p:clrMapOvr>
    <a:masterClrMapping/>
  </p:clrMapOvr>
  <p:transition spd="med" advClick="1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type="title"/>
          </p:nvPr>
        </p:nvSpPr>
        <p:spPr>
          <a:xfrm>
            <a:off x="1270000" y="-1130300"/>
            <a:ext cx="10464800" cy="3302000"/>
          </a:xfrm>
          <a:prstGeom prst="rect">
            <a:avLst/>
          </a:prstGeom>
        </p:spPr>
        <p:txBody>
          <a:bodyPr/>
          <a:lstStyle>
            <a:lvl1pPr algn="l">
              <a:defRPr sz="84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D4FB79"/>
                </a:solidFill>
              </a:rPr>
              <a:t>Convenience methods</a:t>
            </a:r>
          </a:p>
        </p:txBody>
      </p:sp>
      <p:sp>
        <p:nvSpPr>
          <p:cNvPr id="434" name="Shape 434"/>
          <p:cNvSpPr/>
          <p:nvPr/>
        </p:nvSpPr>
        <p:spPr>
          <a:xfrm>
            <a:off x="1347027" y="3506983"/>
            <a:ext cx="9448879" cy="58488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435" name="Shape 435"/>
          <p:cNvSpPr/>
          <p:nvPr/>
        </p:nvSpPr>
        <p:spPr>
          <a:xfrm>
            <a:off x="1561857" y="3713623"/>
            <a:ext cx="11065528" cy="543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var playerHit = false;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enemies.forEach(function(enemy) {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//Move the enemy</a:t>
            </a: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g.move(enemy);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//Check the enemy's screen boundaries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var enemyHitsEdges = g.contain(enemy, g.stage.localBounds);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//If the enemy hits the top or bottom of the stage, reverse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    //its direction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if (enemyHitsEdges === "top" || enemyHitsEdges === "bottom") {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  enemy.vy *= -1;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//Test for a collision. If any of the enemies are touching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    //the player, set `playerHit` to `true`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if(g.hitTestRectangle(player, enemy)) {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 playerHit = true;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</a:p>
        </p:txBody>
      </p:sp>
      <p:sp>
        <p:nvSpPr>
          <p:cNvPr id="436" name="Shape 436"/>
          <p:cNvSpPr/>
          <p:nvPr/>
        </p:nvSpPr>
        <p:spPr>
          <a:xfrm>
            <a:off x="1339447" y="2362620"/>
            <a:ext cx="600364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`move` and `contain`</a:t>
            </a:r>
          </a:p>
        </p:txBody>
      </p:sp>
    </p:spTree>
  </p:cSld>
  <p:clrMapOvr>
    <a:masterClrMapping/>
  </p:clrMapOvr>
  <p:transition spd="med" advClick="1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type="title"/>
          </p:nvPr>
        </p:nvSpPr>
        <p:spPr>
          <a:xfrm>
            <a:off x="1270000" y="-1130300"/>
            <a:ext cx="10464800" cy="3302000"/>
          </a:xfrm>
          <a:prstGeom prst="rect">
            <a:avLst/>
          </a:prstGeom>
        </p:spPr>
        <p:txBody>
          <a:bodyPr/>
          <a:lstStyle>
            <a:lvl1pPr algn="l">
              <a:defRPr sz="84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D4FB79"/>
                </a:solidFill>
              </a:rPr>
              <a:t>Keyboard controller</a:t>
            </a:r>
          </a:p>
        </p:txBody>
      </p:sp>
      <p:sp>
        <p:nvSpPr>
          <p:cNvPr id="439" name="Shape 439"/>
          <p:cNvSpPr/>
          <p:nvPr/>
        </p:nvSpPr>
        <p:spPr>
          <a:xfrm>
            <a:off x="1347027" y="3519000"/>
            <a:ext cx="10782442" cy="16389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440" name="Shape 440"/>
          <p:cNvSpPr/>
          <p:nvPr/>
        </p:nvSpPr>
        <p:spPr>
          <a:xfrm>
            <a:off x="1472957" y="3631073"/>
            <a:ext cx="11065528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//arguments: thingToControl, speed, up, right, down, left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g.fourKeyController(player, 5, 38, 39, 40, 37);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FA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1343563" y="4069359"/>
            <a:ext cx="10064120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5700">
                <a:latin typeface="Source Sans Pro"/>
                <a:ea typeface="Source Sans Pro"/>
                <a:cs typeface="Source Sans Pro"/>
                <a:sym typeface="Source Sans Pro"/>
              </a:rPr>
              <a:t>“Programming is about typing”</a:t>
            </a:r>
            <a:endParaRPr b="1" sz="5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 advClick="1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type="title"/>
          </p:nvPr>
        </p:nvSpPr>
        <p:spPr>
          <a:xfrm>
            <a:off x="1270000" y="-1130300"/>
            <a:ext cx="11099504" cy="3302000"/>
          </a:xfrm>
          <a:prstGeom prst="rect">
            <a:avLst/>
          </a:prstGeom>
        </p:spPr>
        <p:txBody>
          <a:bodyPr/>
          <a:lstStyle>
            <a:lvl1pPr algn="l">
              <a:defRPr sz="76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D4FB79"/>
                </a:solidFill>
              </a:rPr>
              <a:t>Adding images</a:t>
            </a:r>
          </a:p>
        </p:txBody>
      </p:sp>
      <p:pic>
        <p:nvPicPr>
          <p:cNvPr id="443" name="f0205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5073" y="2545483"/>
            <a:ext cx="6680201" cy="666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/>
        </p:nvSpPr>
        <p:spPr>
          <a:xfrm>
            <a:off x="1347027" y="2276841"/>
            <a:ext cx="10453996" cy="70789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446" name="Shape 446"/>
          <p:cNvSpPr/>
          <p:nvPr/>
        </p:nvSpPr>
        <p:spPr>
          <a:xfrm>
            <a:off x="1662887" y="2818805"/>
            <a:ext cx="11230406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3100">
                <a:latin typeface="Source Code Pro"/>
                <a:ea typeface="Source Code Pro"/>
                <a:cs typeface="Source Code Pro"/>
                <a:sym typeface="Source Code Pro"/>
              </a:rPr>
              <a:t>var g = ga(  </a:t>
            </a:r>
            <a:endParaRPr sz="3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3100">
                <a:latin typeface="Source Code Pro"/>
                <a:ea typeface="Source Code Pro"/>
                <a:cs typeface="Source Code Pro"/>
                <a:sym typeface="Source Code Pro"/>
              </a:rPr>
              <a:t>  512, 512, setup, </a:t>
            </a:r>
            <a:endParaRPr sz="3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3100">
                <a:latin typeface="Source Code Pro"/>
                <a:ea typeface="Source Code Pro"/>
                <a:cs typeface="Source Code Pro"/>
                <a:sym typeface="Source Code Pro"/>
              </a:rPr>
              <a:t>  [</a:t>
            </a:r>
            <a:endParaRPr sz="3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3100">
                <a:latin typeface="Source Code Pro"/>
                <a:ea typeface="Source Code Pro"/>
                <a:cs typeface="Source Code Pro"/>
                <a:sym typeface="Source Code Pro"/>
              </a:rPr>
              <a:t>    "images/explorer.png",</a:t>
            </a:r>
            <a:endParaRPr sz="3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3100">
                <a:latin typeface="Source Code Pro"/>
                <a:ea typeface="Source Code Pro"/>
                <a:cs typeface="Source Code Pro"/>
                <a:sym typeface="Source Code Pro"/>
              </a:rPr>
              <a:t>    "images/dungeon.png",</a:t>
            </a:r>
            <a:endParaRPr sz="3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3100">
                <a:latin typeface="Source Code Pro"/>
                <a:ea typeface="Source Code Pro"/>
                <a:cs typeface="Source Code Pro"/>
                <a:sym typeface="Source Code Pro"/>
              </a:rPr>
              <a:t>    "images/blob.png",</a:t>
            </a:r>
            <a:endParaRPr sz="3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3100">
                <a:latin typeface="Source Code Pro"/>
                <a:ea typeface="Source Code Pro"/>
                <a:cs typeface="Source Code Pro"/>
                <a:sym typeface="Source Code Pro"/>
              </a:rPr>
              <a:t>    "images/treasure.png",</a:t>
            </a:r>
            <a:endParaRPr sz="3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3100">
                <a:latin typeface="Source Code Pro"/>
                <a:ea typeface="Source Code Pro"/>
                <a:cs typeface="Source Code Pro"/>
                <a:sym typeface="Source Code Pro"/>
              </a:rPr>
              <a:t>    "images/door.png", </a:t>
            </a:r>
            <a:endParaRPr sz="3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3100">
                <a:latin typeface="Source Code Pro"/>
                <a:ea typeface="Source Code Pro"/>
                <a:cs typeface="Source Code Pro"/>
                <a:sym typeface="Source Code Pro"/>
              </a:rPr>
              <a:t>    "sounds/chimes.wav"</a:t>
            </a:r>
            <a:endParaRPr sz="3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3100">
                <a:latin typeface="Source Code Pro"/>
                <a:ea typeface="Source Code Pro"/>
                <a:cs typeface="Source Code Pro"/>
                <a:sym typeface="Source Code Pro"/>
              </a:rPr>
              <a:t>  ]</a:t>
            </a:r>
            <a:endParaRPr sz="3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31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3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3100">
                <a:latin typeface="Source Code Pro"/>
                <a:ea typeface="Source Code Pro"/>
                <a:cs typeface="Source Code Pro"/>
                <a:sym typeface="Source Code Pro"/>
              </a:rPr>
              <a:t>g.start();</a:t>
            </a:r>
          </a:p>
        </p:txBody>
      </p:sp>
      <p:sp>
        <p:nvSpPr>
          <p:cNvPr id="447" name="Shape 447"/>
          <p:cNvSpPr/>
          <p:nvPr/>
        </p:nvSpPr>
        <p:spPr>
          <a:xfrm>
            <a:off x="1339447" y="711620"/>
            <a:ext cx="914796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Preload the images you want to use</a:t>
            </a:r>
          </a:p>
        </p:txBody>
      </p:sp>
    </p:spTree>
  </p:cSld>
  <p:clrMapOvr>
    <a:masterClrMapping/>
  </p:clrMapOvr>
  <p:transition spd="med" advClick="1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/>
        </p:nvSpPr>
        <p:spPr>
          <a:xfrm>
            <a:off x="1347027" y="2276841"/>
            <a:ext cx="10453996" cy="70789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450" name="Shape 450"/>
          <p:cNvSpPr/>
          <p:nvPr/>
        </p:nvSpPr>
        <p:spPr>
          <a:xfrm>
            <a:off x="1472709" y="2698378"/>
            <a:ext cx="11230406" cy="623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//The dungeon background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dungeon = g.sprite("images/dungeon.png");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gameScene.addChild(dungeon);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//The exit door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exit = g.sprite("images/door.png");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exit.x = 32;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gameScene.addChild(exit);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//The player sprite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player = g.sprite("images/explorer.png");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player.x = 68;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player.y = g.canvas.height / 2 - player.height / 2;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gameScene.addChild(player);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//Create the treasure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treasure = g.sprite("images/treasure.png");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//Position it next to the left edge of the canvas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treasure.x = g.canvas.width - treasure.width - 32;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treasure.y = g.canvas.height / 2 - treasure.height / 2; </a:t>
            </a:r>
          </a:p>
        </p:txBody>
      </p:sp>
      <p:sp>
        <p:nvSpPr>
          <p:cNvPr id="451" name="Shape 451"/>
          <p:cNvSpPr/>
          <p:nvPr/>
        </p:nvSpPr>
        <p:spPr>
          <a:xfrm>
            <a:off x="1339447" y="330620"/>
            <a:ext cx="9653322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the `sprite` method to create an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 sprite</a:t>
            </a:r>
          </a:p>
        </p:txBody>
      </p:sp>
    </p:spTree>
  </p:cSld>
  <p:clrMapOvr>
    <a:masterClrMapping/>
  </p:clrMapOvr>
  <p:transition spd="med" advClick="1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1347027" y="6687628"/>
            <a:ext cx="10453996" cy="26681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454" name="Shape 454"/>
          <p:cNvSpPr/>
          <p:nvPr/>
        </p:nvSpPr>
        <p:spPr>
          <a:xfrm>
            <a:off x="1358632" y="6789821"/>
            <a:ext cx="11230406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g.contain(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  player,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 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    x: 32, y: 16,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    width: g.canvas.width - 32,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    height: g.canvas.height - 32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 );</a:t>
            </a:r>
          </a:p>
        </p:txBody>
      </p:sp>
      <p:sp>
        <p:nvSpPr>
          <p:cNvPr id="455" name="Shape 455"/>
          <p:cNvSpPr/>
          <p:nvPr/>
        </p:nvSpPr>
        <p:spPr>
          <a:xfrm>
            <a:off x="1339447" y="711620"/>
            <a:ext cx="809091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Fine tune the containment area</a:t>
            </a:r>
          </a:p>
        </p:txBody>
      </p:sp>
      <p:pic>
        <p:nvPicPr>
          <p:cNvPr id="456" name="containment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09256" y="1955813"/>
            <a:ext cx="4308286" cy="4300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FA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/>
        </p:nvSpPr>
        <p:spPr>
          <a:xfrm>
            <a:off x="2775866" y="3581399"/>
            <a:ext cx="10806908" cy="403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9400">
                <a:latin typeface="Source Sans Pro"/>
                <a:ea typeface="Source Sans Pro"/>
                <a:cs typeface="Source Sans Pro"/>
                <a:sym typeface="Source Sans Pro"/>
              </a:rPr>
              <a:t>You’re done!</a:t>
            </a:r>
            <a:endParaRPr b="1" sz="9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666750" indent="-666750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b="1" sz="5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 advClick="1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9421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/>
        </p:nvSpPr>
        <p:spPr>
          <a:xfrm>
            <a:off x="1257300" y="-3429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>
              <a:defRPr sz="9500">
                <a:solidFill>
                  <a:srgbClr val="FF8A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FF8AD8"/>
                </a:solidFill>
              </a:rPr>
              <a:t>Where now?</a:t>
            </a:r>
          </a:p>
        </p:txBody>
      </p:sp>
      <p:sp>
        <p:nvSpPr>
          <p:cNvPr id="461" name="Shape 461"/>
          <p:cNvSpPr/>
          <p:nvPr/>
        </p:nvSpPr>
        <p:spPr>
          <a:xfrm>
            <a:off x="1343563" y="3218459"/>
            <a:ext cx="10064120" cy="690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561473" indent="-561473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Decide what kind of games you want to make.</a:t>
            </a:r>
            <a:endParaRPr sz="42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561473" indent="-561473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Explore tools that will help you make that game.</a:t>
            </a:r>
            <a:endParaRPr sz="42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561473" indent="-561473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an existing game engine or build your own out of components.</a:t>
            </a:r>
            <a:endParaRPr sz="42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561473" indent="-561473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Start designing a game for next year’s js13K competition.</a:t>
            </a:r>
            <a:endParaRPr sz="42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 advClick="1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FA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/>
        </p:nvSpPr>
        <p:spPr>
          <a:xfrm>
            <a:off x="1257300" y="-3429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>
              <a:defRPr sz="9500">
                <a:solidFill>
                  <a:srgbClr val="FF8A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FF8AD8"/>
                </a:solidFill>
              </a:rPr>
              <a:t>Useful tools</a:t>
            </a:r>
          </a:p>
        </p:txBody>
      </p:sp>
      <p:sp>
        <p:nvSpPr>
          <p:cNvPr id="464" name="Shape 464"/>
          <p:cNvSpPr/>
          <p:nvPr/>
        </p:nvSpPr>
        <p:spPr>
          <a:xfrm>
            <a:off x="1343563" y="3269259"/>
            <a:ext cx="10464802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91289" indent="-491289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b="1" sz="4200">
                <a:latin typeface="Source Sans Pro"/>
                <a:ea typeface="Source Sans Pro"/>
                <a:cs typeface="Source Sans Pro"/>
                <a:sym typeface="Source Sans Pro"/>
              </a:rPr>
              <a:t>Pixi</a:t>
            </a:r>
            <a:r>
              <a:rPr sz="4200">
                <a:latin typeface="Source Sans Pro"/>
                <a:ea typeface="Source Sans Pro"/>
                <a:cs typeface="Source Sans Pro"/>
                <a:sym typeface="Source Sans Pro"/>
              </a:rPr>
              <a:t>: fast and easy 2D rendering engine</a:t>
            </a:r>
            <a:endParaRPr sz="4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491289" indent="-491289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b="1" sz="4200">
                <a:latin typeface="Source Sans Pro"/>
                <a:ea typeface="Source Sans Pro"/>
                <a:cs typeface="Source Sans Pro"/>
                <a:sym typeface="Source Sans Pro"/>
              </a:rPr>
              <a:t>Babylon</a:t>
            </a:r>
            <a:r>
              <a:rPr sz="4200">
                <a:latin typeface="Source Sans Pro"/>
                <a:ea typeface="Source Sans Pro"/>
                <a:cs typeface="Source Sans Pro"/>
                <a:sym typeface="Source Sans Pro"/>
              </a:rPr>
              <a:t>: 3D rendering engine for games</a:t>
            </a:r>
            <a:endParaRPr sz="4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491289" indent="-491289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b="1" sz="4200">
                <a:latin typeface="Source Sans Pro"/>
                <a:ea typeface="Source Sans Pro"/>
                <a:cs typeface="Source Sans Pro"/>
                <a:sym typeface="Source Sans Pro"/>
              </a:rPr>
              <a:t>Howler</a:t>
            </a:r>
            <a:r>
              <a:rPr sz="4200">
                <a:latin typeface="Source Sans Pro"/>
                <a:ea typeface="Source Sans Pro"/>
                <a:cs typeface="Source Sans Pro"/>
                <a:sym typeface="Source Sans Pro"/>
              </a:rPr>
              <a:t>: WebAudio sound library</a:t>
            </a:r>
            <a:endParaRPr sz="4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491289" indent="-491289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b="1" sz="4200">
                <a:latin typeface="Source Sans Pro"/>
                <a:ea typeface="Source Sans Pro"/>
                <a:cs typeface="Source Sans Pro"/>
                <a:sym typeface="Source Sans Pro"/>
              </a:rPr>
              <a:t>Photon</a:t>
            </a:r>
            <a:r>
              <a:rPr sz="4200">
                <a:latin typeface="Source Sans Pro"/>
                <a:ea typeface="Source Sans Pro"/>
                <a:cs typeface="Source Sans Pro"/>
                <a:sym typeface="Source Sans Pro"/>
              </a:rPr>
              <a:t>: Particle effects </a:t>
            </a:r>
            <a:endParaRPr sz="4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491289" indent="-491289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b="1" sz="4200">
                <a:latin typeface="Source Sans Pro"/>
                <a:ea typeface="Source Sans Pro"/>
                <a:cs typeface="Source Sans Pro"/>
                <a:sym typeface="Source Sans Pro"/>
              </a:rPr>
              <a:t>Tween</a:t>
            </a:r>
            <a:r>
              <a:rPr sz="4200">
                <a:latin typeface="Source Sans Pro"/>
                <a:ea typeface="Source Sans Pro"/>
                <a:cs typeface="Source Sans Pro"/>
                <a:sym typeface="Source Sans Pro"/>
              </a:rPr>
              <a:t>.js: Tween animation library</a:t>
            </a:r>
            <a:endParaRPr sz="4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491289" indent="-491289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b="1" sz="4200">
                <a:latin typeface="Source Sans Pro"/>
                <a:ea typeface="Source Sans Pro"/>
                <a:cs typeface="Source Sans Pro"/>
                <a:sym typeface="Source Sans Pro"/>
              </a:rPr>
              <a:t>Better-than-average game engines</a:t>
            </a:r>
            <a:r>
              <a:rPr sz="4200">
                <a:latin typeface="Source Sans Pro"/>
                <a:ea typeface="Source Sans Pro"/>
                <a:cs typeface="Source Sans Pro"/>
                <a:sym typeface="Source Sans Pro"/>
              </a:rPr>
              <a:t>: Phaser, Impact, Goo Engine, Unity, Play Canvas, Monogame</a:t>
            </a:r>
            <a:br>
              <a:rPr b="1" sz="42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b="1" sz="4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 advClick="1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FA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/>
        </p:nvSpPr>
        <p:spPr>
          <a:xfrm>
            <a:off x="1257300" y="-3429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>
              <a:defRPr sz="9500">
                <a:solidFill>
                  <a:srgbClr val="FF8A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FF8AD8"/>
                </a:solidFill>
              </a:rPr>
              <a:t>Useful resources</a:t>
            </a:r>
          </a:p>
        </p:txBody>
      </p:sp>
      <p:sp>
        <p:nvSpPr>
          <p:cNvPr id="467" name="Shape 467"/>
          <p:cNvSpPr/>
          <p:nvPr/>
        </p:nvSpPr>
        <p:spPr>
          <a:xfrm>
            <a:off x="1343563" y="3370859"/>
            <a:ext cx="10690009" cy="5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91289" indent="-491289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latin typeface="Source Sans Pro"/>
                <a:ea typeface="Source Sans Pro"/>
                <a:cs typeface="Source Sans Pro"/>
                <a:sym typeface="Source Sans Pro"/>
              </a:rPr>
              <a:t>www.html5gamedevs.com</a:t>
            </a:r>
            <a:endParaRPr sz="4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491289" indent="-491289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latin typeface="Source Sans Pro"/>
                <a:ea typeface="Source Sans Pro"/>
                <a:cs typeface="Source Sans Pro"/>
                <a:sym typeface="Source Sans Pro"/>
              </a:rPr>
              <a:t>opengameart.org </a:t>
            </a:r>
            <a:endParaRPr sz="4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491289" indent="-491289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 u="sng">
                <a:latin typeface="Source Sans Pro"/>
                <a:ea typeface="Source Sans Pro"/>
                <a:cs typeface="Source Sans Pro"/>
                <a:sym typeface="Source Sans Pro"/>
                <a:hlinkClick r:id="rId2" invalidUrl="" action="" tgtFrame="" tooltip="" history="1" highlightClick="0" endSnd="0"/>
              </a:rPr>
              <a:t>www.universalsoundfx.com</a:t>
            </a:r>
            <a:endParaRPr sz="4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491289" indent="-491289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b="1" sz="4200">
                <a:latin typeface="Source Sans Pro"/>
                <a:ea typeface="Source Sans Pro"/>
                <a:cs typeface="Source Sans Pro"/>
                <a:sym typeface="Source Sans Pro"/>
              </a:rPr>
              <a:t>Game development links</a:t>
            </a:r>
            <a:r>
              <a:rPr sz="4200"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sz="4200" u="sng">
                <a:latin typeface="Source Sans Pro"/>
                <a:ea typeface="Source Sans Pro"/>
                <a:cs typeface="Source Sans Pro"/>
                <a:sym typeface="Source Sans Pro"/>
                <a:hlinkClick r:id="rId3" invalidUrl="" action="" tgtFrame="" tooltip="" history="1" highlightClick="0" endSnd="0"/>
              </a:rPr>
              <a:t>github.com/ellisonleao/magictools</a:t>
            </a:r>
            <a:endParaRPr sz="4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b="1" sz="4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 advClick="1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FA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/>
        </p:nvSpPr>
        <p:spPr>
          <a:xfrm>
            <a:off x="1257300" y="-3429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>
              <a:defRPr sz="9500">
                <a:solidFill>
                  <a:srgbClr val="FF8A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FF8AD8"/>
                </a:solidFill>
              </a:rPr>
              <a:t>Rich Davey’s tips</a:t>
            </a:r>
          </a:p>
        </p:txBody>
      </p:sp>
      <p:sp>
        <p:nvSpPr>
          <p:cNvPr id="470" name="Shape 470"/>
          <p:cNvSpPr/>
          <p:nvPr/>
        </p:nvSpPr>
        <p:spPr>
          <a:xfrm>
            <a:off x="1343563" y="3040659"/>
            <a:ext cx="10690009" cy="624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91289" indent="-491289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latin typeface="Source Sans Pro"/>
                <a:ea typeface="Source Sans Pro"/>
                <a:cs typeface="Source Sans Pro"/>
                <a:sym typeface="Source Sans Pro"/>
              </a:rPr>
              <a:t>Things you’re told are not possible today might be by the end of the project.</a:t>
            </a:r>
            <a:endParaRPr sz="4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491289" indent="-491289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latin typeface="Source Sans Pro"/>
                <a:ea typeface="Source Sans Pro"/>
                <a:cs typeface="Source Sans Pro"/>
                <a:sym typeface="Source Sans Pro"/>
              </a:rPr>
              <a:t>Be prepared to un-learn what you know every 6 months.</a:t>
            </a:r>
            <a:endParaRPr sz="4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491289" indent="-491289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latin typeface="Source Sans Pro"/>
                <a:ea typeface="Source Sans Pro"/>
                <a:cs typeface="Source Sans Pro"/>
                <a:sym typeface="Source Sans Pro"/>
              </a:rPr>
              <a:t>Googling a problem? Check the dates of the answers. Disregard anything &gt; 1 year old.</a:t>
            </a:r>
            <a:endParaRPr sz="4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b="1" sz="4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 advClick="1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type="title"/>
          </p:nvPr>
        </p:nvSpPr>
        <p:spPr>
          <a:xfrm>
            <a:off x="1511894" y="1457355"/>
            <a:ext cx="10464801" cy="1573217"/>
          </a:xfrm>
          <a:prstGeom prst="rect">
            <a:avLst/>
          </a:prstGeom>
        </p:spPr>
        <p:txBody>
          <a:bodyPr/>
          <a:lstStyle>
            <a:lvl1pPr algn="l" defTabSz="566674">
              <a:defRPr sz="9215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215">
                <a:solidFill>
                  <a:srgbClr val="D4FB79"/>
                </a:solidFill>
              </a:rPr>
              <a:t>Bye for now!</a:t>
            </a:r>
          </a:p>
        </p:txBody>
      </p:sp>
      <p:sp>
        <p:nvSpPr>
          <p:cNvPr id="473" name="Shape 473"/>
          <p:cNvSpPr/>
          <p:nvPr/>
        </p:nvSpPr>
        <p:spPr>
          <a:xfrm>
            <a:off x="1432315" y="3697408"/>
            <a:ext cx="10971563" cy="412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www.kittykatattack.com</a:t>
            </a:r>
            <a:endParaRPr sz="3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444500" indent="-444500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 u="sng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2" invalidUrl="" action="" tgtFrame="" tooltip="" history="1" highlightClick="0" endSnd="0"/>
              </a:rPr>
              <a:t>github.com/kittykatattack/ga</a:t>
            </a:r>
            <a:endParaRPr sz="3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444500" indent="-444500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@rexvanderspuy</a:t>
            </a:r>
            <a:endParaRPr sz="3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444500" indent="-444500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dandylion13@gmail.com</a:t>
            </a:r>
            <a:endParaRPr sz="3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397710" indent="-397710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… and lots of books.</a:t>
            </a:r>
            <a:r>
              <a:rPr sz="3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3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1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FA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1851563" y="4069359"/>
            <a:ext cx="10064119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5700">
                <a:latin typeface="Source Sans Pro"/>
                <a:ea typeface="Source Sans Pro"/>
                <a:cs typeface="Source Sans Pro"/>
                <a:sym typeface="Source Sans Pro"/>
              </a:rPr>
              <a:t>“Learn ideas, not platforms”</a:t>
            </a:r>
            <a:endParaRPr b="1" sz="5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FA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257300" y="-3429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>
              <a:defRPr sz="9500">
                <a:solidFill>
                  <a:srgbClr val="FF8A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FF8AD8"/>
                </a:solidFill>
              </a:rPr>
              <a:t>Raw HTML5/JS</a:t>
            </a:r>
          </a:p>
        </p:txBody>
      </p:sp>
      <p:sp>
        <p:nvSpPr>
          <p:cNvPr id="68" name="Shape 68"/>
          <p:cNvSpPr/>
          <p:nvPr/>
        </p:nvSpPr>
        <p:spPr>
          <a:xfrm>
            <a:off x="1343563" y="2926359"/>
            <a:ext cx="10064120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4200">
                <a:latin typeface="Source Sans Pro"/>
                <a:ea typeface="Source Sans Pro"/>
                <a:cs typeface="Source Sans Pro"/>
                <a:sym typeface="Source Sans Pro"/>
              </a:rPr>
              <a:t>Accessible</a:t>
            </a:r>
            <a:endParaRPr b="1" sz="4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4200">
                <a:latin typeface="Source Sans Pro"/>
                <a:ea typeface="Source Sans Pro"/>
                <a:cs typeface="Source Sans Pro"/>
                <a:sym typeface="Source Sans Pro"/>
              </a:rPr>
              <a:t>Flexible</a:t>
            </a:r>
            <a:endParaRPr b="1" sz="4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4200">
                <a:latin typeface="Source Sans Pro"/>
                <a:ea typeface="Source Sans Pro"/>
                <a:cs typeface="Source Sans Pro"/>
                <a:sym typeface="Source Sans Pro"/>
              </a:rPr>
              <a:t>Easy</a:t>
            </a:r>
            <a:endParaRPr b="1" sz="4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4200">
                <a:latin typeface="Source Sans Pro"/>
                <a:ea typeface="Source Sans Pro"/>
                <a:cs typeface="Source Sans Pro"/>
                <a:sym typeface="Source Sans Pro"/>
              </a:rPr>
              <a:t>Infinitely configurable</a:t>
            </a:r>
            <a:endParaRPr b="1" sz="4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4200">
                <a:latin typeface="Source Sans Pro"/>
                <a:ea typeface="Source Sans Pro"/>
                <a:cs typeface="Source Sans Pro"/>
                <a:sym typeface="Source Sans Pro"/>
              </a:rPr>
              <a:t>Reassuringly low-level</a:t>
            </a:r>
            <a:br>
              <a:rPr b="1" sz="42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1" sz="4200">
                <a:latin typeface="Source Sans Pro"/>
                <a:ea typeface="Source Sans Pro"/>
                <a:cs typeface="Source Sans Pro"/>
                <a:sym typeface="Source Sans Pro"/>
              </a:rPr>
              <a:t>Plugin anything</a:t>
            </a:r>
            <a:endParaRPr b="1" sz="4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4200">
                <a:latin typeface="Source Sans Pro"/>
                <a:ea typeface="Source Sans Pro"/>
                <a:cs typeface="Source Sans Pro"/>
                <a:sym typeface="Source Sans Pro"/>
              </a:rPr>
              <a:t>Non-proprietary</a:t>
            </a:r>
            <a:endParaRPr b="1" sz="4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4200">
                <a:latin typeface="Source Sans Pro"/>
                <a:ea typeface="Source Sans Pro"/>
                <a:cs typeface="Source Sans Pro"/>
                <a:sym typeface="Source Sans Pro"/>
              </a:rPr>
              <a:t>Typing!</a:t>
            </a:r>
            <a:endParaRPr b="1" sz="4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4200">
                <a:latin typeface="Source Sans Pro"/>
                <a:ea typeface="Source Sans Pro"/>
                <a:cs typeface="Source Sans Pro"/>
                <a:sym typeface="Source Sans Pro"/>
              </a:rPr>
              <a:t>Platform and paradigm agnostic</a:t>
            </a:r>
            <a:endParaRPr b="1" sz="4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9421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257300" y="-3429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>
              <a:defRPr sz="9500">
                <a:solidFill>
                  <a:srgbClr val="FF8A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FF8AD8"/>
                </a:solidFill>
              </a:rPr>
              <a:t>What HTML5 stuff?</a:t>
            </a:r>
          </a:p>
        </p:txBody>
      </p:sp>
      <p:sp>
        <p:nvSpPr>
          <p:cNvPr id="71" name="Shape 71"/>
          <p:cNvSpPr/>
          <p:nvPr/>
        </p:nvSpPr>
        <p:spPr>
          <a:xfrm>
            <a:off x="1288770" y="3282949"/>
            <a:ext cx="10064119" cy="619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HTML?</a:t>
            </a: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CSS?</a:t>
            </a: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WebGL?</a:t>
            </a: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Canvas?</a:t>
            </a: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JavaScript?</a:t>
            </a: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SVG?</a:t>
            </a: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3365450" y="1166638"/>
            <a:ext cx="10954892" cy="7726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Canvas +</a:t>
            </a:r>
            <a:endParaRPr sz="95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WebGL +</a:t>
            </a:r>
            <a:endParaRPr sz="95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JavaScript +</a:t>
            </a:r>
            <a:endParaRPr sz="95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95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 Yay!</a:t>
            </a:r>
            <a:endParaRPr sz="95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95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95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3365450" y="1179338"/>
            <a:ext cx="10954892" cy="7726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 +</a:t>
            </a:r>
            <a:endParaRPr sz="95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CSS +</a:t>
            </a:r>
            <a:endParaRPr sz="95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SVG +</a:t>
            </a:r>
            <a:endParaRPr sz="95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95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 ???</a:t>
            </a:r>
            <a:endParaRPr sz="95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95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95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2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3429" y="1511300"/>
            <a:ext cx="10677942" cy="7047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9421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1257300" y="-3429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>
              <a:defRPr sz="9500">
                <a:solidFill>
                  <a:srgbClr val="FF8A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FF8AD8"/>
                </a:solidFill>
              </a:rPr>
              <a:t>Game engines?</a:t>
            </a:r>
          </a:p>
        </p:txBody>
      </p:sp>
      <p:sp>
        <p:nvSpPr>
          <p:cNvPr id="80" name="Shape 80"/>
          <p:cNvSpPr/>
          <p:nvPr/>
        </p:nvSpPr>
        <p:spPr>
          <a:xfrm>
            <a:off x="1288770" y="3746499"/>
            <a:ext cx="9672404" cy="727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Phaser, Game Closure, Goo, Impact,</a:t>
            </a:r>
            <a:endParaRPr sz="44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Quintus, Enchant, Panda, Grapefruit, MelonJS, Turbulenz, Play Canvas, Game Maker, Construct2, Spell, CreateJS, Kiwi Cocos2D-X, Crafty, LimeJS, FrozenJS…</a:t>
            </a:r>
            <a:endParaRPr sz="44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forever</a:t>
            </a:r>
            <a:endParaRPr sz="44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330794" y="949355"/>
            <a:ext cx="10464801" cy="1573217"/>
          </a:xfrm>
          <a:prstGeom prst="rect">
            <a:avLst/>
          </a:prstGeom>
        </p:spPr>
        <p:txBody>
          <a:bodyPr/>
          <a:lstStyle>
            <a:lvl1pPr defTabSz="566674">
              <a:defRPr sz="9215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215">
                <a:solidFill>
                  <a:srgbClr val="D4FB79"/>
                </a:solidFill>
              </a:rPr>
              <a:t>Rex van der Spuy</a:t>
            </a:r>
          </a:p>
        </p:txBody>
      </p:sp>
      <p:sp>
        <p:nvSpPr>
          <p:cNvPr id="35" name="Shape 35"/>
          <p:cNvSpPr/>
          <p:nvPr/>
        </p:nvSpPr>
        <p:spPr>
          <a:xfrm>
            <a:off x="1432315" y="3049707"/>
            <a:ext cx="10971563" cy="466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Foundation Game Design with Flash</a:t>
            </a:r>
            <a:endParaRPr sz="3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444500" indent="-444500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Advanced Game Design with Flash</a:t>
            </a:r>
            <a:endParaRPr sz="3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444500" indent="-444500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Foundation game Design with AS3.0</a:t>
            </a:r>
            <a:endParaRPr sz="3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444500" indent="-444500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Foundation Game Design with HTML5 and JavaScript</a:t>
            </a:r>
            <a:endParaRPr sz="3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444500" indent="-444500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Advanced Game Design with HTML5 and JavaScript</a:t>
            </a:r>
            <a:endParaRPr sz="3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397710" indent="-397710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Advanced HTML5 Game Developers Toybox (2015)</a:t>
            </a:r>
            <a:r>
              <a:rPr sz="3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3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1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2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596825" y="1718612"/>
            <a:ext cx="11216234" cy="3325715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Choice Paralysis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9421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1257300" y="-3429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>
              <a:defRPr sz="9500">
                <a:solidFill>
                  <a:srgbClr val="FF8A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FF8AD8"/>
                </a:solidFill>
              </a:rPr>
              <a:t>Which way?</a:t>
            </a:r>
          </a:p>
        </p:txBody>
      </p:sp>
      <p:sp>
        <p:nvSpPr>
          <p:cNvPr id="85" name="Shape 85"/>
          <p:cNvSpPr/>
          <p:nvPr/>
        </p:nvSpPr>
        <p:spPr>
          <a:xfrm>
            <a:off x="1343563" y="3218459"/>
            <a:ext cx="10064120" cy="690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561473" indent="-561473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b="1" sz="42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low road:</a:t>
            </a:r>
            <a:endParaRPr sz="42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Code everything from scratch</a:t>
            </a:r>
            <a:endParaRPr sz="42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2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561473" indent="-561473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b="1" sz="42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middle road:</a:t>
            </a:r>
            <a:endParaRPr sz="42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Code most things from scratch</a:t>
            </a:r>
            <a:endParaRPr sz="42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2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561473" indent="-561473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b="1" sz="42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high road:</a:t>
            </a:r>
            <a:endParaRPr sz="42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Use a game engine</a:t>
            </a:r>
            <a:endParaRPr sz="42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FA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1254762" y="2411341"/>
            <a:ext cx="10064120" cy="822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4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latin typeface="Source Sans Pro"/>
                <a:ea typeface="Source Sans Pro"/>
                <a:cs typeface="Source Sans Pro"/>
                <a:sym typeface="Source Sans Pro"/>
              </a:rPr>
              <a:t>    Write most of your code from scratch. Drop in a third-party library for any highly specialized code when it stops becoming fun, educational or productive.</a:t>
            </a:r>
            <a:endParaRPr sz="4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latin typeface="Source Sans Pro"/>
                <a:ea typeface="Source Sans Pro"/>
                <a:cs typeface="Source Sans Pro"/>
                <a:sym typeface="Source Sans Pro"/>
              </a:rPr>
              <a:t>This is the best long-term strategy for developing a deep understanding of the art of game design.</a:t>
            </a:r>
            <a:endParaRPr sz="4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2195812" y="-811736"/>
            <a:ext cx="10464801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>
              <a:defRPr sz="9500">
                <a:solidFill>
                  <a:srgbClr val="FF8A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FF8AD8"/>
                </a:solidFill>
              </a:rPr>
              <a:t>The middle road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1270000" y="29210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</a:rPr>
              <a:t>Now we can start making things!</a:t>
            </a:r>
          </a:p>
        </p:txBody>
      </p:sp>
    </p:spTree>
  </p:cSld>
  <p:clrMapOvr>
    <a:masterClrMapping/>
  </p:clrMapOvr>
  <p:transition spd="slow" advClick="1">
    <p:cover dir="l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9421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1257300" y="-3429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>
              <a:defRPr sz="9500">
                <a:solidFill>
                  <a:srgbClr val="FF8A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FF8AD8"/>
                </a:solidFill>
              </a:rPr>
              <a:t>But what?</a:t>
            </a:r>
          </a:p>
        </p:txBody>
      </p:sp>
      <p:sp>
        <p:nvSpPr>
          <p:cNvPr id="93" name="Shape 93"/>
          <p:cNvSpPr/>
          <p:nvPr/>
        </p:nvSpPr>
        <p:spPr>
          <a:xfrm>
            <a:off x="1288770" y="3536949"/>
            <a:ext cx="10064119" cy="619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834189" indent="-834189" algn="l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Make a drawing surface.</a:t>
            </a: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834189" indent="-834189" algn="l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Draw lines, shapes and images.</a:t>
            </a: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834189" indent="-834189" algn="l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Turn them into reusable components called </a:t>
            </a:r>
            <a:r>
              <a:rPr b="1" sz="48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Sprites</a:t>
            </a:r>
            <a:r>
              <a:rPr sz="48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834189" indent="-834189" algn="l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Make the sprites interactive.</a:t>
            </a: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377007" y="2837606"/>
            <a:ext cx="10657513" cy="3694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1270000" y="-1130300"/>
            <a:ext cx="10464800" cy="3302000"/>
          </a:xfrm>
          <a:prstGeom prst="rect">
            <a:avLst/>
          </a:prstGeom>
        </p:spPr>
        <p:txBody>
          <a:bodyPr/>
          <a:lstStyle>
            <a:lvl1pPr algn="l">
              <a:def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</a:rPr>
              <a:t>Make a canvas</a:t>
            </a:r>
          </a:p>
        </p:txBody>
      </p:sp>
      <p:sp>
        <p:nvSpPr>
          <p:cNvPr id="97" name="Shape 97"/>
          <p:cNvSpPr/>
          <p:nvPr/>
        </p:nvSpPr>
        <p:spPr>
          <a:xfrm>
            <a:off x="1739899" y="3187700"/>
            <a:ext cx="10142221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var canvas = document.createElement("canvas");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canvas.width = 512;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canvas.height = 512;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canvas.style.border = "1px dashed black";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document.body.appendChild(canvas);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var ctx = canvas.getContext("2d");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1377007" y="7505700"/>
            <a:ext cx="10657513" cy="12828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99" name="Shape 99"/>
          <p:cNvSpPr/>
          <p:nvPr/>
        </p:nvSpPr>
        <p:spPr>
          <a:xfrm>
            <a:off x="1698153" y="7924800"/>
            <a:ext cx="101727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457200" algn="l" defTabSz="457200">
              <a:defRPr sz="2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</a:lstStyle>
          <a:p>
            <a:pPr lvl="0">
              <a:defRPr sz="1800"/>
            </a:pPr>
            <a:r>
              <a:rPr sz="2400"/>
              <a:t>&lt;canvas id=“canvas" width=“256” height=“256”&gt;&lt;/canvas&gt;</a:t>
            </a:r>
            <a:endParaRPr sz="2400"/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f0600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7666" y="1313909"/>
            <a:ext cx="7177668" cy="71511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1377007" y="2837606"/>
            <a:ext cx="8175606" cy="5130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104" name="Shape 104"/>
          <p:cNvSpPr/>
          <p:nvPr>
            <p:ph type="title"/>
          </p:nvPr>
        </p:nvSpPr>
        <p:spPr>
          <a:xfrm>
            <a:off x="1270000" y="-1130300"/>
            <a:ext cx="10464800" cy="3302000"/>
          </a:xfrm>
          <a:prstGeom prst="rect">
            <a:avLst/>
          </a:prstGeom>
        </p:spPr>
        <p:txBody>
          <a:bodyPr/>
          <a:lstStyle>
            <a:lvl1pPr algn="l">
              <a:def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</a:rPr>
              <a:t>Draw a line</a:t>
            </a:r>
          </a:p>
        </p:txBody>
      </p:sp>
      <p:sp>
        <p:nvSpPr>
          <p:cNvPr id="105" name="Shape 105"/>
          <p:cNvSpPr/>
          <p:nvPr/>
        </p:nvSpPr>
        <p:spPr>
          <a:xfrm>
            <a:off x="1993900" y="3022599"/>
            <a:ext cx="6941821" cy="5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800">
                <a:latin typeface="Source Code Pro"/>
                <a:ea typeface="Source Code Pro"/>
                <a:cs typeface="Source Code Pro"/>
                <a:sym typeface="Source Code Pro"/>
              </a:rPr>
              <a:t>//1. Set the line style options</a:t>
            </a:r>
            <a:endParaRPr b="1"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ctx.strokeStyle = "black";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ctx.lineWidth = 3;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800">
                <a:latin typeface="Source Code Pro"/>
                <a:ea typeface="Source Code Pro"/>
                <a:cs typeface="Source Code Pro"/>
                <a:sym typeface="Source Code Pro"/>
              </a:rPr>
              <a:t>//2. Draw the line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ctx.beginPath();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ctx.moveTo(0, 0);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ctx.lineTo(128, 128);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ctx.closePath();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ctx.stroke();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0650" y="1295400"/>
            <a:ext cx="7318735" cy="7292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1377007" y="2837606"/>
            <a:ext cx="8659595" cy="6400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110" name="Shape 110"/>
          <p:cNvSpPr/>
          <p:nvPr>
            <p:ph type="title"/>
          </p:nvPr>
        </p:nvSpPr>
        <p:spPr>
          <a:xfrm>
            <a:off x="1270000" y="-1130300"/>
            <a:ext cx="10464800" cy="3302000"/>
          </a:xfrm>
          <a:prstGeom prst="rect">
            <a:avLst/>
          </a:prstGeom>
        </p:spPr>
        <p:txBody>
          <a:bodyPr/>
          <a:lstStyle>
            <a:lvl1pPr algn="l">
              <a:def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</a:rPr>
              <a:t>Connect lines</a:t>
            </a:r>
          </a:p>
        </p:txBody>
      </p:sp>
      <p:sp>
        <p:nvSpPr>
          <p:cNvPr id="111" name="Shape 111"/>
          <p:cNvSpPr/>
          <p:nvPr/>
        </p:nvSpPr>
        <p:spPr>
          <a:xfrm>
            <a:off x="1751330" y="2978150"/>
            <a:ext cx="8161021" cy="679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400">
                <a:latin typeface="Source Code Pro"/>
                <a:ea typeface="Source Code Pro"/>
                <a:cs typeface="Source Code Pro"/>
                <a:sym typeface="Source Code Pro"/>
              </a:rPr>
              <a:t>//Set the line and fill style options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ctx.strokeStyle = "black";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ctx.lineWidth = 3;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ctx.fillStyle = "rgba(128, 128, 128, 0.5)";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400">
                <a:latin typeface="Source Code Pro"/>
                <a:ea typeface="Source Code Pro"/>
                <a:cs typeface="Source Code Pro"/>
                <a:sym typeface="Source Code Pro"/>
              </a:rPr>
              <a:t>//Connect lines together to form a 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400">
                <a:latin typeface="Source Code Pro"/>
                <a:ea typeface="Source Code Pro"/>
                <a:cs typeface="Source Code Pro"/>
                <a:sym typeface="Source Code Pro"/>
              </a:rPr>
              <a:t>//triangle in the center of the canvas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ctx.beginPath();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ctx.moveTo(128, 85);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ctx.lineTo(170, 170);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ctx.lineTo(85, 170);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ctx.lineTo(128, 85);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ctx.closePath();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ctx.stroke();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ctx.fill();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1270000" y="29210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</a:rPr>
              <a:t>How do you make a video game?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f0203scrap-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9457" y="897298"/>
            <a:ext cx="7915689" cy="79590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1377007" y="2837606"/>
            <a:ext cx="4020622" cy="2683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116" name="Shape 116"/>
          <p:cNvSpPr/>
          <p:nvPr>
            <p:ph type="title"/>
          </p:nvPr>
        </p:nvSpPr>
        <p:spPr>
          <a:xfrm>
            <a:off x="1270000" y="-1130300"/>
            <a:ext cx="10464800" cy="3302000"/>
          </a:xfrm>
          <a:prstGeom prst="rect">
            <a:avLst/>
          </a:prstGeom>
        </p:spPr>
        <p:txBody>
          <a:bodyPr/>
          <a:lstStyle>
            <a:lvl1pPr algn="l">
              <a:def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</a:rPr>
              <a:t>Shapes</a:t>
            </a:r>
          </a:p>
        </p:txBody>
      </p:sp>
      <p:sp>
        <p:nvSpPr>
          <p:cNvPr id="117" name="Shape 117"/>
          <p:cNvSpPr/>
          <p:nvPr/>
        </p:nvSpPr>
        <p:spPr>
          <a:xfrm>
            <a:off x="1789430" y="2921000"/>
            <a:ext cx="3467101" cy="350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000">
                <a:latin typeface="Source Code Pro"/>
                <a:ea typeface="Source Code Pro"/>
                <a:cs typeface="Source Code Pro"/>
                <a:sym typeface="Source Code Pro"/>
              </a:rPr>
              <a:t>//1. Define the shape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var triangle = [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[128, 85],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[170, 170],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[85, 170]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];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5974407" y="2863428"/>
            <a:ext cx="6325722" cy="486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119" name="Shape 119"/>
          <p:cNvSpPr/>
          <p:nvPr/>
        </p:nvSpPr>
        <p:spPr>
          <a:xfrm>
            <a:off x="6280283" y="2934121"/>
            <a:ext cx="5905501" cy="612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000">
                <a:latin typeface="Source Code Pro"/>
                <a:ea typeface="Source Code Pro"/>
                <a:cs typeface="Source Code Pro"/>
                <a:sym typeface="Source Code Pro"/>
              </a:rPr>
              <a:t>//2. Plot the lines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function drawPath(shape) {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//Start drawing from the last point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var lastPoint = shape.length - 1;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ctx.moveTo(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  shape[lastPoint][0],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  shape[lastPoint][1]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);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//Use a loop to plot each point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shape.forEach(function(point) {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  ctx.lineTo(point[0], point[1]);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1415107" y="6186685"/>
            <a:ext cx="3944422" cy="2683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121" name="Shape 121"/>
          <p:cNvSpPr/>
          <p:nvPr/>
        </p:nvSpPr>
        <p:spPr>
          <a:xfrm>
            <a:off x="1687830" y="6111329"/>
            <a:ext cx="3162301" cy="382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000">
                <a:latin typeface="Source Code Pro"/>
                <a:ea typeface="Source Code Pro"/>
                <a:cs typeface="Source Code Pro"/>
                <a:sym typeface="Source Code Pro"/>
              </a:rPr>
              <a:t>//3. Draw the shape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ctx.beginPath();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000">
                <a:latin typeface="Source Code Pro"/>
                <a:ea typeface="Source Code Pro"/>
                <a:cs typeface="Source Code Pro"/>
                <a:sym typeface="Source Code Pro"/>
              </a:rPr>
              <a:t>drawPath(triangle);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ctx.stroke();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ctx.closePath();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ctx.fill();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1270000" y="-1130300"/>
            <a:ext cx="10464800" cy="3302000"/>
          </a:xfrm>
          <a:prstGeom prst="rect">
            <a:avLst/>
          </a:prstGeom>
        </p:spPr>
        <p:txBody>
          <a:bodyPr/>
          <a:lstStyle>
            <a:lvl1pPr algn="l">
              <a:def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</a:rPr>
              <a:t>Rectangles</a:t>
            </a:r>
          </a:p>
        </p:txBody>
      </p:sp>
      <p:sp>
        <p:nvSpPr>
          <p:cNvPr id="124" name="Shape 124"/>
          <p:cNvSpPr/>
          <p:nvPr/>
        </p:nvSpPr>
        <p:spPr>
          <a:xfrm>
            <a:off x="1427807" y="2520528"/>
            <a:ext cx="10149186" cy="53398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125" name="Shape 125"/>
          <p:cNvSpPr/>
          <p:nvPr/>
        </p:nvSpPr>
        <p:spPr>
          <a:xfrm>
            <a:off x="1751330" y="2483271"/>
            <a:ext cx="9502141" cy="765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800">
                <a:latin typeface="Source Code Pro"/>
                <a:ea typeface="Source Code Pro"/>
                <a:cs typeface="Source Code Pro"/>
                <a:sym typeface="Source Code Pro"/>
              </a:rPr>
              <a:t>//Set the line and fill style options</a:t>
            </a:r>
            <a:endParaRPr b="1"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ctx.strokeStyle = "black";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ctx.lineWidth = 3;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ctx.fillStyle = "rgba(128, 128, 128, 0.5)";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800">
                <a:latin typeface="Source Code Pro"/>
                <a:ea typeface="Source Code Pro"/>
                <a:cs typeface="Source Code Pro"/>
                <a:sym typeface="Source Code Pro"/>
              </a:rPr>
              <a:t>//Draw the rectangle</a:t>
            </a:r>
            <a:endParaRPr b="1"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ctx.beginPath();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ctx.rect(50, 40, 70, 90);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ctx.stroke();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ctx.closePath();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ctx.fill();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3111500" y="8585200"/>
            <a:ext cx="5819379" cy="7531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pic>
        <p:nvPicPr>
          <p:cNvPr id="128" name="f0206scra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5541" y="843242"/>
            <a:ext cx="7166990" cy="7143434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3314885" y="8661400"/>
            <a:ext cx="54483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457200" algn="l" defTabSz="457200">
              <a:defRPr sz="2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</a:lstStyle>
          <a:p>
            <a:pPr lvl="0">
              <a:defRPr sz="1800"/>
            </a:pPr>
            <a:r>
              <a:rPr sz="2800"/>
              <a:t>ctx.rect(50, 40, 70, 90);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1270000" y="-1130300"/>
            <a:ext cx="10464800" cy="3302000"/>
          </a:xfrm>
          <a:prstGeom prst="rect">
            <a:avLst/>
          </a:prstGeom>
        </p:spPr>
        <p:txBody>
          <a:bodyPr/>
          <a:lstStyle>
            <a:lvl1pPr algn="l">
              <a:def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</a:rPr>
              <a:t>Circles</a:t>
            </a:r>
          </a:p>
        </p:txBody>
      </p:sp>
      <p:sp>
        <p:nvSpPr>
          <p:cNvPr id="132" name="Shape 132"/>
          <p:cNvSpPr/>
          <p:nvPr/>
        </p:nvSpPr>
        <p:spPr>
          <a:xfrm>
            <a:off x="1427807" y="3663528"/>
            <a:ext cx="10149186" cy="53398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133" name="Shape 133"/>
          <p:cNvSpPr/>
          <p:nvPr/>
        </p:nvSpPr>
        <p:spPr>
          <a:xfrm>
            <a:off x="1624330" y="3721521"/>
            <a:ext cx="9502141" cy="779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800">
                <a:latin typeface="Source Code Pro"/>
                <a:ea typeface="Source Code Pro"/>
                <a:cs typeface="Source Code Pro"/>
                <a:sym typeface="Source Code Pro"/>
              </a:rPr>
              <a:t>//Set the line and fill style options</a:t>
            </a:r>
            <a:endParaRPr b="1"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ctx.strokeStyle = "black";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ctx.lineWidth = 3;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ctx.fillStyle = "gray";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800">
                <a:latin typeface="Source Code Pro"/>
                <a:ea typeface="Source Code Pro"/>
                <a:cs typeface="Source Code Pro"/>
                <a:sym typeface="Source Code Pro"/>
              </a:rPr>
              <a:t>//Draw the circle</a:t>
            </a:r>
            <a:endParaRPr b="1"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ctx.beginPath();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ctx.arc(128, 128, 64, 0, 2*Math.PI, false);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ctx.closePath();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ctx.stroke();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ctx.fill();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b="1"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1427807" y="2241128"/>
            <a:ext cx="10149186" cy="8843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135" name="Shape 135"/>
          <p:cNvSpPr/>
          <p:nvPr/>
        </p:nvSpPr>
        <p:spPr>
          <a:xfrm>
            <a:off x="6038570" y="4552950"/>
            <a:ext cx="927660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/>
          </a:p>
        </p:txBody>
      </p:sp>
      <p:sp>
        <p:nvSpPr>
          <p:cNvPr id="136" name="Shape 136"/>
          <p:cNvSpPr/>
          <p:nvPr/>
        </p:nvSpPr>
        <p:spPr>
          <a:xfrm>
            <a:off x="1586805" y="2498514"/>
            <a:ext cx="1002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457200" algn="l" defTabSz="457200">
              <a:defRPr sz="2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</a:lstStyle>
          <a:p>
            <a:pPr lvl="0">
              <a:defRPr sz="1800"/>
            </a:pPr>
            <a:r>
              <a:rPr sz="2000"/>
              <a:t>arc(centerX, centerY, circleRadius, startAngle, endAngle, false)</a:t>
            </a:r>
            <a:endParaRPr sz="2000"/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1727200" y="8585200"/>
            <a:ext cx="9482191" cy="7531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139" name="Shape 139"/>
          <p:cNvSpPr/>
          <p:nvPr/>
        </p:nvSpPr>
        <p:spPr>
          <a:xfrm>
            <a:off x="1930585" y="8661400"/>
            <a:ext cx="907542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457200" algn="l" defTabSz="457200">
              <a:defRPr sz="2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</a:lstStyle>
          <a:p>
            <a:pPr lvl="0">
              <a:defRPr sz="1800"/>
            </a:pPr>
            <a:r>
              <a:rPr sz="2800"/>
              <a:t>ctx.arc(128, 128, 64, 0, 2*Math.PI, false)</a:t>
            </a:r>
          </a:p>
        </p:txBody>
      </p:sp>
      <p:pic>
        <p:nvPicPr>
          <p:cNvPr id="140" name="f0600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3279" y="499665"/>
            <a:ext cx="7648017" cy="76197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1316987" y="2378539"/>
            <a:ext cx="10781336" cy="65907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143" name="Shape 143"/>
          <p:cNvSpPr/>
          <p:nvPr>
            <p:ph type="title"/>
          </p:nvPr>
        </p:nvSpPr>
        <p:spPr>
          <a:xfrm>
            <a:off x="1168400" y="-1130300"/>
            <a:ext cx="10464800" cy="3302000"/>
          </a:xfrm>
          <a:prstGeom prst="rect">
            <a:avLst/>
          </a:prstGeom>
        </p:spPr>
        <p:txBody>
          <a:bodyPr/>
          <a:lstStyle>
            <a:lvl1pPr algn="l">
              <a:def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</a:rPr>
              <a:t>Rotation</a:t>
            </a:r>
          </a:p>
        </p:txBody>
      </p:sp>
      <p:pic>
        <p:nvPicPr>
          <p:cNvPr id="144" name="f0216scra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0381" y="2613287"/>
            <a:ext cx="9634034" cy="58636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f0217scrap-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5575" y="703896"/>
            <a:ext cx="6853650" cy="83458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f0218scra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466" y="722552"/>
            <a:ext cx="6843868" cy="8333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f0219scra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1378" y="784331"/>
            <a:ext cx="6842044" cy="8184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1270000" y="-571500"/>
            <a:ext cx="10464800" cy="3302000"/>
          </a:xfrm>
          <a:prstGeom prst="rect">
            <a:avLst/>
          </a:prstGeom>
        </p:spPr>
        <p:txBody>
          <a:bodyPr/>
          <a:lstStyle>
            <a:lvl1pPr algn="l">
              <a:def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</a:rPr>
              <a:t>What you’ll learn</a:t>
            </a:r>
          </a:p>
        </p:txBody>
      </p:sp>
      <p:sp>
        <p:nvSpPr>
          <p:cNvPr id="40" name="Shape 40"/>
          <p:cNvSpPr/>
          <p:nvPr/>
        </p:nvSpPr>
        <p:spPr>
          <a:xfrm>
            <a:off x="1339447" y="3378620"/>
            <a:ext cx="10690169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561473" indent="-561473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Technologies you can use</a:t>
            </a:r>
            <a:endParaRPr sz="45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561473" indent="-561473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Low-level code for canvas-based games</a:t>
            </a:r>
            <a:endParaRPr sz="45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561473" indent="-561473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High-level code for making games quickly</a:t>
            </a:r>
            <a:endParaRPr sz="45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561473" indent="-561473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Playtime </a:t>
            </a: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1340838" y="699417"/>
            <a:ext cx="10325055" cy="85266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153" name="Shape 153"/>
          <p:cNvSpPr/>
          <p:nvPr/>
        </p:nvSpPr>
        <p:spPr>
          <a:xfrm>
            <a:off x="1662529" y="816044"/>
            <a:ext cx="9441181" cy="1061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//Set the line and fill style options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ctx.strokeStyle = "black";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ctx.lineWidth = 3;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ctx.fillStyle = "rgba(128, 128, 128, 0.5)";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//Save the current state of the drawing context before it's rotated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ctx.save();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//Shift the drawing context's 0,0 point from the canvas's top left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//corner to the center of the canvas. This will be the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//square's center point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ctx.translate(128, 128);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//Rotate the drawing context's coordinate system 0.5 radians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ctx.rotate(0.5);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//Draw the square from -64 x and -64 y. That will mean its center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//point will be at exactly 0, which is also the center of the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//context's coordinate system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ctx.beginPath();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ctx.rect(-64, -64, 128, 128);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ctx.closePath();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ctx.stroke();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ctx.fill();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//Restore the drawing context to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//its original position and rotation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ctx.restore();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f021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4285" y="787082"/>
            <a:ext cx="8328810" cy="8357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7185427" y="3075677"/>
            <a:ext cx="5039648" cy="51670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158" name="Shape 158"/>
          <p:cNvSpPr/>
          <p:nvPr>
            <p:ph type="title"/>
          </p:nvPr>
        </p:nvSpPr>
        <p:spPr>
          <a:xfrm>
            <a:off x="1168400" y="-1130300"/>
            <a:ext cx="10464800" cy="3302000"/>
          </a:xfrm>
          <a:prstGeom prst="rect">
            <a:avLst/>
          </a:prstGeom>
        </p:spPr>
        <p:txBody>
          <a:bodyPr/>
          <a:lstStyle>
            <a:lvl1pPr algn="l">
              <a:def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</a:rPr>
              <a:t>Transparency</a:t>
            </a:r>
          </a:p>
        </p:txBody>
      </p:sp>
      <p:pic>
        <p:nvPicPr>
          <p:cNvPr id="159" name="f02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3371" y="3054347"/>
            <a:ext cx="5211914" cy="5194306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hape 160"/>
          <p:cNvSpPr/>
          <p:nvPr/>
        </p:nvSpPr>
        <p:spPr>
          <a:xfrm>
            <a:off x="7554247" y="3352937"/>
            <a:ext cx="4457701" cy="484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>
                <a:latin typeface="TheSansMonoConBlack"/>
                <a:ea typeface="TheSansMonoConBlack"/>
                <a:cs typeface="TheSansMonoConBlack"/>
                <a:sym typeface="TheSansMonoConBlack"/>
              </a:rPr>
              <a:t>//Set the fill style options</a:t>
            </a:r>
            <a:endParaRPr b="1">
              <a:latin typeface="TheSansMonoConBlack"/>
              <a:ea typeface="TheSansMonoConBlack"/>
              <a:cs typeface="TheSansMonoConBlack"/>
              <a:sym typeface="TheSansMonoConBlack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TheSansMonoConNormal"/>
                <a:ea typeface="TheSansMonoConNormal"/>
                <a:cs typeface="TheSansMonoConNormal"/>
                <a:sym typeface="TheSansMonoConNormal"/>
              </a:rPr>
              <a:t>ctx.fillStyle = "black";</a:t>
            </a:r>
            <a:endParaRPr>
              <a:latin typeface="TheSansMonoConNormal"/>
              <a:ea typeface="TheSansMonoConNormal"/>
              <a:cs typeface="TheSansMonoConNormal"/>
              <a:sym typeface="TheSansMonoConNormal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>
              <a:latin typeface="TheSansMonoConNormal"/>
              <a:ea typeface="TheSansMonoConNormal"/>
              <a:cs typeface="TheSansMonoConNormal"/>
              <a:sym typeface="TheSansMonoConNormal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>
                <a:latin typeface="TheSansMonoConBlack"/>
                <a:ea typeface="TheSansMonoConBlack"/>
                <a:cs typeface="TheSansMonoConBlack"/>
                <a:sym typeface="TheSansMonoConBlack"/>
              </a:rPr>
              <a:t>//Draw the rectangle</a:t>
            </a:r>
            <a:endParaRPr b="1">
              <a:latin typeface="TheSansMonoConBlack"/>
              <a:ea typeface="TheSansMonoConBlack"/>
              <a:cs typeface="TheSansMonoConBlack"/>
              <a:sym typeface="TheSansMonoConBlack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TheSansMonoConNormal"/>
                <a:ea typeface="TheSansMonoConNormal"/>
                <a:cs typeface="TheSansMonoConNormal"/>
                <a:sym typeface="TheSansMonoConNormal"/>
              </a:rPr>
              <a:t>ctx.save();</a:t>
            </a:r>
            <a:endParaRPr>
              <a:latin typeface="TheSansMonoConNormal"/>
              <a:ea typeface="TheSansMonoConNormal"/>
              <a:cs typeface="TheSansMonoConNormal"/>
              <a:sym typeface="TheSansMonoConNormal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TheSansMonoConNormal"/>
                <a:ea typeface="TheSansMonoConNormal"/>
                <a:cs typeface="TheSansMonoConNormal"/>
                <a:sym typeface="TheSansMonoConNormal"/>
              </a:rPr>
              <a:t>ctx.beginPath();</a:t>
            </a:r>
            <a:endParaRPr>
              <a:latin typeface="TheSansMonoConNormal"/>
              <a:ea typeface="TheSansMonoConNormal"/>
              <a:cs typeface="TheSansMonoConNormal"/>
              <a:sym typeface="TheSansMonoConNormal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>
                <a:latin typeface="TheSansMonoConBlack"/>
                <a:ea typeface="TheSansMonoConBlack"/>
                <a:cs typeface="TheSansMonoConBlack"/>
                <a:sym typeface="TheSansMonoConBlack"/>
              </a:rPr>
              <a:t>ctx.globalAlpha = 0.6;</a:t>
            </a:r>
            <a:endParaRPr b="1">
              <a:latin typeface="TheSansMonoConBlack"/>
              <a:ea typeface="TheSansMonoConBlack"/>
              <a:cs typeface="TheSansMonoConBlack"/>
              <a:sym typeface="TheSansMonoConBlack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TheSansMonoConNormal"/>
                <a:ea typeface="TheSansMonoConNormal"/>
                <a:cs typeface="TheSansMonoConNormal"/>
                <a:sym typeface="TheSansMonoConNormal"/>
              </a:rPr>
              <a:t>ctx.rect(32, 32, 128, 128);</a:t>
            </a:r>
            <a:endParaRPr>
              <a:latin typeface="TheSansMonoConNormal"/>
              <a:ea typeface="TheSansMonoConNormal"/>
              <a:cs typeface="TheSansMonoConNormal"/>
              <a:sym typeface="TheSansMonoConNormal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TheSansMonoConNormal"/>
                <a:ea typeface="TheSansMonoConNormal"/>
                <a:cs typeface="TheSansMonoConNormal"/>
                <a:sym typeface="TheSansMonoConNormal"/>
              </a:rPr>
              <a:t>ctx.stroke();</a:t>
            </a:r>
            <a:endParaRPr>
              <a:latin typeface="TheSansMonoConNormal"/>
              <a:ea typeface="TheSansMonoConNormal"/>
              <a:cs typeface="TheSansMonoConNormal"/>
              <a:sym typeface="TheSansMonoConNormal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TheSansMonoConNormal"/>
                <a:ea typeface="TheSansMonoConNormal"/>
                <a:cs typeface="TheSansMonoConNormal"/>
                <a:sym typeface="TheSansMonoConNormal"/>
              </a:rPr>
              <a:t>ctx.fill();</a:t>
            </a:r>
            <a:endParaRPr>
              <a:latin typeface="TheSansMonoConNormal"/>
              <a:ea typeface="TheSansMonoConNormal"/>
              <a:cs typeface="TheSansMonoConNormal"/>
              <a:sym typeface="TheSansMonoConNormal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TheSansMonoConNormal"/>
                <a:ea typeface="TheSansMonoConNormal"/>
                <a:cs typeface="TheSansMonoConNormal"/>
                <a:sym typeface="TheSansMonoConNormal"/>
              </a:rPr>
              <a:t>ctx.restore();</a:t>
            </a:r>
            <a:endParaRPr>
              <a:latin typeface="TheSansMonoConNormal"/>
              <a:ea typeface="TheSansMonoConNormal"/>
              <a:cs typeface="TheSansMonoConNormal"/>
              <a:sym typeface="TheSansMonoConNormal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>
              <a:latin typeface="TheSansMonoConNormal"/>
              <a:ea typeface="TheSansMonoConNormal"/>
              <a:cs typeface="TheSansMonoConNormal"/>
              <a:sym typeface="TheSansMonoConNormal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>
                <a:latin typeface="TheSansMonoConBlack"/>
                <a:ea typeface="TheSansMonoConBlack"/>
                <a:cs typeface="TheSansMonoConBlack"/>
                <a:sym typeface="TheSansMonoConBlack"/>
              </a:rPr>
              <a:t>//Draw the circle</a:t>
            </a:r>
            <a:endParaRPr b="1">
              <a:latin typeface="TheSansMonoConBlack"/>
              <a:ea typeface="TheSansMonoConBlack"/>
              <a:cs typeface="TheSansMonoConBlack"/>
              <a:sym typeface="TheSansMonoConBlack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TheSansMonoConNormal"/>
                <a:ea typeface="TheSansMonoConNormal"/>
                <a:cs typeface="TheSansMonoConNormal"/>
                <a:sym typeface="TheSansMonoConNormal"/>
              </a:rPr>
              <a:t>ctx.save();</a:t>
            </a:r>
            <a:endParaRPr>
              <a:latin typeface="TheSansMonoConNormal"/>
              <a:ea typeface="TheSansMonoConNormal"/>
              <a:cs typeface="TheSansMonoConNormal"/>
              <a:sym typeface="TheSansMonoConNormal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TheSansMonoConNormal"/>
                <a:ea typeface="TheSansMonoConNormal"/>
                <a:cs typeface="TheSansMonoConNormal"/>
                <a:sym typeface="TheSansMonoConNormal"/>
              </a:rPr>
              <a:t>ctx.beginPath();</a:t>
            </a:r>
            <a:endParaRPr>
              <a:latin typeface="TheSansMonoConNormal"/>
              <a:ea typeface="TheSansMonoConNormal"/>
              <a:cs typeface="TheSansMonoConNormal"/>
              <a:sym typeface="TheSansMonoConNormal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>
                <a:latin typeface="TheSansMonoConBlack"/>
                <a:ea typeface="TheSansMonoConBlack"/>
                <a:cs typeface="TheSansMonoConBlack"/>
                <a:sym typeface="TheSansMonoConBlack"/>
              </a:rPr>
              <a:t>ctx.globalAlpha = 0.3;</a:t>
            </a:r>
            <a:endParaRPr b="1">
              <a:latin typeface="TheSansMonoConBlack"/>
              <a:ea typeface="TheSansMonoConBlack"/>
              <a:cs typeface="TheSansMonoConBlack"/>
              <a:sym typeface="TheSansMonoConBlack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TheSansMonoConNormal"/>
                <a:ea typeface="TheSansMonoConNormal"/>
                <a:cs typeface="TheSansMonoConNormal"/>
                <a:sym typeface="TheSansMonoConNormal"/>
              </a:rPr>
              <a:t>ctx.arc(160, 160, 64, 0, 6.28, false)</a:t>
            </a:r>
            <a:endParaRPr>
              <a:latin typeface="TheSansMonoConNormal"/>
              <a:ea typeface="TheSansMonoConNormal"/>
              <a:cs typeface="TheSansMonoConNormal"/>
              <a:sym typeface="TheSansMonoConNormal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TheSansMonoConNormal"/>
                <a:ea typeface="TheSansMonoConNormal"/>
                <a:cs typeface="TheSansMonoConNormal"/>
                <a:sym typeface="TheSansMonoConNormal"/>
              </a:rPr>
              <a:t>ctx.fill();</a:t>
            </a:r>
            <a:endParaRPr>
              <a:latin typeface="TheSansMonoConNormal"/>
              <a:ea typeface="TheSansMonoConNormal"/>
              <a:cs typeface="TheSansMonoConNormal"/>
              <a:sym typeface="TheSansMonoConNormal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TheSansMonoConNormal"/>
                <a:ea typeface="TheSansMonoConNormal"/>
                <a:cs typeface="TheSansMonoConNormal"/>
                <a:sym typeface="TheSansMonoConNormal"/>
              </a:rPr>
              <a:t>ctx.restore();</a:t>
            </a:r>
            <a:endParaRPr>
              <a:latin typeface="TheSansMonoConNormal"/>
              <a:ea typeface="TheSansMonoConNormal"/>
              <a:cs typeface="TheSansMonoConNormal"/>
              <a:sym typeface="TheSansMonoConNormal"/>
            </a:endParaRPr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xfrm>
            <a:off x="1270000" y="-1130300"/>
            <a:ext cx="10464800" cy="3302000"/>
          </a:xfrm>
          <a:prstGeom prst="rect">
            <a:avLst/>
          </a:prstGeom>
        </p:spPr>
        <p:txBody>
          <a:bodyPr/>
          <a:lstStyle>
            <a:lvl1pPr algn="l">
              <a:def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</a:rPr>
              <a:t>Display an image</a:t>
            </a:r>
          </a:p>
        </p:txBody>
      </p:sp>
      <p:sp>
        <p:nvSpPr>
          <p:cNvPr id="163" name="Shape 163"/>
          <p:cNvSpPr/>
          <p:nvPr/>
        </p:nvSpPr>
        <p:spPr>
          <a:xfrm>
            <a:off x="1427807" y="4552528"/>
            <a:ext cx="10565747" cy="42154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164" name="Shape 164"/>
          <p:cNvSpPr/>
          <p:nvPr/>
        </p:nvSpPr>
        <p:spPr>
          <a:xfrm>
            <a:off x="1624330" y="4769271"/>
            <a:ext cx="10172701" cy="631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400">
                <a:latin typeface="Source Code Pro"/>
                <a:ea typeface="Source Code Pro"/>
                <a:cs typeface="Source Code Pro"/>
                <a:sym typeface="Source Code Pro"/>
              </a:rPr>
              <a:t>//Load an image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var catImage = new Image();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catImage.addEventListener("load", loadHandler, false);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catImage.src = "images/cat.png";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400">
                <a:latin typeface="Source Code Pro"/>
                <a:ea typeface="Source Code Pro"/>
                <a:cs typeface="Source Code Pro"/>
                <a:sym typeface="Source Code Pro"/>
              </a:rPr>
              <a:t>//The loadHandler is called when the image has loaded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function loadHandler() {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  ctx.drawImage(catImage, 64, 64);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b="1"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1427807" y="3130128"/>
            <a:ext cx="10565747" cy="8843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166" name="Shape 166"/>
          <p:cNvSpPr/>
          <p:nvPr/>
        </p:nvSpPr>
        <p:spPr>
          <a:xfrm>
            <a:off x="6038570" y="4552950"/>
            <a:ext cx="927660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/>
          </a:p>
        </p:txBody>
      </p:sp>
      <p:sp>
        <p:nvSpPr>
          <p:cNvPr id="167" name="Shape 167"/>
          <p:cNvSpPr/>
          <p:nvPr/>
        </p:nvSpPr>
        <p:spPr>
          <a:xfrm>
            <a:off x="1586805" y="3311314"/>
            <a:ext cx="92583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457200" algn="l" defTabSz="457200">
              <a:defRPr sz="2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</a:lstStyle>
          <a:p>
            <a:pPr lvl="0">
              <a:defRPr sz="1800"/>
            </a:pPr>
            <a:r>
              <a:rPr sz="2400"/>
              <a:t>ctx.drawImage(imageObject, xPosition, yPosition);</a:t>
            </a:r>
            <a:endParaRPr sz="2400"/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f062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7950" y="793316"/>
            <a:ext cx="8301480" cy="82708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418389" y="2405176"/>
            <a:ext cx="11057468" cy="70287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172" name="Shape 172"/>
          <p:cNvSpPr/>
          <p:nvPr>
            <p:ph type="title"/>
          </p:nvPr>
        </p:nvSpPr>
        <p:spPr>
          <a:xfrm>
            <a:off x="1270000" y="-1130300"/>
            <a:ext cx="10464800" cy="3302000"/>
          </a:xfrm>
          <a:prstGeom prst="rect">
            <a:avLst/>
          </a:prstGeom>
        </p:spPr>
        <p:txBody>
          <a:bodyPr/>
          <a:lstStyle>
            <a:lvl1pPr algn="l">
              <a:def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</a:rPr>
              <a:t>Blitting</a:t>
            </a:r>
          </a:p>
        </p:txBody>
      </p:sp>
      <p:pic>
        <p:nvPicPr>
          <p:cNvPr id="173" name="f0223scra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1853" y="3129671"/>
            <a:ext cx="9946894" cy="5702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1340838" y="1747105"/>
            <a:ext cx="10325055" cy="651725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176" name="Shape 176"/>
          <p:cNvSpPr/>
          <p:nvPr/>
        </p:nvSpPr>
        <p:spPr>
          <a:xfrm>
            <a:off x="1599029" y="1978069"/>
            <a:ext cx="9989821" cy="834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400">
                <a:latin typeface="Source Code Pro"/>
                <a:ea typeface="Source Code Pro"/>
                <a:cs typeface="Source Code Pro"/>
                <a:sym typeface="Source Code Pro"/>
              </a:rPr>
              <a:t>//Load the tileset image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var tileset = new Image();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tileset.addEventListener("load", loadHandler, false);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tileset.src = "images/tileset.png";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400">
                <a:latin typeface="Source Code Pro"/>
                <a:ea typeface="Source Code Pro"/>
                <a:cs typeface="Source Code Pro"/>
                <a:sym typeface="Source Code Pro"/>
              </a:rPr>
              <a:t>//The loadHandler is called when the image has loaded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function loadHandler() {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  ctx.drawImage(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    tileset,     //The image file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    192, 128,    //The source x and y position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    64, 64,      //The source height and width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    96, 96,      //The destination x and y position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    64, 64       //The destination height and width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  );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6038570" y="4552950"/>
            <a:ext cx="927660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302968" y="135021"/>
            <a:ext cx="12398865" cy="948355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pic>
        <p:nvPicPr>
          <p:cNvPr id="180" name="f0224scra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295" y="496949"/>
            <a:ext cx="11187945" cy="8759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xfrm>
            <a:off x="1270000" y="-1130300"/>
            <a:ext cx="10464800" cy="3302000"/>
          </a:xfrm>
          <a:prstGeom prst="rect">
            <a:avLst/>
          </a:prstGeom>
        </p:spPr>
        <p:txBody>
          <a:bodyPr/>
          <a:lstStyle>
            <a:lvl1pPr algn="l">
              <a:def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</a:rPr>
              <a:t>Text</a:t>
            </a:r>
          </a:p>
        </p:txBody>
      </p:sp>
      <p:sp>
        <p:nvSpPr>
          <p:cNvPr id="183" name="Shape 183"/>
          <p:cNvSpPr/>
          <p:nvPr/>
        </p:nvSpPr>
        <p:spPr>
          <a:xfrm>
            <a:off x="1466872" y="2603774"/>
            <a:ext cx="8650339" cy="66799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184" name="Shape 184"/>
          <p:cNvSpPr/>
          <p:nvPr/>
        </p:nvSpPr>
        <p:spPr>
          <a:xfrm>
            <a:off x="1788563" y="2908443"/>
            <a:ext cx="8115301" cy="6229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000">
                <a:latin typeface="TheSansMonoConBlack"/>
                <a:ea typeface="TheSansMonoConBlack"/>
                <a:cs typeface="TheSansMonoConBlack"/>
                <a:sym typeface="TheSansMonoConBlack"/>
              </a:rPr>
              <a:t>//Create a text string defines the content you want to display</a:t>
            </a:r>
            <a:endParaRPr b="1" sz="2000">
              <a:latin typeface="TheSansMonoConBlack"/>
              <a:ea typeface="TheSansMonoConBlack"/>
              <a:cs typeface="TheSansMonoConBlack"/>
              <a:sym typeface="TheSansMonoConBlack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TheSansMonoConNormal"/>
                <a:ea typeface="TheSansMonoConNormal"/>
                <a:cs typeface="TheSansMonoConNormal"/>
                <a:sym typeface="TheSansMonoConNormal"/>
              </a:rPr>
              <a:t>var content = "Hello World!";</a:t>
            </a:r>
            <a:endParaRPr sz="2000">
              <a:latin typeface="TheSansMonoConNormal"/>
              <a:ea typeface="TheSansMonoConNormal"/>
              <a:cs typeface="TheSansMonoConNormal"/>
              <a:sym typeface="TheSansMonoConNormal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000">
              <a:latin typeface="TheSansMonoConNormal"/>
              <a:ea typeface="TheSansMonoConNormal"/>
              <a:cs typeface="TheSansMonoConNormal"/>
              <a:sym typeface="TheSansMonoConNormal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000">
                <a:latin typeface="TheSansMonoConBlack"/>
                <a:ea typeface="TheSansMonoConBlack"/>
                <a:cs typeface="TheSansMonoConBlack"/>
                <a:sym typeface="TheSansMonoConBlack"/>
              </a:rPr>
              <a:t>//Assign the font to the canvas context</a:t>
            </a:r>
            <a:endParaRPr b="1" sz="2000">
              <a:latin typeface="TheSansMonoConBlack"/>
              <a:ea typeface="TheSansMonoConBlack"/>
              <a:cs typeface="TheSansMonoConBlack"/>
              <a:sym typeface="TheSansMonoConBlack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TheSansMonoConNormal"/>
                <a:ea typeface="TheSansMonoConNormal"/>
                <a:cs typeface="TheSansMonoConNormal"/>
                <a:sym typeface="TheSansMonoConNormal"/>
              </a:rPr>
              <a:t>ctx.font = "24px 'Rockwell Extra Bold', 'Futura', sans-serif";</a:t>
            </a:r>
            <a:endParaRPr sz="2000">
              <a:latin typeface="TheSansMonoConNormal"/>
              <a:ea typeface="TheSansMonoConNormal"/>
              <a:cs typeface="TheSansMonoConNormal"/>
              <a:sym typeface="TheSansMonoConNormal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000">
              <a:latin typeface="TheSansMonoConNormal"/>
              <a:ea typeface="TheSansMonoConNormal"/>
              <a:cs typeface="TheSansMonoConNormal"/>
              <a:sym typeface="TheSansMonoConNormal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000">
                <a:latin typeface="TheSansMonoConBlack"/>
                <a:ea typeface="TheSansMonoConBlack"/>
                <a:cs typeface="TheSansMonoConBlack"/>
                <a:sym typeface="TheSansMonoConBlack"/>
              </a:rPr>
              <a:t>//Set the font color to red</a:t>
            </a:r>
            <a:endParaRPr b="1" sz="2000">
              <a:latin typeface="TheSansMonoConBlack"/>
              <a:ea typeface="TheSansMonoConBlack"/>
              <a:cs typeface="TheSansMonoConBlack"/>
              <a:sym typeface="TheSansMonoConBlack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TheSansMonoConNormal"/>
                <a:ea typeface="TheSansMonoConNormal"/>
                <a:cs typeface="TheSansMonoConNormal"/>
                <a:sym typeface="TheSansMonoConNormal"/>
              </a:rPr>
              <a:t>ctx.fillStyle = "red";</a:t>
            </a:r>
            <a:endParaRPr sz="2000">
              <a:latin typeface="TheSansMonoConNormal"/>
              <a:ea typeface="TheSansMonoConNormal"/>
              <a:cs typeface="TheSansMonoConNormal"/>
              <a:sym typeface="TheSansMonoConNormal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000">
              <a:latin typeface="TheSansMonoConNormal"/>
              <a:ea typeface="TheSansMonoConNormal"/>
              <a:cs typeface="TheSansMonoConNormal"/>
              <a:sym typeface="TheSansMonoConNormal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000">
                <a:latin typeface="TheSansMonoConBlack"/>
                <a:ea typeface="TheSansMonoConBlack"/>
                <a:cs typeface="TheSansMonoConBlack"/>
                <a:sym typeface="TheSansMonoConBlack"/>
              </a:rPr>
              <a:t>//Figure out the width and height of the text</a:t>
            </a:r>
            <a:endParaRPr b="1" sz="2000">
              <a:latin typeface="TheSansMonoConBlack"/>
              <a:ea typeface="TheSansMonoConBlack"/>
              <a:cs typeface="TheSansMonoConBlack"/>
              <a:sym typeface="TheSansMonoConBlack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TheSansMonoConNormal"/>
                <a:ea typeface="TheSansMonoConNormal"/>
                <a:cs typeface="TheSansMonoConNormal"/>
                <a:sym typeface="TheSansMonoConNormal"/>
              </a:rPr>
              <a:t>var width = ctx.measureText(content).width,</a:t>
            </a:r>
            <a:endParaRPr sz="2000">
              <a:latin typeface="TheSansMonoConNormal"/>
              <a:ea typeface="TheSansMonoConNormal"/>
              <a:cs typeface="TheSansMonoConNormal"/>
              <a:sym typeface="TheSansMonoConNormal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TheSansMonoConNormal"/>
                <a:ea typeface="TheSansMonoConNormal"/>
                <a:cs typeface="TheSansMonoConNormal"/>
                <a:sym typeface="TheSansMonoConNormal"/>
              </a:rPr>
              <a:t>    height = ctx.measureText("M").width;</a:t>
            </a:r>
            <a:endParaRPr sz="2000">
              <a:latin typeface="TheSansMonoConNormal"/>
              <a:ea typeface="TheSansMonoConNormal"/>
              <a:cs typeface="TheSansMonoConNormal"/>
              <a:sym typeface="TheSansMonoConNormal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000">
              <a:latin typeface="TheSansMonoConNormal"/>
              <a:ea typeface="TheSansMonoConNormal"/>
              <a:cs typeface="TheSansMonoConNormal"/>
              <a:sym typeface="TheSansMonoConNormal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000">
                <a:latin typeface="TheSansMonoConBlack"/>
                <a:ea typeface="TheSansMonoConBlack"/>
                <a:cs typeface="TheSansMonoConBlack"/>
                <a:sym typeface="TheSansMonoConBlack"/>
              </a:rPr>
              <a:t>//Set the text's x/y registration point to its top left corner</a:t>
            </a:r>
            <a:endParaRPr b="1" sz="2000">
              <a:latin typeface="TheSansMonoConBlack"/>
              <a:ea typeface="TheSansMonoConBlack"/>
              <a:cs typeface="TheSansMonoConBlack"/>
              <a:sym typeface="TheSansMonoConBlack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TheSansMonoConNormal"/>
                <a:ea typeface="TheSansMonoConNormal"/>
                <a:cs typeface="TheSansMonoConNormal"/>
                <a:sym typeface="TheSansMonoConNormal"/>
              </a:rPr>
              <a:t>ctx.textBaseline = "top";</a:t>
            </a:r>
            <a:endParaRPr sz="2000">
              <a:latin typeface="TheSansMonoConNormal"/>
              <a:ea typeface="TheSansMonoConNormal"/>
              <a:cs typeface="TheSansMonoConNormal"/>
              <a:sym typeface="TheSansMonoConNormal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000">
              <a:latin typeface="TheSansMonoConNormal"/>
              <a:ea typeface="TheSansMonoConNormal"/>
              <a:cs typeface="TheSansMonoConNormal"/>
              <a:sym typeface="TheSansMonoConNormal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000">
                <a:latin typeface="TheSansMonoConBlack"/>
                <a:ea typeface="TheSansMonoConBlack"/>
                <a:cs typeface="TheSansMonoConBlack"/>
                <a:sym typeface="TheSansMonoConBlack"/>
              </a:rPr>
              <a:t>//Use `fillText` to Draw the text in the center of the canvas</a:t>
            </a:r>
            <a:endParaRPr b="1" sz="2000">
              <a:latin typeface="TheSansMonoConBlack"/>
              <a:ea typeface="TheSansMonoConBlack"/>
              <a:cs typeface="TheSansMonoConBlack"/>
              <a:sym typeface="TheSansMonoConBlack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TheSansMonoConNormal"/>
                <a:ea typeface="TheSansMonoConNormal"/>
                <a:cs typeface="TheSansMonoConNormal"/>
                <a:sym typeface="TheSansMonoConNormal"/>
              </a:rPr>
              <a:t>ctx.fillText(</a:t>
            </a:r>
            <a:endParaRPr sz="2000">
              <a:latin typeface="TheSansMonoConNormal"/>
              <a:ea typeface="TheSansMonoConNormal"/>
              <a:cs typeface="TheSansMonoConNormal"/>
              <a:sym typeface="TheSansMonoConNormal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TheSansMonoConNormal"/>
                <a:ea typeface="TheSansMonoConNormal"/>
                <a:cs typeface="TheSansMonoConNormal"/>
                <a:sym typeface="TheSansMonoConNormal"/>
              </a:rPr>
              <a:t>  content,                         </a:t>
            </a:r>
            <a:r>
              <a:rPr b="1" sz="2000">
                <a:latin typeface="TheSansMonoConBlack"/>
                <a:ea typeface="TheSansMonoConBlack"/>
                <a:cs typeface="TheSansMonoConBlack"/>
                <a:sym typeface="TheSansMonoConBlack"/>
              </a:rPr>
              <a:t>//The text string</a:t>
            </a:r>
            <a:endParaRPr b="1" sz="2000">
              <a:latin typeface="TheSansMonoConBlack"/>
              <a:ea typeface="TheSansMonoConBlack"/>
              <a:cs typeface="TheSansMonoConBlack"/>
              <a:sym typeface="TheSansMonoConBlack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TheSansMonoConNormal"/>
                <a:ea typeface="TheSansMonoConNormal"/>
                <a:cs typeface="TheSansMonoConNormal"/>
                <a:sym typeface="TheSansMonoConNormal"/>
              </a:rPr>
              <a:t>  canvas.width / 2 - width / 2,    </a:t>
            </a:r>
            <a:r>
              <a:rPr b="1" sz="2000">
                <a:latin typeface="TheSansMonoConBlack"/>
                <a:ea typeface="TheSansMonoConBlack"/>
                <a:cs typeface="TheSansMonoConBlack"/>
                <a:sym typeface="TheSansMonoConBlack"/>
              </a:rPr>
              <a:t>//The x position</a:t>
            </a:r>
            <a:endParaRPr sz="2000">
              <a:latin typeface="TheSansMonoConNormal"/>
              <a:ea typeface="TheSansMonoConNormal"/>
              <a:cs typeface="TheSansMonoConNormal"/>
              <a:sym typeface="TheSansMonoConNormal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TheSansMonoConNormal"/>
                <a:ea typeface="TheSansMonoConNormal"/>
                <a:cs typeface="TheSansMonoConNormal"/>
                <a:sym typeface="TheSansMonoConNormal"/>
              </a:rPr>
              <a:t>  canvas.height / 2 - height / 2   </a:t>
            </a:r>
            <a:r>
              <a:rPr b="1" sz="2000">
                <a:latin typeface="TheSansMonoConBlack"/>
                <a:ea typeface="TheSansMonoConBlack"/>
                <a:cs typeface="TheSansMonoConBlack"/>
                <a:sym typeface="TheSansMonoConBlack"/>
              </a:rPr>
              <a:t>//The y position</a:t>
            </a:r>
            <a:endParaRPr sz="2000">
              <a:latin typeface="TheSansMonoConNormal"/>
              <a:ea typeface="TheSansMonoConNormal"/>
              <a:cs typeface="TheSansMonoConNormal"/>
              <a:sym typeface="TheSansMonoConNormal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TheSansMonoConNormal"/>
                <a:ea typeface="TheSansMonoConNormal"/>
                <a:cs typeface="TheSansMonoConNormal"/>
                <a:sym typeface="TheSansMonoConNormal"/>
              </a:rPr>
              <a:t>);</a:t>
            </a:r>
            <a:endParaRPr sz="2000">
              <a:latin typeface="TheSansMonoConNormal"/>
              <a:ea typeface="TheSansMonoConNormal"/>
              <a:cs typeface="TheSansMonoConNormal"/>
              <a:sym typeface="TheSansMonoConNormal"/>
            </a:endParaRPr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f0202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1700" y="980531"/>
            <a:ext cx="7821400" cy="7792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7502" y="742334"/>
            <a:ext cx="4978767" cy="8268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f020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9951" y="467003"/>
            <a:ext cx="8064898" cy="8064897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2024951" y="8729232"/>
            <a:ext cx="879622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examples/canvasPlayground.html</a:t>
            </a:r>
          </a:p>
        </p:txBody>
      </p:sp>
    </p:spTree>
  </p:cSld>
  <p:clrMapOvr>
    <a:masterClrMapping/>
  </p:clrMapOvr>
  <p:transition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xfrm>
            <a:off x="1270000" y="-1130300"/>
            <a:ext cx="10464800" cy="3302000"/>
          </a:xfrm>
          <a:prstGeom prst="rect">
            <a:avLst/>
          </a:prstGeom>
        </p:spPr>
        <p:txBody>
          <a:bodyPr/>
          <a:lstStyle>
            <a:lvl1pPr algn="l">
              <a:def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</a:rPr>
              <a:t>More canvas stuff</a:t>
            </a:r>
          </a:p>
        </p:txBody>
      </p:sp>
      <p:sp>
        <p:nvSpPr>
          <p:cNvPr id="192" name="Shape 192"/>
          <p:cNvSpPr/>
          <p:nvPr/>
        </p:nvSpPr>
        <p:spPr>
          <a:xfrm>
            <a:off x="1288770" y="3536949"/>
            <a:ext cx="10064119" cy="543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Scale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Blend modes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Compositing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Shadows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Curves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2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xfrm>
            <a:off x="596825" y="2226612"/>
            <a:ext cx="11216234" cy="33257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can’t make a game like this.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code will crumble in your hands.</a:t>
            </a:r>
          </a:p>
        </p:txBody>
      </p:sp>
    </p:spTree>
  </p:cSld>
  <p:clrMapOvr>
    <a:masterClrMapping/>
  </p:clrMapOvr>
  <p:transition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xfrm>
            <a:off x="1016000" y="23495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</a:rPr>
              <a:t>Then how?</a:t>
            </a:r>
          </a:p>
        </p:txBody>
      </p:sp>
    </p:spTree>
  </p:cSld>
  <p:clrMapOvr>
    <a:masterClrMapping/>
  </p:clrMapOvr>
  <p:transition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FA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1318213" y="4086478"/>
            <a:ext cx="10064119" cy="448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latin typeface="Source Sans Pro"/>
                <a:ea typeface="Source Sans Pro"/>
                <a:cs typeface="Source Sans Pro"/>
                <a:sym typeface="Source Sans Pro"/>
              </a:rPr>
              <a:t>The LEGO bricks of game design.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latin typeface="Source Sans Pro"/>
                <a:ea typeface="Source Sans Pro"/>
                <a:cs typeface="Source Sans Pro"/>
                <a:sym typeface="Source Sans Pro"/>
              </a:rPr>
              <a:t>Make sprites using canvas components.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latin typeface="Source Sans Pro"/>
                <a:ea typeface="Source Sans Pro"/>
                <a:cs typeface="Source Sans Pro"/>
                <a:sym typeface="Source Sans Pro"/>
              </a:rPr>
              <a:t>Snap sprites together to make a game.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4033178" y="100733"/>
            <a:ext cx="10464801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>
              <a:defRPr sz="9500">
                <a:solidFill>
                  <a:srgbClr val="FF8A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FF8AD8"/>
                </a:solidFill>
              </a:rPr>
              <a:t>Sprites</a:t>
            </a:r>
          </a:p>
        </p:txBody>
      </p:sp>
    </p:spTree>
  </p:cSld>
  <p:clrMapOvr>
    <a:masterClrMapping/>
  </p:clrMapOvr>
  <p:transition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xfrm>
            <a:off x="1270000" y="-1130300"/>
            <a:ext cx="10464800" cy="3302000"/>
          </a:xfrm>
          <a:prstGeom prst="rect">
            <a:avLst/>
          </a:prstGeom>
        </p:spPr>
        <p:txBody>
          <a:bodyPr/>
          <a:lstStyle>
            <a:lvl1pPr algn="l">
              <a:def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</a:rPr>
              <a:t>Making sprites</a:t>
            </a:r>
          </a:p>
        </p:txBody>
      </p:sp>
      <p:sp>
        <p:nvSpPr>
          <p:cNvPr id="202" name="Shape 202"/>
          <p:cNvSpPr/>
          <p:nvPr/>
        </p:nvSpPr>
        <p:spPr>
          <a:xfrm>
            <a:off x="1385053" y="4346989"/>
            <a:ext cx="7485137" cy="12829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203" name="Shape 203"/>
          <p:cNvSpPr/>
          <p:nvPr/>
        </p:nvSpPr>
        <p:spPr>
          <a:xfrm>
            <a:off x="1749077" y="4480438"/>
            <a:ext cx="697992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457200" algn="l" defTabSz="457200">
              <a:defRPr sz="5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</a:lstStyle>
          <a:p>
            <a:pPr lvl="0">
              <a:defRPr sz="1800"/>
            </a:pPr>
            <a:r>
              <a:rPr sz="5300"/>
              <a:t>var sprites = [];</a:t>
            </a:r>
          </a:p>
        </p:txBody>
      </p:sp>
      <p:sp>
        <p:nvSpPr>
          <p:cNvPr id="204" name="Shape 204"/>
          <p:cNvSpPr/>
          <p:nvPr/>
        </p:nvSpPr>
        <p:spPr>
          <a:xfrm>
            <a:off x="1288746" y="2569063"/>
            <a:ext cx="994958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1. An array to store all the game sprites</a:t>
            </a:r>
          </a:p>
        </p:txBody>
      </p:sp>
    </p:spTree>
  </p:cSld>
  <p:clrMapOvr>
    <a:masterClrMapping/>
  </p:clrMapOvr>
  <p:transition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1385053" y="2210220"/>
            <a:ext cx="10811942" cy="70773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207" name="Shape 207"/>
          <p:cNvSpPr/>
          <p:nvPr/>
        </p:nvSpPr>
        <p:spPr>
          <a:xfrm>
            <a:off x="1850479" y="2497679"/>
            <a:ext cx="9235441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function sprite (property) {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900">
                <a:latin typeface="Source Code Pro"/>
                <a:ea typeface="Source Code Pro"/>
                <a:cs typeface="Source Code Pro"/>
                <a:sym typeface="Source Code Pro"/>
              </a:rPr>
              <a:t>//Create an object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var o = {};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900">
                <a:latin typeface="Source Code Pro"/>
                <a:ea typeface="Source Code Pro"/>
                <a:cs typeface="Source Code Pro"/>
                <a:sym typeface="Source Code Pro"/>
              </a:rPr>
              <a:t>//...Assign properties to the object </a:t>
            </a:r>
            <a:endParaRPr b="1"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900">
                <a:latin typeface="Source Code Pro"/>
                <a:ea typeface="Source Code Pro"/>
                <a:cs typeface="Source Code Pro"/>
                <a:sym typeface="Source Code Pro"/>
              </a:rPr>
              <a:t>  //that refer to canvas properties…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o.property = property;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900">
                <a:latin typeface="Source Code Pro"/>
                <a:ea typeface="Source Code Pro"/>
                <a:cs typeface="Source Code Pro"/>
                <a:sym typeface="Source Code Pro"/>
              </a:rPr>
              <a:t>//Add a `render` method that explains how to draw the sprite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o.render = function(ctx) {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  //...canvas drawing operations... 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};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900">
                <a:latin typeface="Source Code Pro"/>
                <a:ea typeface="Source Code Pro"/>
                <a:cs typeface="Source Code Pro"/>
                <a:sym typeface="Source Code Pro"/>
              </a:rPr>
              <a:t>//Push the sprite object into the `sprites` array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sprites.push(o);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900">
                <a:latin typeface="Source Code Pro"/>
                <a:ea typeface="Source Code Pro"/>
                <a:cs typeface="Source Code Pro"/>
                <a:sym typeface="Source Code Pro"/>
              </a:rPr>
              <a:t>//Return the object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return o;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</p:txBody>
      </p:sp>
      <p:sp>
        <p:nvSpPr>
          <p:cNvPr id="208" name="Shape 208"/>
          <p:cNvSpPr/>
          <p:nvPr/>
        </p:nvSpPr>
        <p:spPr>
          <a:xfrm>
            <a:off x="1288746" y="410063"/>
            <a:ext cx="101556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1. A function that returns a sprite object</a:t>
            </a:r>
          </a:p>
        </p:txBody>
      </p:sp>
    </p:spTree>
  </p:cSld>
  <p:clrMapOvr>
    <a:masterClrMapping/>
  </p:clrMapOvr>
  <p:transition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1385053" y="2210220"/>
            <a:ext cx="10811942" cy="70773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211" name="Shape 211"/>
          <p:cNvSpPr/>
          <p:nvPr/>
        </p:nvSpPr>
        <p:spPr>
          <a:xfrm>
            <a:off x="1850479" y="2497679"/>
            <a:ext cx="9380221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function render() {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900">
                <a:latin typeface="Source Code Pro"/>
                <a:ea typeface="Source Code Pro"/>
                <a:cs typeface="Source Code Pro"/>
                <a:sym typeface="Source Code Pro"/>
              </a:rPr>
              <a:t>//Clear the canvas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ctx.clearRect(0, 0, canvas.width, canvas.height);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900">
                <a:latin typeface="Source Code Pro"/>
                <a:ea typeface="Source Code Pro"/>
                <a:cs typeface="Source Code Pro"/>
                <a:sym typeface="Source Code Pro"/>
              </a:rPr>
              <a:t>//Loop through each sprite in the sprites array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sprites.forEach(function(sprite){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1900">
                <a:latin typeface="Source Code Pro"/>
                <a:ea typeface="Source Code Pro"/>
                <a:cs typeface="Source Code Pro"/>
                <a:sym typeface="Source Code Pro"/>
              </a:rPr>
              <a:t>//Save the canvas state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  ctx.save();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1900">
                <a:latin typeface="Source Code Pro"/>
                <a:ea typeface="Source Code Pro"/>
                <a:cs typeface="Source Code Pro"/>
                <a:sym typeface="Source Code Pro"/>
              </a:rPr>
              <a:t>//Shift the canvas to the sprite's position and set</a:t>
            </a:r>
            <a:endParaRPr b="1"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900">
                <a:latin typeface="Source Code Pro"/>
                <a:ea typeface="Source Code Pro"/>
                <a:cs typeface="Source Code Pro"/>
                <a:sym typeface="Source Code Pro"/>
              </a:rPr>
              <a:t>    //Rotation, alpha and scale values 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1900">
                <a:latin typeface="Source Code Pro"/>
                <a:ea typeface="Source Code Pro"/>
                <a:cs typeface="Source Code Pro"/>
                <a:sym typeface="Source Code Pro"/>
              </a:rPr>
              <a:t>//Use the sprite's own `render` method to draw the sprite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  sprite.render(ctx);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1900">
                <a:latin typeface="Source Code Pro"/>
                <a:ea typeface="Source Code Pro"/>
                <a:cs typeface="Source Code Pro"/>
                <a:sym typeface="Source Code Pro"/>
              </a:rPr>
              <a:t>//Restore the canvas state before rendering the next sprite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  ctx.restore();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</p:txBody>
      </p:sp>
      <p:sp>
        <p:nvSpPr>
          <p:cNvPr id="212" name="Shape 212"/>
          <p:cNvSpPr/>
          <p:nvPr/>
        </p:nvSpPr>
        <p:spPr>
          <a:xfrm>
            <a:off x="1288746" y="435463"/>
            <a:ext cx="1118197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2. A function to render the sprite on the canvas</a:t>
            </a:r>
          </a:p>
        </p:txBody>
      </p:sp>
    </p:spTree>
  </p:cSld>
  <p:clrMapOvr>
    <a:masterClrMapping/>
  </p:clrMapOvr>
  <p:transition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1385053" y="2210220"/>
            <a:ext cx="10556655" cy="25607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215" name="Shape 215"/>
          <p:cNvSpPr/>
          <p:nvPr/>
        </p:nvSpPr>
        <p:spPr>
          <a:xfrm>
            <a:off x="2002433" y="2654609"/>
            <a:ext cx="94869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3000">
                <a:latin typeface="Source Code Pro"/>
                <a:ea typeface="Source Code Pro"/>
                <a:cs typeface="Source Code Pro"/>
                <a:sym typeface="Source Code Pro"/>
              </a:rPr>
              <a:t>var newSprite = sprite(“propertyValue”);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3000">
                <a:latin typeface="Source Code Pro"/>
                <a:ea typeface="Source Code Pro"/>
                <a:cs typeface="Source Code Pro"/>
                <a:sym typeface="Source Code Pro"/>
              </a:rPr>
              <a:t>render();</a:t>
            </a:r>
          </a:p>
        </p:txBody>
      </p:sp>
      <p:sp>
        <p:nvSpPr>
          <p:cNvPr id="216" name="Shape 216"/>
          <p:cNvSpPr/>
          <p:nvPr/>
        </p:nvSpPr>
        <p:spPr>
          <a:xfrm>
            <a:off x="1288746" y="410063"/>
            <a:ext cx="745632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3. Make a sprite and render it</a:t>
            </a:r>
          </a:p>
        </p:txBody>
      </p:sp>
    </p:spTree>
  </p:cSld>
  <p:clrMapOvr>
    <a:masterClrMapping/>
  </p:clrMapOvr>
  <p:transition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1385053" y="1399204"/>
            <a:ext cx="8086032" cy="81151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219" name="Shape 219"/>
          <p:cNvSpPr/>
          <p:nvPr/>
        </p:nvSpPr>
        <p:spPr>
          <a:xfrm>
            <a:off x="1837779" y="1583279"/>
            <a:ext cx="7155181" cy="772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var rectangle = function(width, height, fillStyle, strokeStyle, lineWidth)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//Create an object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var o = {};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//Assign properties to the object that refer to canvas properties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o.x = 0;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o.y = 0;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o.width = width;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o.height = height;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o.fillStyle = fillStyle;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o.strokeStyle = strokeStyle;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o.lineWidth = lineWidth;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//Optional rotation and alpha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o.rotation = 0;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o.alpha = 1;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//Add `vx` and `vy` (velocity) variables that will help us move the sprite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o.vx = 0;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o.vy = 0;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//Add a `render` method that explains how to draw the sprite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o.render = function(ctx)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ctx.strokeStyle = o.strokeStyle;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ctx.lineWidth = o.lineWidth;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ctx.fillStyle = o.fillStyle;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ctx.beginPath();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ctx.rect(-o.width / 2, -o.height / 2, o.width, o.height);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ctx.closePath();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ctx.stroke();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ctx.fill();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};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//Push the sprite object into the `sprites` array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sprites.push(o);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//Return the object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return o;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</a:p>
        </p:txBody>
      </p:sp>
      <p:sp>
        <p:nvSpPr>
          <p:cNvPr id="220" name="Shape 220"/>
          <p:cNvSpPr/>
          <p:nvPr/>
        </p:nvSpPr>
        <p:spPr>
          <a:xfrm>
            <a:off x="1288746" y="410063"/>
            <a:ext cx="882304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1. Make a rectangle sprite function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2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1270000" y="2080269"/>
            <a:ext cx="10464800" cy="5590531"/>
          </a:xfrm>
          <a:prstGeom prst="rect">
            <a:avLst/>
          </a:prstGeom>
        </p:spPr>
        <p:txBody>
          <a:bodyPr/>
          <a:lstStyle/>
          <a:p>
            <a:pPr lvl="0" defTabSz="350520">
              <a:defRPr sz="1800">
                <a:solidFill>
                  <a:srgbClr val="000000"/>
                </a:solidFill>
              </a:defRPr>
            </a:pPr>
            <a:endParaRPr sz="57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defTabSz="350520">
              <a:defRPr sz="1800">
                <a:solidFill>
                  <a:srgbClr val="000000"/>
                </a:solidFill>
              </a:defRPr>
            </a:pPr>
            <a:endParaRPr sz="57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defTabSz="35052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Most routes lead to a certain and terrifying death.</a:t>
            </a:r>
            <a:endParaRPr sz="57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defTabSz="350520">
              <a:defRPr sz="1800">
                <a:solidFill>
                  <a:srgbClr val="000000"/>
                </a:solidFill>
              </a:defRPr>
            </a:pPr>
            <a:endParaRPr sz="57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1385053" y="1399204"/>
            <a:ext cx="8578792" cy="81151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223" name="Shape 223"/>
          <p:cNvSpPr/>
          <p:nvPr/>
        </p:nvSpPr>
        <p:spPr>
          <a:xfrm>
            <a:off x="1837779" y="1710279"/>
            <a:ext cx="7673341" cy="746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function render() {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//Clear the canvas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ctx.clearRect(0, 0, canvas.width, canvas.height);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//Loop through all the sprites in the `sprites` array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sprites.forEach(function(sprite){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//Save the canvas context’s current state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ctx.save();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//Shift the canvas to the sprite's position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ctx.translate(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  sprite.x + sprite.width / 2,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  sprite.y + sprite.height /2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//Set the sprite's `rotation` and `alpha`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ctx.rotate(sprite.rotation);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ctx.globalAlpha = sprite.alpha;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//Use the sprite's own `render` method to draw the sprite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sprite.render(ctx);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1600">
                <a:latin typeface="Source Code Pro"/>
                <a:ea typeface="Source Code Pro"/>
                <a:cs typeface="Source Code Pro"/>
                <a:sym typeface="Source Code Pro"/>
              </a:rPr>
              <a:t>//Restore the canvas for the next sprite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  ctx.restore();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</p:txBody>
      </p:sp>
      <p:sp>
        <p:nvSpPr>
          <p:cNvPr id="224" name="Shape 224"/>
          <p:cNvSpPr/>
          <p:nvPr/>
        </p:nvSpPr>
        <p:spPr>
          <a:xfrm>
            <a:off x="1288746" y="410063"/>
            <a:ext cx="758129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2. A function to render sprites</a:t>
            </a:r>
          </a:p>
        </p:txBody>
      </p:sp>
    </p:spTree>
  </p:cSld>
  <p:clrMapOvr>
    <a:masterClrMapping/>
  </p:clrMapOvr>
  <p:transition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1385053" y="1737103"/>
            <a:ext cx="11017835" cy="58553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227" name="Shape 227"/>
          <p:cNvSpPr/>
          <p:nvPr/>
        </p:nvSpPr>
        <p:spPr>
          <a:xfrm>
            <a:off x="1837779" y="2110329"/>
            <a:ext cx="10454641" cy="488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300">
                <a:latin typeface="Source Code Pro"/>
                <a:ea typeface="Source Code Pro"/>
                <a:cs typeface="Source Code Pro"/>
                <a:sym typeface="Source Code Pro"/>
              </a:rPr>
              <a:t>var boxOne = rectangle(128, 128, "#FFDAAB", "black", 2);</a:t>
            </a:r>
            <a:endParaRPr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300">
                <a:latin typeface="Source Code Pro"/>
                <a:ea typeface="Source Code Pro"/>
                <a:cs typeface="Source Code Pro"/>
                <a:sym typeface="Source Code Pro"/>
              </a:rPr>
              <a:t>boxOne.x = 64;</a:t>
            </a:r>
            <a:endParaRPr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300">
                <a:latin typeface="Source Code Pro"/>
                <a:ea typeface="Source Code Pro"/>
                <a:cs typeface="Source Code Pro"/>
                <a:sym typeface="Source Code Pro"/>
              </a:rPr>
              <a:t>boxOne.y = 64;</a:t>
            </a:r>
            <a:endParaRPr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3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300">
                <a:latin typeface="Source Code Pro"/>
                <a:ea typeface="Source Code Pro"/>
                <a:cs typeface="Source Code Pro"/>
                <a:sym typeface="Source Code Pro"/>
              </a:rPr>
              <a:t>var boxTwo = rectangle(128, 128, "#DDFFAB", "black", 2);</a:t>
            </a:r>
            <a:endParaRPr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300">
                <a:latin typeface="Source Code Pro"/>
                <a:ea typeface="Source Code Pro"/>
                <a:cs typeface="Source Code Pro"/>
                <a:sym typeface="Source Code Pro"/>
              </a:rPr>
              <a:t>boxTwo.x = 300;</a:t>
            </a:r>
            <a:endParaRPr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300">
                <a:latin typeface="Source Code Pro"/>
                <a:ea typeface="Source Code Pro"/>
                <a:cs typeface="Source Code Pro"/>
                <a:sym typeface="Source Code Pro"/>
              </a:rPr>
              <a:t>boxTwo.y = 200;</a:t>
            </a:r>
            <a:endParaRPr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3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300">
                <a:latin typeface="Source Code Pro"/>
                <a:ea typeface="Source Code Pro"/>
                <a:cs typeface="Source Code Pro"/>
                <a:sym typeface="Source Code Pro"/>
              </a:rPr>
              <a:t>var boxThree = rectangle(128, 128, "#D9ABFF", "black", 2);</a:t>
            </a:r>
            <a:endParaRPr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300">
                <a:latin typeface="Source Code Pro"/>
                <a:ea typeface="Source Code Pro"/>
                <a:cs typeface="Source Code Pro"/>
                <a:sym typeface="Source Code Pro"/>
              </a:rPr>
              <a:t>boxThree.x = 64;</a:t>
            </a:r>
            <a:endParaRPr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300">
                <a:latin typeface="Source Code Pro"/>
                <a:ea typeface="Source Code Pro"/>
                <a:cs typeface="Source Code Pro"/>
                <a:sym typeface="Source Code Pro"/>
              </a:rPr>
              <a:t>boxThree.y = 300;</a:t>
            </a:r>
            <a:endParaRPr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300">
                <a:latin typeface="Source Code Pro"/>
                <a:ea typeface="Source Code Pro"/>
                <a:cs typeface="Source Code Pro"/>
                <a:sym typeface="Source Code Pro"/>
              </a:rPr>
              <a:t>render();</a:t>
            </a:r>
          </a:p>
        </p:txBody>
      </p:sp>
      <p:sp>
        <p:nvSpPr>
          <p:cNvPr id="228" name="Shape 228"/>
          <p:cNvSpPr/>
          <p:nvPr/>
        </p:nvSpPr>
        <p:spPr>
          <a:xfrm>
            <a:off x="1288746" y="410063"/>
            <a:ext cx="97825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3. Make some sprites and render them</a:t>
            </a:r>
          </a:p>
        </p:txBody>
      </p:sp>
    </p:spTree>
  </p:cSld>
  <p:clrMapOvr>
    <a:masterClrMapping/>
  </p:clrMapOvr>
  <p:transition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f0201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7002" y="470642"/>
            <a:ext cx="8730768" cy="8730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xfrm>
            <a:off x="1270000" y="-1130300"/>
            <a:ext cx="10464800" cy="3302000"/>
          </a:xfrm>
          <a:prstGeom prst="rect">
            <a:avLst/>
          </a:prstGeom>
        </p:spPr>
        <p:txBody>
          <a:bodyPr/>
          <a:lstStyle>
            <a:lvl1pPr algn="l">
              <a:def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</a:rPr>
              <a:t>Moving sprites</a:t>
            </a:r>
          </a:p>
        </p:txBody>
      </p:sp>
      <p:sp>
        <p:nvSpPr>
          <p:cNvPr id="233" name="Shape 233"/>
          <p:cNvSpPr/>
          <p:nvPr/>
        </p:nvSpPr>
        <p:spPr>
          <a:xfrm>
            <a:off x="1347027" y="3137049"/>
            <a:ext cx="10310746" cy="61784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234" name="Shape 234"/>
          <p:cNvSpPr/>
          <p:nvPr/>
        </p:nvSpPr>
        <p:spPr>
          <a:xfrm>
            <a:off x="1584274" y="2846112"/>
            <a:ext cx="10133155" cy="656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900">
                <a:latin typeface="Source Code Pro"/>
                <a:ea typeface="Source Code Pro"/>
                <a:cs typeface="Source Code Pro"/>
                <a:sym typeface="Source Code Pro"/>
              </a:rPr>
              <a:t>function gameLoop() {</a:t>
            </a:r>
            <a:endParaRPr sz="2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9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2900">
                <a:latin typeface="Source Code Pro"/>
                <a:ea typeface="Source Code Pro"/>
                <a:cs typeface="Source Code Pro"/>
                <a:sym typeface="Source Code Pro"/>
              </a:rPr>
              <a:t>//Create a loop</a:t>
            </a:r>
            <a:endParaRPr sz="2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900">
                <a:latin typeface="Source Code Pro"/>
                <a:ea typeface="Source Code Pro"/>
                <a:cs typeface="Source Code Pro"/>
                <a:sym typeface="Source Code Pro"/>
              </a:rPr>
              <a:t>  requestAnimationFrame(gameLoop, canvas);</a:t>
            </a:r>
            <a:endParaRPr sz="2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9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2900">
                <a:latin typeface="Source Code Pro"/>
                <a:ea typeface="Source Code Pro"/>
                <a:cs typeface="Source Code Pro"/>
                <a:sym typeface="Source Code Pro"/>
              </a:rPr>
              <a:t>//Update the game logic and render </a:t>
            </a:r>
            <a:endParaRPr b="1" sz="2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900">
                <a:latin typeface="Source Code Pro"/>
                <a:ea typeface="Source Code Pro"/>
                <a:cs typeface="Source Code Pro"/>
                <a:sym typeface="Source Code Pro"/>
              </a:rPr>
              <a:t>  //the sprites 60 times per second:</a:t>
            </a:r>
            <a:endParaRPr sz="2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900">
                <a:latin typeface="Source Code Pro"/>
                <a:ea typeface="Source Code Pro"/>
                <a:cs typeface="Source Code Pro"/>
                <a:sym typeface="Source Code Pro"/>
              </a:rPr>
              <a:t>  update();</a:t>
            </a:r>
            <a:endParaRPr sz="2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900">
                <a:latin typeface="Source Code Pro"/>
                <a:ea typeface="Source Code Pro"/>
                <a:cs typeface="Source Code Pro"/>
                <a:sym typeface="Source Code Pro"/>
              </a:rPr>
              <a:t>  render();</a:t>
            </a:r>
            <a:endParaRPr sz="2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9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900">
                <a:latin typeface="Source Code Pro"/>
                <a:ea typeface="Source Code Pro"/>
                <a:cs typeface="Source Code Pro"/>
                <a:sym typeface="Source Code Pro"/>
              </a:rPr>
              <a:t>//Start the game loop</a:t>
            </a:r>
            <a:endParaRPr b="1" sz="2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900">
                <a:latin typeface="Source Code Pro"/>
                <a:ea typeface="Source Code Pro"/>
                <a:cs typeface="Source Code Pro"/>
                <a:sym typeface="Source Code Pro"/>
              </a:rPr>
              <a:t>gameLoop();</a:t>
            </a:r>
            <a:endParaRPr sz="2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1339447" y="2070520"/>
            <a:ext cx="571408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Create a </a:t>
            </a:r>
            <a:r>
              <a:rPr b="1"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game loop</a:t>
            </a:r>
          </a:p>
        </p:txBody>
      </p:sp>
    </p:spTree>
  </p:cSld>
  <p:clrMapOvr>
    <a:masterClrMapping/>
  </p:clrMapOvr>
  <p:transition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1347027" y="1486049"/>
            <a:ext cx="10310746" cy="779747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238" name="Shape 238"/>
          <p:cNvSpPr/>
          <p:nvPr/>
        </p:nvSpPr>
        <p:spPr>
          <a:xfrm>
            <a:off x="1584274" y="1836462"/>
            <a:ext cx="10133155" cy="708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000">
                <a:latin typeface="Source Code Pro"/>
                <a:ea typeface="Source Code Pro"/>
                <a:cs typeface="Source Code Pro"/>
                <a:sym typeface="Source Code Pro"/>
              </a:rPr>
              <a:t>//The game logic (called 60 times per second)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function update() {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2000">
                <a:latin typeface="Source Code Pro"/>
                <a:ea typeface="Source Code Pro"/>
                <a:cs typeface="Source Code Pro"/>
                <a:sym typeface="Source Code Pro"/>
              </a:rPr>
              <a:t>//Loop through all the sprites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sprites.forEach(function(sprite){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2000">
                <a:latin typeface="Source Code Pro"/>
                <a:ea typeface="Source Code Pro"/>
                <a:cs typeface="Source Code Pro"/>
                <a:sym typeface="Source Code Pro"/>
              </a:rPr>
              <a:t>//a. Change the sprite's velocity in some way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000">
                <a:latin typeface="Source Code Pro"/>
                <a:ea typeface="Source Code Pro"/>
                <a:cs typeface="Source Code Pro"/>
                <a:sym typeface="Source Code Pro"/>
              </a:rPr>
              <a:t>    //... ??? ...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0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000">
                <a:latin typeface="Source Code Pro"/>
                <a:ea typeface="Source Code Pro"/>
                <a:cs typeface="Source Code Pro"/>
                <a:sym typeface="Source Code Pro"/>
              </a:rPr>
              <a:t>    //b. Add the new velocity to the sprite's current position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000">
                <a:latin typeface="Source Code Pro"/>
                <a:ea typeface="Source Code Pro"/>
                <a:cs typeface="Source Code Pro"/>
                <a:sym typeface="Source Code Pro"/>
              </a:rPr>
              <a:t>    //to make the sprite move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  sprite.x += sprite.vx;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  sprite.y += sprite.vy;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000">
                <a:latin typeface="Source Code Pro"/>
                <a:ea typeface="Source Code Pro"/>
                <a:cs typeface="Source Code Pro"/>
                <a:sym typeface="Source Code Pro"/>
              </a:rPr>
              <a:t>//The renderer (called 60 times per second)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function render() {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//... Render all the sprites ...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</p:txBody>
      </p:sp>
      <p:sp>
        <p:nvSpPr>
          <p:cNvPr id="239" name="Shape 239"/>
          <p:cNvSpPr/>
          <p:nvPr/>
        </p:nvSpPr>
        <p:spPr>
          <a:xfrm>
            <a:off x="1339447" y="419520"/>
            <a:ext cx="98526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2. Update the game logic and renderer</a:t>
            </a:r>
          </a:p>
        </p:txBody>
      </p:sp>
    </p:spTree>
  </p:cSld>
  <p:clrMapOvr>
    <a:masterClrMapping/>
  </p:clrMapOvr>
  <p:transition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1347027" y="1486049"/>
            <a:ext cx="6437369" cy="779747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242" name="Shape 242"/>
          <p:cNvSpPr/>
          <p:nvPr/>
        </p:nvSpPr>
        <p:spPr>
          <a:xfrm>
            <a:off x="1584274" y="1709462"/>
            <a:ext cx="10133155" cy="734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function update() {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sprites.forEach(function(sprite){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sprite.x += sprite.vx;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sprite.y += sprite.vy;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1500">
                <a:latin typeface="Source Code Pro"/>
                <a:ea typeface="Source Code Pro"/>
                <a:cs typeface="Source Code Pro"/>
                <a:sym typeface="Source Code Pro"/>
              </a:rPr>
              <a:t>//Screen boundaries</a:t>
            </a:r>
            <a:endParaRPr b="1"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500">
                <a:latin typeface="Source Code Pro"/>
                <a:ea typeface="Source Code Pro"/>
                <a:cs typeface="Source Code Pro"/>
                <a:sym typeface="Source Code Pro"/>
              </a:rPr>
              <a:t>    //Left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if (sprite.x &lt; 0) {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b="1" sz="1500">
                <a:latin typeface="Source Code Pro"/>
                <a:ea typeface="Source Code Pro"/>
                <a:cs typeface="Source Code Pro"/>
                <a:sym typeface="Source Code Pro"/>
              </a:rPr>
              <a:t>//Position the sprite inside the canvas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  sprite.x = 0;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b="1" sz="1500">
                <a:latin typeface="Source Code Pro"/>
                <a:ea typeface="Source Code Pro"/>
                <a:cs typeface="Source Code Pro"/>
                <a:sym typeface="Source Code Pro"/>
              </a:rPr>
              <a:t>//Reverse its velocity to make it bounce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  sprite.vx = -sprite.vx;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1500">
                <a:latin typeface="Source Code Pro"/>
                <a:ea typeface="Source Code Pro"/>
                <a:cs typeface="Source Code Pro"/>
                <a:sym typeface="Source Code Pro"/>
              </a:rPr>
              <a:t>//Right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if (sprite.x + sprite.width &gt; canvas.width) {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  sprite.x = canvas.width - sprite.width;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  sprite.vx = -sprite.vx;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1500">
                <a:latin typeface="Source Code Pro"/>
                <a:ea typeface="Source Code Pro"/>
                <a:cs typeface="Source Code Pro"/>
                <a:sym typeface="Source Code Pro"/>
              </a:rPr>
              <a:t>//Top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if (sprite.y &lt; 0) {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  sprite.y = 0;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  sprite.vy = -sprite.vy;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1500">
                <a:latin typeface="Source Code Pro"/>
                <a:ea typeface="Source Code Pro"/>
                <a:cs typeface="Source Code Pro"/>
                <a:sym typeface="Source Code Pro"/>
              </a:rPr>
              <a:t>//Bottom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if (sprite.y + sprite.width &gt; canvas.height) {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  sprite.y = canvas.height - sprite.width;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  sprite.vy = -sprite.vy;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</p:txBody>
      </p:sp>
      <p:sp>
        <p:nvSpPr>
          <p:cNvPr id="243" name="Shape 243"/>
          <p:cNvSpPr/>
          <p:nvPr/>
        </p:nvSpPr>
        <p:spPr>
          <a:xfrm>
            <a:off x="1339447" y="419520"/>
            <a:ext cx="962467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Make sprites bounce off canvas edges</a:t>
            </a:r>
          </a:p>
        </p:txBody>
      </p:sp>
    </p:spTree>
  </p:cSld>
  <p:clrMapOvr>
    <a:masterClrMapping/>
  </p:clrMapOvr>
  <p:transition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f0201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4548" y="648393"/>
            <a:ext cx="8481423" cy="84814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1270000" y="-1130300"/>
            <a:ext cx="10464800" cy="3302000"/>
          </a:xfrm>
          <a:prstGeom prst="rect">
            <a:avLst/>
          </a:prstGeom>
        </p:spPr>
        <p:txBody>
          <a:bodyPr/>
          <a:lstStyle>
            <a:lvl1pPr algn="l">
              <a:def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</a:rPr>
              <a:t>Interactivity</a:t>
            </a:r>
          </a:p>
        </p:txBody>
      </p:sp>
      <p:sp>
        <p:nvSpPr>
          <p:cNvPr id="248" name="Shape 248"/>
          <p:cNvSpPr/>
          <p:nvPr/>
        </p:nvSpPr>
        <p:spPr>
          <a:xfrm>
            <a:off x="1347027" y="3408626"/>
            <a:ext cx="10310746" cy="34738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249" name="Shape 249"/>
          <p:cNvSpPr/>
          <p:nvPr/>
        </p:nvSpPr>
        <p:spPr>
          <a:xfrm>
            <a:off x="1584274" y="3246162"/>
            <a:ext cx="10133155" cy="368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window.addEventListener(“keydown", function(event) {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2400">
                <a:latin typeface="Source Code Pro"/>
                <a:ea typeface="Source Code Pro"/>
                <a:cs typeface="Source Code Pro"/>
                <a:sym typeface="Source Code Pro"/>
              </a:rPr>
              <a:t>//do something when a key is pressed down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}, false);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window.addEventListener("keyup", function(event) {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2400">
                <a:latin typeface="Source Code Pro"/>
                <a:ea typeface="Source Code Pro"/>
                <a:cs typeface="Source Code Pro"/>
                <a:sym typeface="Source Code Pro"/>
              </a:rPr>
              <a:t>//do something when a key is released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}, false);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1339447" y="2070520"/>
            <a:ext cx="516057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</a:t>
            </a:r>
            <a:r>
              <a:rPr b="1"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event listeners</a:t>
            </a:r>
          </a:p>
        </p:txBody>
      </p:sp>
    </p:spTree>
  </p:cSld>
  <p:clrMapOvr>
    <a:masterClrMapping/>
  </p:clrMapOvr>
  <p:transition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1347027" y="2773626"/>
            <a:ext cx="5364281" cy="51187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253" name="Shape 253"/>
          <p:cNvSpPr/>
          <p:nvPr/>
        </p:nvSpPr>
        <p:spPr>
          <a:xfrm>
            <a:off x="1533573" y="2520901"/>
            <a:ext cx="10133155" cy="525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400">
                <a:latin typeface="Source Code Pro"/>
                <a:ea typeface="Source Code Pro"/>
                <a:cs typeface="Source Code Pro"/>
                <a:sym typeface="Source Code Pro"/>
              </a:rPr>
              <a:t>//Arrow key codes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var UP = 38,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    DOWN = 40,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    RIGHT = 39,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    LEFT = 37;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2400">
                <a:latin typeface="Source Code Pro"/>
                <a:ea typeface="Source Code Pro"/>
                <a:cs typeface="Source Code Pro"/>
                <a:sym typeface="Source Code Pro"/>
              </a:rPr>
              <a:t>//Directions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var moveUp = false,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    moveDown = false,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    moveRight = false,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latin typeface="Source Code Pro"/>
                <a:ea typeface="Source Code Pro"/>
                <a:cs typeface="Source Code Pro"/>
                <a:sym typeface="Source Code Pro"/>
              </a:rPr>
              <a:t>    moveLeft = false;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1339447" y="1435520"/>
            <a:ext cx="1090909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1. Assign key codes and direction trackers. </a:t>
            </a:r>
          </a:p>
        </p:txBody>
      </p:sp>
    </p:spTree>
  </p:cSld>
  <p:clrMapOvr>
    <a:masterClrMapping/>
  </p:clrMapOvr>
  <p:transition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1347027" y="2722826"/>
            <a:ext cx="4061801" cy="6134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257" name="Shape 257"/>
          <p:cNvSpPr/>
          <p:nvPr/>
        </p:nvSpPr>
        <p:spPr>
          <a:xfrm>
            <a:off x="1634975" y="2938565"/>
            <a:ext cx="3621694" cy="589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window.addEventListener(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"keydown",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function(event) {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switch(event.keyCode){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  case UP: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	    moveUp = true;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	    break;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	 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  case DOWN: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	    moveDown = true;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	    break;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	   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  case LEFT: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	    moveLeft = true;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	    break; 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	   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  case RIGHT: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	    moveRight = true;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	    break;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},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false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1339447" y="1435520"/>
            <a:ext cx="1000993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2. Program the keyboard even listeners</a:t>
            </a:r>
          </a:p>
        </p:txBody>
      </p:sp>
      <p:sp>
        <p:nvSpPr>
          <p:cNvPr id="259" name="Shape 259"/>
          <p:cNvSpPr/>
          <p:nvPr/>
        </p:nvSpPr>
        <p:spPr>
          <a:xfrm>
            <a:off x="6477827" y="2722826"/>
            <a:ext cx="4061801" cy="6134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260" name="Shape 260"/>
          <p:cNvSpPr/>
          <p:nvPr/>
        </p:nvSpPr>
        <p:spPr>
          <a:xfrm>
            <a:off x="6765775" y="2944915"/>
            <a:ext cx="4061801" cy="565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window.addEventListener(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"keyup",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function(event) {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switch(event.keyCode){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  case UP: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	    moveUp = false;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	    break;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	 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	  case DOWN: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	    moveDown = false;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	    break;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	   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	  case LEFT: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	    moveLeft = false;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	    break; 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	   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	  case RIGHT: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	    moveRight = false;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	    break;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},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false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9421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-406400" y="-3429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z="9500">
                <a:solidFill>
                  <a:srgbClr val="FF8A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FF8AD8"/>
                </a:solidFill>
              </a:rPr>
              <a:t>Which things?</a:t>
            </a:r>
          </a:p>
        </p:txBody>
      </p:sp>
      <p:sp>
        <p:nvSpPr>
          <p:cNvPr id="47" name="Shape 47"/>
          <p:cNvSpPr/>
          <p:nvPr/>
        </p:nvSpPr>
        <p:spPr>
          <a:xfrm>
            <a:off x="1288770" y="3536949"/>
            <a:ext cx="10064119" cy="619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Unity</a:t>
            </a: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iOS (SpriteKit/SceneKit)</a:t>
            </a: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Unreal engine</a:t>
            </a: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Monogame (XNA)</a:t>
            </a: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Flash (OpenFL/Haxe)</a:t>
            </a: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HTML5/JavaScript</a:t>
            </a: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6176295" y="796189"/>
            <a:ext cx="5462465" cy="82913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263" name="Shape 263"/>
          <p:cNvSpPr/>
          <p:nvPr/>
        </p:nvSpPr>
        <p:spPr>
          <a:xfrm>
            <a:off x="6480064" y="1085850"/>
            <a:ext cx="9181274" cy="75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function update() {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500">
                <a:latin typeface="Source Code Pro"/>
                <a:ea typeface="Source Code Pro"/>
                <a:cs typeface="Source Code Pro"/>
                <a:sym typeface="Source Code Pro"/>
              </a:rPr>
              <a:t>  //Up</a:t>
            </a:r>
            <a:endParaRPr b="1"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if(moveUp &amp;&amp; !moveDown) {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box.vy = -5;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500">
                <a:latin typeface="Source Code Pro"/>
                <a:ea typeface="Source Code Pro"/>
                <a:cs typeface="Source Code Pro"/>
                <a:sym typeface="Source Code Pro"/>
              </a:rPr>
              <a:t>//Down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if(moveDown &amp;&amp; !moveUp) {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box.vy = 5;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500">
                <a:latin typeface="Source Code Pro"/>
                <a:ea typeface="Source Code Pro"/>
                <a:cs typeface="Source Code Pro"/>
                <a:sym typeface="Source Code Pro"/>
              </a:rPr>
              <a:t>//Left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if(moveLeft &amp;&amp; !moveRight) {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box.vx = -5;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500">
                <a:latin typeface="Source Code Pro"/>
                <a:ea typeface="Source Code Pro"/>
                <a:cs typeface="Source Code Pro"/>
                <a:sym typeface="Source Code Pro"/>
              </a:rPr>
              <a:t>//Right</a:t>
            </a:r>
            <a:endParaRPr b="1"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if(moveRight &amp;&amp; !moveLeft) {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box.vx = 5;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500">
                <a:latin typeface="Source Code Pro"/>
                <a:ea typeface="Source Code Pro"/>
                <a:cs typeface="Source Code Pro"/>
                <a:sym typeface="Source Code Pro"/>
              </a:rPr>
              <a:t>//Set the box's velocity to zero if none </a:t>
            </a:r>
            <a:endParaRPr b="1"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500">
                <a:latin typeface="Source Code Pro"/>
                <a:ea typeface="Source Code Pro"/>
                <a:cs typeface="Source Code Pro"/>
                <a:sym typeface="Source Code Pro"/>
              </a:rPr>
              <a:t>  //of the keys are being pressed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if(!moveUp &amp;&amp; !moveDown) {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box.vy = 0;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if(!moveLeft &amp;&amp; !moveRight) {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box.vx = 0;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	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500">
                <a:latin typeface="Source Code Pro"/>
                <a:ea typeface="Source Code Pro"/>
                <a:cs typeface="Source Code Pro"/>
                <a:sym typeface="Source Code Pro"/>
              </a:rPr>
              <a:t>//Move the box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box.x += box.vx;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box.y += box.vy;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</p:txBody>
      </p:sp>
      <p:sp>
        <p:nvSpPr>
          <p:cNvPr id="264" name="Shape 264"/>
          <p:cNvSpPr/>
          <p:nvPr/>
        </p:nvSpPr>
        <p:spPr>
          <a:xfrm>
            <a:off x="781736" y="671961"/>
            <a:ext cx="4975252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Use the 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directions to 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update the sprite’s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velocity in the 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game loop.</a:t>
            </a:r>
          </a:p>
        </p:txBody>
      </p:sp>
    </p:spTree>
  </p:cSld>
  <p:clrMapOvr>
    <a:masterClrMapping/>
  </p:clrMapOvr>
  <p:transition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1347027" y="2722826"/>
            <a:ext cx="7289374" cy="6134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267" name="Shape 267"/>
          <p:cNvSpPr/>
          <p:nvPr/>
        </p:nvSpPr>
        <p:spPr>
          <a:xfrm>
            <a:off x="1444475" y="3059215"/>
            <a:ext cx="7289374" cy="549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2000">
                <a:latin typeface="Source Code Pro"/>
                <a:ea typeface="Source Code Pro"/>
                <a:cs typeface="Source Code Pro"/>
                <a:sym typeface="Source Code Pro"/>
              </a:rPr>
              <a:t>//Left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if (box.x &lt; 0) {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  //Position the box inside the canvas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  box.x = 0;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2000">
                <a:latin typeface="Source Code Pro"/>
                <a:ea typeface="Source Code Pro"/>
                <a:cs typeface="Source Code Pro"/>
                <a:sym typeface="Source Code Pro"/>
              </a:rPr>
              <a:t>//Right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if (box.x + box.width &gt; canvas.width) {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  box.x = canvas.width - box.width;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2000">
                <a:latin typeface="Source Code Pro"/>
                <a:ea typeface="Source Code Pro"/>
                <a:cs typeface="Source Code Pro"/>
                <a:sym typeface="Source Code Pro"/>
              </a:rPr>
              <a:t>//Top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if (box.y &lt; 0) {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  box.y = 0;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2000">
                <a:latin typeface="Source Code Pro"/>
                <a:ea typeface="Source Code Pro"/>
                <a:cs typeface="Source Code Pro"/>
                <a:sym typeface="Source Code Pro"/>
              </a:rPr>
              <a:t>//Bottom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if (box.y + box.width &gt; canvas.height) {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  box.y = canvas.height - box.width;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</a:p>
        </p:txBody>
      </p:sp>
      <p:sp>
        <p:nvSpPr>
          <p:cNvPr id="268" name="Shape 268"/>
          <p:cNvSpPr/>
          <p:nvPr/>
        </p:nvSpPr>
        <p:spPr>
          <a:xfrm>
            <a:off x="1339447" y="1435520"/>
            <a:ext cx="730453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3. Set the screen boundaries</a:t>
            </a:r>
          </a:p>
        </p:txBody>
      </p:sp>
    </p:spTree>
  </p:cSld>
  <p:clrMapOvr>
    <a:masterClrMapping/>
  </p:clrMapOvr>
  <p:transition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keyboardInteractivit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1912" y="374513"/>
            <a:ext cx="9020976" cy="9004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xfrm>
            <a:off x="1270000" y="-1130300"/>
            <a:ext cx="10464800" cy="3302000"/>
          </a:xfrm>
          <a:prstGeom prst="rect">
            <a:avLst/>
          </a:prstGeom>
        </p:spPr>
        <p:txBody>
          <a:bodyPr/>
          <a:lstStyle>
            <a:lvl1pPr algn="l">
              <a:def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</a:rPr>
              <a:t>Collision detection</a:t>
            </a:r>
          </a:p>
        </p:txBody>
      </p:sp>
      <p:sp>
        <p:nvSpPr>
          <p:cNvPr id="273" name="Shape 273"/>
          <p:cNvSpPr/>
          <p:nvPr/>
        </p:nvSpPr>
        <p:spPr>
          <a:xfrm>
            <a:off x="1339447" y="2070520"/>
            <a:ext cx="108060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Check whether rectangles are overlapping</a:t>
            </a:r>
          </a:p>
        </p:txBody>
      </p:sp>
      <p:pic>
        <p:nvPicPr>
          <p:cNvPr id="274" name="f0204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0323" y="3817377"/>
            <a:ext cx="4425226" cy="45299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f0204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8319" y="3817377"/>
            <a:ext cx="4425226" cy="45299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1339447" y="292520"/>
            <a:ext cx="620908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1. Figure out the vector. </a:t>
            </a:r>
          </a:p>
        </p:txBody>
      </p:sp>
      <p:pic>
        <p:nvPicPr>
          <p:cNvPr id="278" name="f0810scra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1325" y="1547125"/>
            <a:ext cx="6629670" cy="77850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1328257" y="293932"/>
            <a:ext cx="100513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Figure out the combined half-widths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and half-heights.</a:t>
            </a:r>
          </a:p>
        </p:txBody>
      </p:sp>
      <p:pic>
        <p:nvPicPr>
          <p:cNvPr id="281" name="f0811scra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5734" y="2130740"/>
            <a:ext cx="7693728" cy="7149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1500505" y="3609709"/>
            <a:ext cx="10133953" cy="242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i="1" sz="4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the combined half-widths and </a:t>
            </a:r>
            <a:endParaRPr i="1" sz="4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i="1" sz="4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half-heights are less than the vx and vy </a:t>
            </a:r>
            <a:endParaRPr i="1" sz="4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i="1" sz="4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variables, then the sprites are touching.</a:t>
            </a:r>
          </a:p>
        </p:txBody>
      </p:sp>
    </p:spTree>
  </p:cSld>
  <p:clrMapOvr>
    <a:masterClrMapping/>
  </p:clrMapOvr>
  <p:transition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f0812scra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2151" y="919453"/>
            <a:ext cx="6613900" cy="7914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f0813scra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0057" y="919982"/>
            <a:ext cx="7234144" cy="81406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f0814scra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0952" y="320161"/>
            <a:ext cx="7350886" cy="89721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9421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1257300" y="-3429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>
              <a:defRPr sz="9500">
                <a:solidFill>
                  <a:srgbClr val="FF8A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FF8AD8"/>
                </a:solidFill>
              </a:rPr>
              <a:t>HTML5?</a:t>
            </a:r>
          </a:p>
        </p:txBody>
      </p:sp>
      <p:sp>
        <p:nvSpPr>
          <p:cNvPr id="50" name="Shape 50"/>
          <p:cNvSpPr/>
          <p:nvPr/>
        </p:nvSpPr>
        <p:spPr>
          <a:xfrm>
            <a:off x="1288770" y="3663949"/>
            <a:ext cx="10064119" cy="543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Free</a:t>
            </a: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Everywhere</a:t>
            </a: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Easy</a:t>
            </a: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</a:t>
            </a: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Fast (enough)</a:t>
            </a: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3379027" y="1256928"/>
            <a:ext cx="6840947" cy="79638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292" name="Shape 292"/>
          <p:cNvSpPr/>
          <p:nvPr/>
        </p:nvSpPr>
        <p:spPr>
          <a:xfrm>
            <a:off x="3590230" y="1543174"/>
            <a:ext cx="11967204" cy="739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function hitTestRectangle(r1, r2) {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/</a:t>
            </a:r>
            <a:r>
              <a:rPr b="1" sz="1100">
                <a:latin typeface="Source Code Pro"/>
                <a:ea typeface="Source Code Pro"/>
                <a:cs typeface="Source Code Pro"/>
                <a:sym typeface="Source Code Pro"/>
              </a:rPr>
              <a:t>/Find the half-width values and center x/y points of two rectangles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r1.halfWidth = r1.width / 2; 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r1.halfHeight = r1.height / 2; 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r1.centerX = r1.x + r1.halfWidth;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r1.centerY = r1.y + r1.halfHeight;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r2.halfWidth = r2.width / 2; 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r2.halfHeight = r2.height / 2; 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r2.centerX = r2.x + r2.halfWidth;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r2.centerY = r2.y + r2.halfHeight;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100">
                <a:latin typeface="Source Code Pro"/>
                <a:ea typeface="Source Code Pro"/>
                <a:cs typeface="Source Code Pro"/>
                <a:sym typeface="Source Code Pro"/>
              </a:rPr>
              <a:t>//A variable to determine whether there's a collision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var hit = false;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100">
                <a:latin typeface="Source Code Pro"/>
                <a:ea typeface="Source Code Pro"/>
                <a:cs typeface="Source Code Pro"/>
                <a:sym typeface="Source Code Pro"/>
              </a:rPr>
              <a:t>//Calculate the distance vector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var vx = r1.centerX - r2.centerX;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var vy = r1.centerY - r2.centerY;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100">
                <a:latin typeface="Source Code Pro"/>
                <a:ea typeface="Source Code Pro"/>
                <a:cs typeface="Source Code Pro"/>
                <a:sym typeface="Source Code Pro"/>
              </a:rPr>
              <a:t>//Figure out the combined half-widths and half-heights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var combinedHalfWidths = r1.halfWidth + r2.halfWidth;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var combinedHalfHeights = r1.halfHeight + r2.halfHeight;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100">
                <a:latin typeface="Source Code Pro"/>
                <a:ea typeface="Source Code Pro"/>
                <a:cs typeface="Source Code Pro"/>
                <a:sym typeface="Source Code Pro"/>
              </a:rPr>
              <a:t>//Check for a collision on the x axis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if(Math.abs(vx) &lt; combinedHalfWidths) {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1100">
                <a:latin typeface="Source Code Pro"/>
                <a:ea typeface="Source Code Pro"/>
                <a:cs typeface="Source Code Pro"/>
                <a:sym typeface="Source Code Pro"/>
              </a:rPr>
              <a:t>//A collision might be occurring. Check for a collision on the y axis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  if(Math.abs(vy) &lt; combinedHalfHeights) {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b="1" sz="1100">
                <a:latin typeface="Source Code Pro"/>
                <a:ea typeface="Source Code Pro"/>
                <a:cs typeface="Source Code Pro"/>
                <a:sym typeface="Source Code Pro"/>
              </a:rPr>
              <a:t>//There's definitely a collision happening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    hit = true;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  else {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   </a:t>
            </a:r>
            <a:r>
              <a:rPr b="1" sz="1100">
                <a:latin typeface="Source Code Pro"/>
                <a:ea typeface="Source Code Pro"/>
                <a:cs typeface="Source Code Pro"/>
                <a:sym typeface="Source Code Pro"/>
              </a:rPr>
              <a:t> //There's no collision on the y axis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    hit = false;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  }  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else {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1100">
                <a:latin typeface="Source Code Pro"/>
                <a:ea typeface="Source Code Pro"/>
                <a:cs typeface="Source Code Pro"/>
                <a:sym typeface="Source Code Pro"/>
              </a:rPr>
              <a:t>//There's no collision on the x axis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  hit = false;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  return hit;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1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</p:txBody>
      </p:sp>
      <p:sp>
        <p:nvSpPr>
          <p:cNvPr id="293" name="Shape 293"/>
          <p:cNvSpPr/>
          <p:nvPr/>
        </p:nvSpPr>
        <p:spPr>
          <a:xfrm>
            <a:off x="1339447" y="190920"/>
            <a:ext cx="762457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The code: `hitTestRectangle`</a:t>
            </a:r>
          </a:p>
        </p:txBody>
      </p:sp>
    </p:spTree>
  </p:cSld>
  <p:clrMapOvr>
    <a:masterClrMapping/>
  </p:clrMapOvr>
  <p:transition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1347027" y="3942792"/>
            <a:ext cx="11287829" cy="30100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296" name="Shape 296"/>
          <p:cNvSpPr/>
          <p:nvPr/>
        </p:nvSpPr>
        <p:spPr>
          <a:xfrm>
            <a:off x="1165298" y="4209159"/>
            <a:ext cx="11967203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  if(hitTestRectangle(rectangleOne, rectangleTwo)) {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2800">
                <a:latin typeface="Source Code Pro"/>
                <a:ea typeface="Source Code Pro"/>
                <a:cs typeface="Source Code Pro"/>
                <a:sym typeface="Source Code Pro"/>
              </a:rPr>
              <a:t>//Collision!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  } else {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2800">
                <a:latin typeface="Source Code Pro"/>
                <a:ea typeface="Source Code Pro"/>
                <a:cs typeface="Source Code Pro"/>
                <a:sym typeface="Source Code Pro"/>
              </a:rPr>
              <a:t>//No collision.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1339447" y="2095920"/>
            <a:ext cx="834085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Use `hitTestRectangle` like this:</a:t>
            </a:r>
          </a:p>
        </p:txBody>
      </p:sp>
    </p:spTree>
  </p:cSld>
  <p:clrMapOvr>
    <a:masterClrMapping/>
  </p:clrMapOvr>
  <p:transition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f0204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706" y="572515"/>
            <a:ext cx="5598881" cy="57313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f0204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1702" y="572515"/>
            <a:ext cx="5598882" cy="5731399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Shape 301"/>
          <p:cNvSpPr/>
          <p:nvPr/>
        </p:nvSpPr>
        <p:spPr>
          <a:xfrm>
            <a:off x="3508106" y="6824850"/>
            <a:ext cx="6671813" cy="26172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302" name="Shape 302"/>
          <p:cNvSpPr/>
          <p:nvPr/>
        </p:nvSpPr>
        <p:spPr>
          <a:xfrm>
            <a:off x="3451297" y="6971409"/>
            <a:ext cx="11967204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if(hitTestRectangle(blueBox, redBox)) {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  message.content = "hit!"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  blueBox.fillStyle = "yellowGreen";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} else {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  message.content = "No collision...";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  blueBox.fillStyle = "blue";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</a:p>
        </p:txBody>
      </p:sp>
    </p:spTree>
  </p:cSld>
  <p:clrMapOvr>
    <a:masterClrMapping/>
  </p:clrMapOvr>
  <p:transition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title"/>
          </p:nvPr>
        </p:nvSpPr>
        <p:spPr>
          <a:xfrm>
            <a:off x="1270000" y="-1130300"/>
            <a:ext cx="10464800" cy="3302000"/>
          </a:xfrm>
          <a:prstGeom prst="rect">
            <a:avLst/>
          </a:prstGeom>
        </p:spPr>
        <p:txBody>
          <a:bodyPr/>
          <a:lstStyle>
            <a:lvl1pPr algn="l">
              <a:def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</a:rPr>
              <a:t>Preventing overlaps</a:t>
            </a:r>
          </a:p>
        </p:txBody>
      </p:sp>
      <p:pic>
        <p:nvPicPr>
          <p:cNvPr id="305" name="f0204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53060" y="6051546"/>
            <a:ext cx="3208245" cy="30624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f020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37459" y="5999590"/>
            <a:ext cx="3182894" cy="30382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f0205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86807" y="2385000"/>
            <a:ext cx="3208245" cy="30624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f02052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24783" y="2375098"/>
            <a:ext cx="3208245" cy="30624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f0822scra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999" y="1292604"/>
            <a:ext cx="11048802" cy="7168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f0824scra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2416" y="430617"/>
            <a:ext cx="6259969" cy="8892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f0825scra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7247" y="450850"/>
            <a:ext cx="7201424" cy="88923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2505747" y="348063"/>
            <a:ext cx="7123318" cy="92160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317" name="Shape 317"/>
          <p:cNvSpPr/>
          <p:nvPr/>
        </p:nvSpPr>
        <p:spPr>
          <a:xfrm>
            <a:off x="2750272" y="619044"/>
            <a:ext cx="6881856" cy="867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//Check whether vx is less than the combined half widths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if (Math.abs(vx) &lt; combinedHalfWidths)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//Check whether vy is less than the combined half heights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if (Math.abs(vy) &lt; combinedHalfHeights)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//A collision is occurring! Calculate the overlap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  overlapX = combinedHalfWidths - Math.abs(vx);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  overlapY = combinedHalfHeights - Math.abs(vy);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//The collision has occurred on the axis with the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      //*smallest* amount of overlap.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  if (overlapX &gt;= overlapY)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    if (vy &gt; 0)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      collision = "top";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      r1.y = r1.y + overlapY;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    } else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      collision = "bottom";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      r1.y = r1.y - overlapY;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    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//Bounce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    if (bounce)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      r1.vy *= -1;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    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  } else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    if (vx &gt; 0)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      collision = "left";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      r1.x = r1.x + overlapX;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    } else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      collision = "right";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      r1.x = r1.x - overlapX;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    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//Bounce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    if (bounce)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      r1.vx *= -1;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    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  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//No collision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} else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//No collision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/</a:t>
            </a: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/Return the collision string. it will be either "top", "right",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200">
                <a:latin typeface="Source Code Pro"/>
                <a:ea typeface="Source Code Pro"/>
                <a:cs typeface="Source Code Pro"/>
                <a:sym typeface="Source Code Pro"/>
              </a:rPr>
              <a:t>  //"bottom", or "left" depending on which side of r1 is touching r2.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200">
                <a:latin typeface="Source Code Pro"/>
                <a:ea typeface="Source Code Pro"/>
                <a:cs typeface="Source Code Pro"/>
                <a:sym typeface="Source Code Pro"/>
              </a:rPr>
              <a:t>  return collision;</a:t>
            </a:r>
          </a:p>
        </p:txBody>
      </p:sp>
    </p:spTree>
  </p:cSld>
  <p:clrMapOvr>
    <a:masterClrMapping/>
  </p:clrMapOvr>
  <p:transition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2403419" y="6363078"/>
            <a:ext cx="8437402" cy="30184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320" name="Shape 320"/>
          <p:cNvSpPr/>
          <p:nvPr/>
        </p:nvSpPr>
        <p:spPr>
          <a:xfrm>
            <a:off x="2590762" y="6431659"/>
            <a:ext cx="11967204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var collision = rectangleCollision(blueBox, redBox);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if (collision) {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   message.content = collision;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   blueBox.fillStyle = "yellowGreen";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else {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  message.content = "No collision...";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  blueBox.fillStyle = "blue";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9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</a:p>
        </p:txBody>
      </p:sp>
      <p:pic>
        <p:nvPicPr>
          <p:cNvPr id="321" name="f0207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106" y="673702"/>
            <a:ext cx="5656220" cy="5213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f0207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02924" y="673702"/>
            <a:ext cx="5656220" cy="52138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title"/>
          </p:nvPr>
        </p:nvSpPr>
        <p:spPr>
          <a:xfrm>
            <a:off x="1270000" y="-1130300"/>
            <a:ext cx="10464800" cy="3302000"/>
          </a:xfrm>
          <a:prstGeom prst="rect">
            <a:avLst/>
          </a:prstGeom>
        </p:spPr>
        <p:txBody>
          <a:bodyPr/>
          <a:lstStyle>
            <a:lvl1pPr algn="l">
              <a:def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</a:rPr>
              <a:t>Playing sounds</a:t>
            </a:r>
          </a:p>
        </p:txBody>
      </p:sp>
      <p:sp>
        <p:nvSpPr>
          <p:cNvPr id="325" name="Shape 325"/>
          <p:cNvSpPr/>
          <p:nvPr/>
        </p:nvSpPr>
        <p:spPr>
          <a:xfrm>
            <a:off x="1347027" y="3453210"/>
            <a:ext cx="10718285" cy="571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326" name="Shape 326"/>
          <p:cNvSpPr/>
          <p:nvPr/>
        </p:nvSpPr>
        <p:spPr>
          <a:xfrm>
            <a:off x="1874814" y="3657600"/>
            <a:ext cx="11967204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var sound = new Audio();</a:t>
            </a:r>
            <a:br>
              <a:rPr sz="2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sound.addEventListener(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  "canplaythrough", playSoundHandler, false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br>
              <a:rPr sz="2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sound.src = "sounds/music.wav";</a:t>
            </a:r>
            <a:br>
              <a:rPr sz="28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sz="2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function playSoundHandler(event) {</a:t>
            </a:r>
            <a:br>
              <a:rPr sz="2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  sound.play();</a:t>
            </a:r>
            <a:br>
              <a:rPr sz="2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  sound.volume = 0.5;</a:t>
            </a:r>
            <a:br>
              <a:rPr sz="2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  sound.loop = true; </a:t>
            </a:r>
            <a:br>
              <a:rPr sz="2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sz="2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endParaRPr sz="900">
              <a:latin typeface="TheSansMonoConNormal"/>
              <a:ea typeface="TheSansMonoConNormal"/>
              <a:cs typeface="TheSansMonoConNormal"/>
              <a:sym typeface="TheSansMonoConNormal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1339447" y="2070520"/>
            <a:ext cx="84895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With the HTML Audio element…?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2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546124" y="2567854"/>
            <a:ext cx="11216234" cy="332571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It’s 2014.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HTML5 is not a development platform.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It’s a </a:t>
            </a:r>
            <a:r>
              <a:rPr i="1"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compile-to</a:t>
            </a: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platform.</a:t>
            </a:r>
          </a:p>
        </p:txBody>
      </p:sp>
    </p:spTree>
  </p:cSld>
  <p:clrMapOvr>
    <a:masterClrMapping/>
  </p:clrMapOvr>
  <p:transition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2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title"/>
          </p:nvPr>
        </p:nvSpPr>
        <p:spPr>
          <a:xfrm>
            <a:off x="1116510" y="3213943"/>
            <a:ext cx="11216234" cy="3325714"/>
          </a:xfrm>
          <a:prstGeom prst="rect">
            <a:avLst/>
          </a:prstGeom>
        </p:spPr>
        <p:txBody>
          <a:bodyPr/>
          <a:lstStyle/>
          <a:p>
            <a:pPr lvl="0" marL="561473" indent="-561473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Imprecise playback control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561473" indent="-561473" algn="l">
              <a:buSzPct val="75000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Latencty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561473" indent="-561473" algn="l">
              <a:buSzPct val="75000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concurrency without dodgy hacks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561473" indent="-561473" algn="l">
              <a:buSzPct val="75000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Quirky browser implementations</a:t>
            </a:r>
          </a:p>
        </p:txBody>
      </p:sp>
    </p:spTree>
  </p:cSld>
  <p:clrMapOvr>
    <a:masterClrMapping/>
  </p:clrMapOvr>
  <p:transition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FA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1318213" y="4943728"/>
            <a:ext cx="10064119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latin typeface="Source Sans Pro"/>
                <a:ea typeface="Source Sans Pro"/>
                <a:cs typeface="Source Sans Pro"/>
                <a:sym typeface="Source Sans Pro"/>
              </a:rPr>
              <a:t>Extremely powerful, low-level control over sounds.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2435849" y="379687"/>
            <a:ext cx="10464801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>
              <a:defRPr sz="9500">
                <a:solidFill>
                  <a:srgbClr val="FF8A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FF8AD8"/>
                </a:solidFill>
              </a:rPr>
              <a:t>Web Audio API</a:t>
            </a:r>
          </a:p>
        </p:txBody>
      </p:sp>
    </p:spTree>
  </p:cSld>
  <p:clrMapOvr>
    <a:masterClrMapping/>
  </p:clrMapOvr>
  <p:transition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f0401scrap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235" y="3557698"/>
            <a:ext cx="11638330" cy="24407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FA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773177" y="3384005"/>
            <a:ext cx="10806908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5700">
                <a:latin typeface="Source Sans Pro"/>
                <a:ea typeface="Source Sans Pro"/>
                <a:cs typeface="Source Sans Pro"/>
                <a:sym typeface="Source Sans Pro"/>
              </a:rPr>
              <a:t>“Web Audio API”</a:t>
            </a:r>
            <a:endParaRPr b="1" sz="5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5700">
                <a:latin typeface="Source Sans Pro"/>
                <a:ea typeface="Source Sans Pro"/>
                <a:cs typeface="Source Sans Pro"/>
                <a:sym typeface="Source Sans Pro"/>
              </a:rPr>
              <a:t>by Boris Smus</a:t>
            </a:r>
            <a:endParaRPr b="1" sz="5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2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title"/>
          </p:nvPr>
        </p:nvSpPr>
        <p:spPr>
          <a:xfrm>
            <a:off x="3499456" y="1626443"/>
            <a:ext cx="11216234" cy="3325714"/>
          </a:xfrm>
          <a:prstGeom prst="rect">
            <a:avLst/>
          </a:prstGeom>
        </p:spPr>
        <p:txBody>
          <a:bodyPr/>
          <a:lstStyle>
            <a:lvl1pPr algn="l">
              <a:defRPr sz="200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0">
                <a:solidFill>
                  <a:srgbClr val="FFFFFF"/>
                </a:solidFill>
              </a:rPr>
              <a:t>But!</a:t>
            </a:r>
          </a:p>
        </p:txBody>
      </p:sp>
      <p:sp>
        <p:nvSpPr>
          <p:cNvPr id="339" name="Shape 339"/>
          <p:cNvSpPr/>
          <p:nvPr/>
        </p:nvSpPr>
        <p:spPr>
          <a:xfrm>
            <a:off x="1909338" y="6025716"/>
            <a:ext cx="891326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write about 20 lines of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 just to play a single sound… </a:t>
            </a:r>
          </a:p>
        </p:txBody>
      </p:sp>
    </p:spTree>
  </p:cSld>
  <p:clrMapOvr>
    <a:masterClrMapping/>
  </p:clrMapOvr>
  <p:transition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478203" y="694108"/>
            <a:ext cx="5721675" cy="85238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342" name="Shape 342"/>
          <p:cNvSpPr/>
          <p:nvPr/>
        </p:nvSpPr>
        <p:spPr>
          <a:xfrm>
            <a:off x="953766" y="968244"/>
            <a:ext cx="6881856" cy="802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//1. Create an audio context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00">
                <a:latin typeface="Source Code Pro"/>
                <a:ea typeface="Source Code Pro"/>
                <a:cs typeface="Source Code Pro"/>
                <a:sym typeface="Source Code Pro"/>
              </a:rPr>
              <a:t>var actx = new AudioContext();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//2. Declare a variable to hold the sound we'll load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00">
                <a:latin typeface="Source Code Pro"/>
                <a:ea typeface="Source Code Pro"/>
                <a:cs typeface="Source Code Pro"/>
                <a:sym typeface="Source Code Pro"/>
              </a:rPr>
              <a:t>var soundBuffer;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//3. Load the sound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//a. Use an XMLHttpRequest object to load the sound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00">
                <a:latin typeface="Source Code Pro"/>
                <a:ea typeface="Source Code Pro"/>
                <a:cs typeface="Source Code Pro"/>
                <a:sym typeface="Source Code Pro"/>
              </a:rPr>
              <a:t>var xhr = new XMLHttpRequest();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//b. Set properties for the file we want to load.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//Use GET and set the path to the sound file.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//`true` means that the file will load 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//asynchronously and will create an event when the 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//file has finished loading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00">
                <a:latin typeface="Source Code Pro"/>
                <a:ea typeface="Source Code Pro"/>
                <a:cs typeface="Source Code Pro"/>
                <a:sym typeface="Source Code Pro"/>
              </a:rPr>
              <a:t>xhr.open("GET", "sounds/shoot.wav", true);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//c. Set the `responseType`, which is the file format 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//we’re expecting to load. Sound files should 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//be loaded as  binary files, so the responseType 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//needs to be `arraybuffer`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00">
                <a:latin typeface="Source Code Pro"/>
                <a:ea typeface="Source Code Pro"/>
                <a:cs typeface="Source Code Pro"/>
                <a:sym typeface="Source Code Pro"/>
              </a:rPr>
              <a:t>xhr.responseType = "arraybuffer";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//d. Load the sound into the program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00">
                <a:latin typeface="Source Code Pro"/>
                <a:ea typeface="Source Code Pro"/>
                <a:cs typeface="Source Code Pro"/>
                <a:sym typeface="Source Code Pro"/>
              </a:rPr>
              <a:t>xhr.send();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//e. Create a `loadHandler` that runs when 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//the sound has been loaded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00">
                <a:latin typeface="Source Code Pro"/>
                <a:ea typeface="Source Code Pro"/>
                <a:cs typeface="Source Code Pro"/>
                <a:sym typeface="Source Code Pro"/>
              </a:rPr>
              <a:t>xhr.addEventListener("load", loadHandler, false);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00">
                <a:latin typeface="Source Code Pro"/>
                <a:ea typeface="Source Code Pro"/>
                <a:cs typeface="Source Code Pro"/>
                <a:sym typeface="Source Code Pro"/>
              </a:rPr>
              <a:t>function loadHandler(event) {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//console.log("music loaded")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//f. Decode the audio file and store it in a 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//the `music` sound variable. The `buffer` is the 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//raw audio data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00">
                <a:latin typeface="Source Code Pro"/>
                <a:ea typeface="Source Code Pro"/>
                <a:cs typeface="Source Code Pro"/>
                <a:sym typeface="Source Code Pro"/>
              </a:rPr>
              <a:t>  actx.decodeAudioData(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00">
                <a:latin typeface="Source Code Pro"/>
                <a:ea typeface="Source Code Pro"/>
                <a:cs typeface="Source Code Pro"/>
                <a:sym typeface="Source Code Pro"/>
              </a:rPr>
              <a:t>    xhr.response,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00">
                <a:latin typeface="Source Code Pro"/>
                <a:ea typeface="Source Code Pro"/>
                <a:cs typeface="Source Code Pro"/>
                <a:sym typeface="Source Code Pro"/>
              </a:rPr>
              <a:t>    function(buffer) {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//g. Copy the audio file into the 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//`soundBuffer` variable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00">
                <a:latin typeface="Source Code Pro"/>
                <a:ea typeface="Source Code Pro"/>
                <a:cs typeface="Source Code Pro"/>
                <a:sym typeface="Source Code Pro"/>
              </a:rPr>
              <a:t>      soundBuffer = buffer;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00">
                <a:latin typeface="Source Code Pro"/>
                <a:ea typeface="Source Code Pro"/>
                <a:cs typeface="Source Code Pro"/>
                <a:sym typeface="Source Code Pro"/>
              </a:rPr>
              <a:t>    },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//Optionally throw an error</a:t>
            </a:r>
            <a:r>
              <a:rPr sz="10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00">
                <a:latin typeface="Source Code Pro"/>
                <a:ea typeface="Source Code Pro"/>
                <a:cs typeface="Source Code Pro"/>
                <a:sym typeface="Source Code Pro"/>
              </a:rPr>
              <a:t>    function(error) {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00">
                <a:latin typeface="Source Code Pro"/>
                <a:ea typeface="Source Code Pro"/>
                <a:cs typeface="Source Code Pro"/>
                <a:sym typeface="Source Code Pro"/>
              </a:rPr>
              <a:t>      throw new Error("Audio could not be decoded: " + error);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00">
                <a:latin typeface="Source Code Pro"/>
                <a:ea typeface="Source Code Pro"/>
                <a:cs typeface="Source Code Pro"/>
                <a:sym typeface="Source Code Pro"/>
              </a:rPr>
              <a:t>  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</p:txBody>
      </p:sp>
      <p:sp>
        <p:nvSpPr>
          <p:cNvPr id="343" name="Shape 343"/>
          <p:cNvSpPr/>
          <p:nvPr/>
        </p:nvSpPr>
        <p:spPr>
          <a:xfrm>
            <a:off x="6601856" y="715596"/>
            <a:ext cx="5890365" cy="84808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344" name="Shape 344"/>
          <p:cNvSpPr/>
          <p:nvPr/>
        </p:nvSpPr>
        <p:spPr>
          <a:xfrm>
            <a:off x="6915915" y="1025394"/>
            <a:ext cx="6881856" cy="786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//f. Play a sound when a key is pressed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window.addEventListener("keydown", keydownHandler, false);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function keydownHandler(event) {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switch (event.keyCode) {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case 49: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/*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//4. Play the sound (without volume and pan control)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//a. Create a new `soundNode` variable and tell 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//it to use the sound that we loaded as its audio source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var soundNode = actx.createBufferSource();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soundNode.buffer = soundBuffer;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//b. Connect the sound to the desination 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soundNode.connect(actx.destination);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//c. Finally, actually play the sound. Use the 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//`start` method to set the sound's start position time to 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//0 (the beginning of the sound)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soundNode.start(0);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*/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//4. Play the sound (with volume, pan and loop)      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var soundNode = actx.createBufferSource();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soundNode.buffer = soundBuffer;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//Create volume and pan nodes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var volumeNode = actx.createGain();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var panNode = actx.createPanner();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//Connect the sound source to the pan node, the pan node to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//volume node, and the volume node to the destination 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soundNode.connect(panNode);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panNode.connect(volumeNode);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volumeNode.connect(actx.destination);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//Set the volume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volumeNode.gain.value = 0.5;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//Set left/right panning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var x = -1,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    y = 0,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    z = 1 - Math.abs(x);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panNode.setPosition(x, y, z);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panNode.panningModel = "equalpower";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//Optionally loop the sound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//soundNode.loop = true;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//Finaly, play the sound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soundNode.start(0);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    break;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10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2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2238894" y="4064000"/>
            <a:ext cx="897544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you have to do this every time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want to play the sound.</a:t>
            </a:r>
          </a:p>
        </p:txBody>
      </p:sp>
    </p:spTree>
  </p:cSld>
  <p:clrMapOvr>
    <a:masterClrMapping/>
  </p:clrMapOvr>
  <p:transition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FA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1318213" y="4086478"/>
            <a:ext cx="10064119" cy="448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21105" indent="-421105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latin typeface="Source Sans Pro"/>
                <a:ea typeface="Source Sans Pro"/>
                <a:cs typeface="Source Sans Pro"/>
                <a:sym typeface="Source Sans Pro"/>
              </a:rPr>
              <a:t>Spend and afternoon writing your own high level API wrapper so that you can make easy-to-use sound sprites.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L="421105" indent="-421105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latin typeface="Source Sans Pro"/>
                <a:ea typeface="Source Sans Pro"/>
                <a:cs typeface="Source Sans Pro"/>
                <a:sym typeface="Source Sans Pro"/>
              </a:rPr>
              <a:t>Use someone else’s wrapper: Howler, Theresa’s Sound World, or WAD. 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3462544" y="37456"/>
            <a:ext cx="10464801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>
              <a:defRPr sz="9500">
                <a:solidFill>
                  <a:srgbClr val="FF8A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FF8AD8"/>
                </a:solidFill>
              </a:rPr>
              <a:t>Abstract it</a:t>
            </a:r>
          </a:p>
        </p:txBody>
      </p:sp>
    </p:spTree>
  </p:cSld>
  <p:clrMapOvr>
    <a:masterClrMapping/>
  </p:clrMapOvr>
  <p:transition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A8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title"/>
          </p:nvPr>
        </p:nvSpPr>
        <p:spPr>
          <a:xfrm>
            <a:off x="1270000" y="-1130300"/>
            <a:ext cx="10464800" cy="3302000"/>
          </a:xfrm>
          <a:prstGeom prst="rect">
            <a:avLst/>
          </a:prstGeom>
        </p:spPr>
        <p:txBody>
          <a:bodyPr/>
          <a:lstStyle>
            <a:lvl1pPr algn="l">
              <a:defRPr sz="9500">
                <a:solidFill>
                  <a:srgbClr val="D4FB7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D4FB79"/>
                </a:solidFill>
              </a:rPr>
              <a:t>`makeSound`</a:t>
            </a:r>
          </a:p>
        </p:txBody>
      </p:sp>
      <p:sp>
        <p:nvSpPr>
          <p:cNvPr id="352" name="Shape 352"/>
          <p:cNvSpPr/>
          <p:nvPr/>
        </p:nvSpPr>
        <p:spPr>
          <a:xfrm>
            <a:off x="1347027" y="3861989"/>
            <a:ext cx="9448879" cy="54424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100"/>
            </a:pPr>
          </a:p>
        </p:txBody>
      </p:sp>
      <p:sp>
        <p:nvSpPr>
          <p:cNvPr id="353" name="Shape 353"/>
          <p:cNvSpPr/>
          <p:nvPr/>
        </p:nvSpPr>
        <p:spPr>
          <a:xfrm>
            <a:off x="1620814" y="4051299"/>
            <a:ext cx="11967204" cy="492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500">
                <a:latin typeface="Source Code Pro"/>
                <a:ea typeface="Source Code Pro"/>
                <a:cs typeface="Source Code Pro"/>
                <a:sym typeface="Source Code Pro"/>
              </a:rPr>
              <a:t>//Define the audio context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window.AudioContext = window.AudioContext || window.webkitAudioContext;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var actx = new AudioContext();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500">
                <a:latin typeface="Source Code Pro"/>
                <a:ea typeface="Source Code Pro"/>
                <a:cs typeface="Source Code Pro"/>
                <a:sym typeface="Source Code Pro"/>
              </a:rPr>
              <a:t>//Create the sound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var shoot = makeSound("sounds/shoot.wav", actx, soundLoadHandler);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500">
                <a:latin typeface="Source Code Pro"/>
                <a:ea typeface="Source Code Pro"/>
                <a:cs typeface="Source Code Pro"/>
                <a:sym typeface="Source Code Pro"/>
              </a:rPr>
              <a:t>//An optional callback that runs when the sound is loaded </a:t>
            </a: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function soundLoadHandler() {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console.log("sound loaded");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sz="1500">
                <a:latin typeface="Source Code Pro"/>
                <a:ea typeface="Source Code Pro"/>
                <a:cs typeface="Source Code Pro"/>
                <a:sym typeface="Source Code Pro"/>
              </a:rPr>
              <a:t>//A keyboard event listener that plays the sound when</a:t>
            </a:r>
            <a:endParaRPr b="1"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b="1" sz="1500">
                <a:latin typeface="Source Code Pro"/>
                <a:ea typeface="Source Code Pro"/>
                <a:cs typeface="Source Code Pro"/>
                <a:sym typeface="Source Code Pro"/>
              </a:rPr>
              <a:t>  /the `1` key is pressed is pressed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window.addEventListener("keydown", function(event) {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if(event.keyCode === 49) {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b="1" sz="1500">
                <a:latin typeface="Source Code Pro"/>
                <a:ea typeface="Source Code Pro"/>
                <a:cs typeface="Source Code Pro"/>
                <a:sym typeface="Source Code Pro"/>
              </a:rPr>
              <a:t>//Play the sound</a:t>
            </a:r>
            <a:endParaRPr b="1"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  shoot.play();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R="457200" algn="l" defTabSz="457200">
              <a:defRPr sz="1800">
                <a:solidFill>
                  <a:srgbClr val="000000"/>
                </a:solidFill>
              </a:defRPr>
            </a:pPr>
            <a:r>
              <a:rPr sz="1500">
                <a:latin typeface="Source Code Pro"/>
                <a:ea typeface="Source Code Pro"/>
                <a:cs typeface="Source Code Pro"/>
                <a:sym typeface="Source Code Pro"/>
              </a:rPr>
              <a:t>  }, false);</a:t>
            </a:r>
          </a:p>
        </p:txBody>
      </p:sp>
      <p:sp>
        <p:nvSpPr>
          <p:cNvPr id="354" name="Shape 354"/>
          <p:cNvSpPr/>
          <p:nvPr/>
        </p:nvSpPr>
        <p:spPr>
          <a:xfrm>
            <a:off x="1339447" y="1981620"/>
            <a:ext cx="10024568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function that uses the Web Audio API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create sound sprites.</a:t>
            </a:r>
          </a:p>
        </p:txBody>
      </p:sp>
    </p:spTree>
  </p:cSld>
  <p:clrMapOvr>
    <a:masterClrMapping/>
  </p:clrMapOvr>
  <p:transition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FA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1343563" y="4069359"/>
            <a:ext cx="10806908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5700">
                <a:latin typeface="Source Sans Pro"/>
                <a:ea typeface="Source Sans Pro"/>
                <a:cs typeface="Source Sans Pro"/>
                <a:sym typeface="Source Sans Pro"/>
              </a:rPr>
              <a:t>Now you can start making games!</a:t>
            </a:r>
            <a:endParaRPr b="1" sz="5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D4FB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