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7958"/>
    <p:restoredTop sz="95065"/>
  </p:normalViewPr>
  <p:slideViewPr>
    <p:cSldViewPr snapToGrid="0">
      <p:cViewPr varScale="1">
        <p:scale>
          <a:sx n="108" d="100"/>
          <a:sy n="108" d="100"/>
        </p:scale>
        <p:origin x="540" y="1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447926" y="4744364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52601" y="4744364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428876" y="5211089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개이(가) 표시된 사진&#10;&#10;자동 생성된 설명">
            <a:extLst>
              <a:ext uri="{FF2B5EF4-FFF2-40B4-BE49-F238E27FC236}">
                <a16:creationId xmlns:a16="http://schemas.microsoft.com/office/drawing/2014/main" id="{B424F122-C735-4226-A49F-24A6C7256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31" name="그림 3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E97DE788-F46C-4D1C-8DAC-26AD2C0546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B3AF3-C698-4459-922B-A864A54D030B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21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Relationship Id="rId4" Type="http://schemas.openxmlformats.org/officeDocument/2006/relationships/image" Target="../media/image5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13. CSS3</a:t>
            </a:r>
            <a:r>
              <a:rPr lang="ko-KR" altLang="en-US"/>
              <a:t>와 애니메이션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9743" y="2600587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9920" y="2600587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9743" y="333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920" y="3330429"/>
            <a:ext cx="28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변형과 관련된 속성들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9743" y="4060271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9920" y="4060271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9743" y="4798718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9920" y="4798718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transform-origin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6709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지점을 변형의 기준으로 설정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11364" y="1028996"/>
            <a:ext cx="54507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rotateZ(10deg)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.ltop .rose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.rtop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.lbottom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bottom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.rbottom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 bottom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=”ltop”&gt;&lt;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=”rtop”&gt;&lt;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=”lbottom”&gt;&lt;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=”rbottom”&gt;&lt;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252373"/>
            <a:ext cx="5186494" cy="3693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741"/>
          <a:stretch/>
        </p:blipFill>
        <p:spPr>
          <a:xfrm>
            <a:off x="418461" y="2776157"/>
            <a:ext cx="5613224" cy="12194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245" y="4939588"/>
            <a:ext cx="4822347" cy="15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3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perspective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원근감을 갖게 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속성 값은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보다 커야 하며 값이 클수록 사용자로부터 멀어짐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530546"/>
            <a:ext cx="2667699" cy="3351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10312"/>
          <a:stretch/>
        </p:blipFill>
        <p:spPr>
          <a:xfrm>
            <a:off x="645953" y="2976776"/>
            <a:ext cx="5058562" cy="8941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6750" y="1311492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perspective-origin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14" name="직사각형 13"/>
          <p:cNvSpPr/>
          <p:nvPr/>
        </p:nvSpPr>
        <p:spPr>
          <a:xfrm>
            <a:off x="6358855" y="1894562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입체적으로 표현할 요소의 아랫부분</a:t>
            </a:r>
            <a:r>
              <a:rPr lang="en-US" altLang="ko-KR" sz="1400">
                <a:latin typeface="+mn-ea"/>
              </a:rPr>
              <a:t>(bottom) </a:t>
            </a:r>
            <a:r>
              <a:rPr lang="ko-KR" altLang="en-US" sz="1400">
                <a:latin typeface="+mn-ea"/>
              </a:rPr>
              <a:t>위치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좀더 높은 곳에서 원근을 조절하는 듯한 느낌을 갖게 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967" y="2742719"/>
            <a:ext cx="3640822" cy="302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027" y="3208184"/>
            <a:ext cx="5497643" cy="13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transform-style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부모 요소에 적용한 </a:t>
            </a:r>
            <a:r>
              <a:rPr lang="en-US" altLang="ko-KR" sz="1400">
                <a:latin typeface="+mn-ea"/>
              </a:rPr>
              <a:t>3D </a:t>
            </a:r>
            <a:r>
              <a:rPr lang="ko-KR" altLang="en-US" sz="1400">
                <a:latin typeface="+mn-ea"/>
              </a:rPr>
              <a:t>변형을 하위 요소에도 적용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8" y="2196338"/>
            <a:ext cx="3761808" cy="17488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22502" y="1639601"/>
            <a:ext cx="47600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#82cbd8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#0d6097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rotateX(45deg)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#tr-style1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transform-style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flat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#tr-style2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transform-style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preserve-3d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=”tr-style1”&gt;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=”tr-style2”&gt;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42" y="4648476"/>
            <a:ext cx="2924088" cy="14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3006" y="4102217"/>
            <a:ext cx="4848836" cy="2103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backface-visibility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요소의 뒷면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즉 반대쪽 면을 표시할 것인지 결정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22502" y="1639601"/>
            <a:ext cx="47600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#82cbd8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rotateY(135deg)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#back1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backface-visibility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#back2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backface-visibility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visible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=”back1”&gt;&lt;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=”back2”&gt;&lt;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096322"/>
            <a:ext cx="3942832" cy="1729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46" y="4681556"/>
            <a:ext cx="2609510" cy="15243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8840" y="4214773"/>
            <a:ext cx="461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두 개 이상의 변형 동시에 사용하려면</a:t>
            </a:r>
            <a:endParaRPr lang="en-US" altLang="ko-KR" sz="1400" b="1"/>
          </a:p>
        </p:txBody>
      </p:sp>
      <p:sp>
        <p:nvSpPr>
          <p:cNvPr id="12" name="직사각형 11"/>
          <p:cNvSpPr/>
          <p:nvPr/>
        </p:nvSpPr>
        <p:spPr>
          <a:xfrm>
            <a:off x="578840" y="4494613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transform </a:t>
            </a:r>
            <a:r>
              <a:rPr lang="ko-KR" altLang="en-US" sz="1400">
                <a:latin typeface="+mn-ea"/>
              </a:rPr>
              <a:t>속성에 변형 함수를 나열함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839" y="5097279"/>
            <a:ext cx="545284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</a:t>
            </a:r>
            <a:r>
              <a:rPr lang="ko-KR" altLang="en-US" sz="1200">
                <a:latin typeface="+mn-ea"/>
              </a:rPr>
              <a:t>크기를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배 확대하면서 </a:t>
            </a:r>
            <a:r>
              <a:rPr lang="en-US" altLang="ko-KR" sz="1200">
                <a:latin typeface="+mn-ea"/>
              </a:rPr>
              <a:t>x </a:t>
            </a:r>
            <a:r>
              <a:rPr lang="ko-KR" altLang="en-US" sz="1200">
                <a:latin typeface="+mn-ea"/>
              </a:rPr>
              <a:t>축 기준으로 </a:t>
            </a:r>
            <a:r>
              <a:rPr lang="en-US" altLang="ko-KR" sz="1200">
                <a:latin typeface="+mn-ea"/>
              </a:rPr>
              <a:t>180</a:t>
            </a:r>
            <a:r>
              <a:rPr lang="ko-KR" altLang="en-US" sz="1200">
                <a:latin typeface="+mn-ea"/>
              </a:rPr>
              <a:t>도 회전</a:t>
            </a:r>
            <a:r>
              <a:rPr lang="en-US" altLang="ko-KR" sz="1200">
                <a:latin typeface="+mn-ea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0784" y="5443227"/>
            <a:ext cx="4416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scale(2) perspective(120px) rotateX(180deg)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2568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트랜지션이란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웹 요소의 스타일 속성이 조금씩 자연스럽게 바뀌는 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8840" y="2462145"/>
            <a:ext cx="5327010" cy="69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예</a:t>
            </a:r>
            <a:r>
              <a:rPr lang="en-US" altLang="ko-KR" sz="1400">
                <a:latin typeface="TDc_SSiMyungJo_120_OTF"/>
              </a:rPr>
              <a:t>) </a:t>
            </a:r>
            <a:r>
              <a:rPr lang="ko-KR" altLang="en-US" sz="1400">
                <a:latin typeface="TDc_SSiMyungJo_120_OTF"/>
              </a:rPr>
              <a:t>하늘색 도형 위로 마우스를 올려놓으면 도형이 하늘색에서 파란색으로 바뀌고 마우스를 치우면 원래 배경 색으로 되돌아감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4" y="3224301"/>
            <a:ext cx="2399532" cy="11463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8840" y="4546796"/>
            <a:ext cx="5327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예</a:t>
            </a:r>
            <a:r>
              <a:rPr lang="en-US" altLang="ko-KR" sz="1400">
                <a:latin typeface="TDc_SSiMyungJo_120_OTF"/>
              </a:rPr>
              <a:t>) </a:t>
            </a:r>
            <a:r>
              <a:rPr lang="ko-KR" altLang="en-US" sz="1400">
                <a:latin typeface="TDc_SSiMyungJo_120_OTF"/>
              </a:rPr>
              <a:t>도형 위로 마우스를 올려놓으면 사각형의 테두리와 테두리색이 바뀌고 마우스를 치우면 원래 스타일로 되돌아감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68" y="5443708"/>
            <a:ext cx="2230204" cy="1045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27140" y="158079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트랜지션의 속성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r="5198"/>
          <a:stretch/>
        </p:blipFill>
        <p:spPr>
          <a:xfrm>
            <a:off x="6327140" y="2096322"/>
            <a:ext cx="5560060" cy="19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transition-property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트랜지션을 적용할 속성 선택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이 속성을 지정하지 않으면 모든 속성이 트랜지션 대상이 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566245"/>
            <a:ext cx="4152551" cy="319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7" y="3067142"/>
            <a:ext cx="5988909" cy="16157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07" y="4913859"/>
            <a:ext cx="5500099" cy="8333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20495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transition-duration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520495" y="1680824"/>
            <a:ext cx="54528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 진행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시간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시간 단위는 초</a:t>
            </a:r>
            <a:r>
              <a:rPr lang="en-US" altLang="ko-KR" sz="1400">
                <a:latin typeface="+mn-ea"/>
              </a:rPr>
              <a:t>(seconds) </a:t>
            </a:r>
            <a:r>
              <a:rPr lang="ko-KR" altLang="en-US" sz="1400">
                <a:latin typeface="+mn-ea"/>
              </a:rPr>
              <a:t>또는 밀리초</a:t>
            </a:r>
            <a:r>
              <a:rPr lang="en-US" altLang="ko-KR" sz="1400">
                <a:latin typeface="+mn-ea"/>
              </a:rPr>
              <a:t>(milliseconds)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트랜지션이 여러 개라면 쉼표</a:t>
            </a:r>
            <a:r>
              <a:rPr lang="en-US" altLang="ko-KR" sz="1400">
                <a:latin typeface="+mn-ea"/>
              </a:rPr>
              <a:t>(,)</a:t>
            </a:r>
            <a:r>
              <a:rPr lang="ko-KR" altLang="en-US" sz="1400">
                <a:latin typeface="+mn-ea"/>
              </a:rPr>
              <a:t>로 구분해 진행 시간 지정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102132" y="2791804"/>
            <a:ext cx="40323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.tr1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transition-property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.tr1:hover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b="16057"/>
          <a:stretch/>
        </p:blipFill>
        <p:spPr>
          <a:xfrm>
            <a:off x="8271544" y="5100384"/>
            <a:ext cx="3539673" cy="107391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6520495" y="981512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7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transition-timing-function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트랜지션의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시작과 중간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끝에서의 속도 지정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0495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transition-delay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520495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트랜지션이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언제부터 시작될지 지연 시간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시간 단위는 초</a:t>
            </a:r>
            <a:r>
              <a:rPr lang="en-US" altLang="ko-KR" sz="1400">
                <a:latin typeface="+mn-ea"/>
              </a:rPr>
              <a:t>(seconds) </a:t>
            </a:r>
            <a:r>
              <a:rPr lang="ko-KR" altLang="en-US" sz="1400">
                <a:latin typeface="+mn-ea"/>
              </a:rPr>
              <a:t>또는 밀리초</a:t>
            </a:r>
            <a:r>
              <a:rPr lang="en-US" altLang="ko-KR" sz="1400">
                <a:latin typeface="+mn-ea"/>
              </a:rPr>
              <a:t>(milliseconds). </a:t>
            </a:r>
            <a:r>
              <a:rPr lang="ko-KR" altLang="en-US" sz="1400">
                <a:latin typeface="+mn-ea"/>
              </a:rPr>
              <a:t>기본값</a:t>
            </a:r>
            <a:r>
              <a:rPr lang="en-US" altLang="ko-KR" sz="1400">
                <a:latin typeface="+mn-ea"/>
              </a:rPr>
              <a:t> 0</a:t>
            </a:r>
            <a:endParaRPr lang="ko-KR" altLang="en-US" sz="140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44826" y="2643099"/>
            <a:ext cx="40323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#no-delay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cxnSp>
        <p:nvCxnSpPr>
          <p:cNvPr id="20" name="직선 연결선 19"/>
          <p:cNvCxnSpPr/>
          <p:nvPr/>
        </p:nvCxnSpPr>
        <p:spPr>
          <a:xfrm>
            <a:off x="6252047" y="1028867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8" y="2196853"/>
            <a:ext cx="5181556" cy="545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4" y="2884797"/>
            <a:ext cx="5849704" cy="2021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95" y="5172050"/>
            <a:ext cx="2683767" cy="2974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457" y="4792224"/>
            <a:ext cx="5718781" cy="10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9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</a:t>
            </a:r>
            <a:r>
              <a:rPr lang="ko-KR" altLang="en-US" b="1"/>
              <a:t>와 애니메이션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578840" y="1680824"/>
            <a:ext cx="55199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웹 요소에 애니메이션 추가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애니메이션을 시작해 끝내는 동안 원하는 곳 어디서든 스타일을 바꾸며 애니메이션을 정의할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키프레임</a:t>
            </a:r>
            <a:r>
              <a:rPr lang="en-US" altLang="ko-KR" sz="1400">
                <a:latin typeface="+mn-ea"/>
              </a:rPr>
              <a:t>(keyframe) : </a:t>
            </a:r>
            <a:r>
              <a:rPr lang="ko-KR" altLang="en-US" sz="1400">
                <a:latin typeface="+mn-ea"/>
              </a:rPr>
              <a:t>애니메이션 중간에 스타일이 바뀌는 지점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3411" y="1589424"/>
            <a:ext cx="461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CSS</a:t>
            </a:r>
            <a:r>
              <a:rPr lang="ko-KR" altLang="en-US" sz="1400" b="1"/>
              <a:t> 애니메이션에서</a:t>
            </a:r>
            <a:r>
              <a:rPr lang="en-US" altLang="ko-KR" sz="1400" b="1"/>
              <a:t> </a:t>
            </a:r>
            <a:r>
              <a:rPr lang="ko-KR" altLang="en-US" sz="1400" b="1"/>
              <a:t>사용하는 주요 속성</a:t>
            </a:r>
            <a:endParaRPr lang="en-US" altLang="ko-KR" sz="14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603" y="1917726"/>
            <a:ext cx="6154397" cy="3363543"/>
          </a:xfrm>
          <a:prstGeom prst="rect">
            <a:avLst/>
          </a:prstGeom>
        </p:spPr>
      </p:pic>
      <p:sp>
        <p:nvSpPr>
          <p:cNvPr id="3" name="사각형 설명선 2"/>
          <p:cNvSpPr/>
          <p:nvPr/>
        </p:nvSpPr>
        <p:spPr>
          <a:xfrm>
            <a:off x="1504709" y="4780153"/>
            <a:ext cx="4025331" cy="1002232"/>
          </a:xfrm>
          <a:prstGeom prst="wedgeRectCallout">
            <a:avLst>
              <a:gd name="adj1" fmla="val 64984"/>
              <a:gd name="adj2" fmla="val -355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rgbClr val="0070C0"/>
                </a:solidFill>
              </a:rPr>
              <a:t>인터넷 익스플로러 </a:t>
            </a:r>
            <a:r>
              <a:rPr lang="en-US" altLang="ko-KR" sz="1400">
                <a:solidFill>
                  <a:srgbClr val="0070C0"/>
                </a:solidFill>
              </a:rPr>
              <a:t>10 </a:t>
            </a:r>
            <a:r>
              <a:rPr lang="ko-KR" altLang="en-US" sz="1400">
                <a:solidFill>
                  <a:srgbClr val="0070C0"/>
                </a:solidFill>
              </a:rPr>
              <a:t>이상과 최신 모던 브라우저에서 지원하며</a:t>
            </a:r>
            <a:r>
              <a:rPr lang="en-US" altLang="ko-KR" sz="1400">
                <a:solidFill>
                  <a:srgbClr val="0070C0"/>
                </a:solidFill>
              </a:rPr>
              <a:t>, </a:t>
            </a:r>
            <a:r>
              <a:rPr lang="ko-KR" altLang="en-US" sz="1400">
                <a:solidFill>
                  <a:srgbClr val="0070C0"/>
                </a:solidFill>
              </a:rPr>
              <a:t>모던 브라우저 이전 버전을 고려하려면 </a:t>
            </a:r>
            <a:r>
              <a:rPr lang="en-US" altLang="ko-KR" sz="1400">
                <a:solidFill>
                  <a:srgbClr val="0070C0"/>
                </a:solidFill>
              </a:rPr>
              <a:t>–webkit-, -moz- </a:t>
            </a:r>
            <a:r>
              <a:rPr lang="ko-KR" altLang="en-US" sz="1400">
                <a:solidFill>
                  <a:srgbClr val="0070C0"/>
                </a:solidFill>
              </a:rPr>
              <a:t>접두사를 붙여야 한다</a:t>
            </a:r>
            <a:r>
              <a:rPr lang="en-US" altLang="ko-KR" sz="1400">
                <a:solidFill>
                  <a:srgbClr val="0070C0"/>
                </a:solidFill>
              </a:rPr>
              <a:t>.</a:t>
            </a:r>
            <a:endParaRPr lang="ko-KR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4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@keyframes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애니메이션의 시작과 끝을 비롯해 상태가 바뀌는 지점을 설정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이름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으로 애니메이션 구별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시작 위치는 </a:t>
            </a:r>
            <a:r>
              <a:rPr lang="en-US" altLang="ko-KR" sz="1400">
                <a:latin typeface="+mn-ea"/>
              </a:rPr>
              <a:t>0%, </a:t>
            </a:r>
            <a:r>
              <a:rPr lang="ko-KR" altLang="en-US" sz="1400">
                <a:latin typeface="+mn-ea"/>
              </a:rPr>
              <a:t>끝 위치 </a:t>
            </a:r>
            <a:r>
              <a:rPr lang="en-US" altLang="ko-KR" sz="1400">
                <a:latin typeface="+mn-ea"/>
              </a:rPr>
              <a:t>100%</a:t>
            </a:r>
            <a:r>
              <a:rPr lang="ko-KR" altLang="en-US" sz="1400">
                <a:latin typeface="+mn-ea"/>
              </a:rPr>
              <a:t>로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놓고 위치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시작과 끝 위치만 사용한다면 </a:t>
            </a:r>
            <a:r>
              <a:rPr lang="en-US" altLang="ko-KR" sz="1400">
                <a:latin typeface="+mn-ea"/>
              </a:rPr>
              <a:t>from, to </a:t>
            </a:r>
            <a:r>
              <a:rPr lang="ko-KR" altLang="en-US" sz="1400">
                <a:latin typeface="+mn-ea"/>
              </a:rPr>
              <a:t>키워드 사용 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@-webkit-keyframes</a:t>
            </a:r>
            <a:r>
              <a:rPr lang="ko-KR" altLang="en-US" sz="1400">
                <a:latin typeface="+mn-ea"/>
              </a:rPr>
              <a:t>나 </a:t>
            </a:r>
            <a:r>
              <a:rPr lang="en-US" altLang="ko-KR" sz="1400">
                <a:latin typeface="+mn-ea"/>
              </a:rPr>
              <a:t>@-moz-keyframes</a:t>
            </a:r>
            <a:r>
              <a:rPr lang="ko-KR" altLang="en-US" sz="1400">
                <a:latin typeface="+mn-ea"/>
              </a:rPr>
              <a:t>처럼 브라우저 접두사를 붙여함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82" y="2556209"/>
            <a:ext cx="2179608" cy="7215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31528" y="1024172"/>
            <a:ext cx="35303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change-bg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 change-bg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#a5d6ff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301" y="4929940"/>
            <a:ext cx="3400425" cy="1390650"/>
          </a:xfrm>
          <a:prstGeom prst="rect">
            <a:avLst/>
          </a:prstGeom>
        </p:spPr>
      </p:pic>
      <p:sp>
        <p:nvSpPr>
          <p:cNvPr id="13" name="사각형 설명선 12"/>
          <p:cNvSpPr/>
          <p:nvPr/>
        </p:nvSpPr>
        <p:spPr>
          <a:xfrm>
            <a:off x="4101483" y="5406501"/>
            <a:ext cx="3657600" cy="710214"/>
          </a:xfrm>
          <a:prstGeom prst="wedgeRectCallout">
            <a:avLst>
              <a:gd name="adj1" fmla="val 61141"/>
              <a:gd name="adj2" fmla="val -2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rgbClr val="0070C0"/>
                </a:solidFill>
              </a:rPr>
              <a:t>시작할 때 파란색 사각형이었다가 끝날 때 옅은 파란색 원으로 바뀌는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7565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animation-name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@keyframes </a:t>
            </a:r>
            <a:r>
              <a:rPr lang="ko-KR" altLang="en-US" sz="1400">
                <a:latin typeface="+mn-ea"/>
              </a:rPr>
              <a:t>속성에서 만든 애니메이션 이름을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32678" y="236469"/>
            <a:ext cx="353035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#4cff00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#8f06b0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shape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rotate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rotate(0deg)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3" name="사각형 설명선 12"/>
          <p:cNvSpPr/>
          <p:nvPr/>
        </p:nvSpPr>
        <p:spPr>
          <a:xfrm>
            <a:off x="617893" y="2965142"/>
            <a:ext cx="5374737" cy="1189607"/>
          </a:xfrm>
          <a:prstGeom prst="wedgeRectCallout">
            <a:avLst>
              <a:gd name="adj1" fmla="val -19277"/>
              <a:gd name="adj2" fmla="val 617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@keyframes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을 이용해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shape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rotate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라는 애니메이션 정의</a:t>
            </a:r>
            <a:endParaRPr lang="en-US" altLang="ko-KR" sz="1400">
              <a:solidFill>
                <a:srgbClr val="0070C0"/>
              </a:solidFill>
              <a:latin typeface="+mn-ea"/>
            </a:endParaRPr>
          </a:p>
          <a:p>
            <a:endParaRPr lang="ko-KR" altLang="en-US" sz="140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#box1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에는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animation-name:shape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를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, </a:t>
            </a:r>
          </a:p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#box2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에는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animation-name:rotate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를 사용해 애니메이션 실행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4550989"/>
            <a:ext cx="4891086" cy="10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840" y="1208015"/>
            <a:ext cx="7751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C00000"/>
                </a:solidFill>
              </a:rPr>
              <a:t>변형</a:t>
            </a:r>
            <a:r>
              <a:rPr lang="en-US" altLang="ko-KR" sz="1400" b="1">
                <a:solidFill>
                  <a:srgbClr val="C00000"/>
                </a:solidFill>
              </a:rPr>
              <a:t>(transform, </a:t>
            </a:r>
            <a:r>
              <a:rPr lang="ko-KR" altLang="en-US" sz="1400" b="1">
                <a:solidFill>
                  <a:srgbClr val="C00000"/>
                </a:solidFill>
              </a:rPr>
              <a:t>트랜스폼</a:t>
            </a:r>
            <a:r>
              <a:rPr lang="en-US" altLang="ko-KR" sz="1400" b="1">
                <a:solidFill>
                  <a:srgbClr val="C00000"/>
                </a:solidFill>
              </a:rPr>
              <a:t>) </a:t>
            </a:r>
            <a:r>
              <a:rPr lang="en-US" altLang="ko-KR" sz="1400"/>
              <a:t>: </a:t>
            </a:r>
            <a:r>
              <a:rPr lang="ko-KR" altLang="en-US" sz="1400"/>
              <a:t>특정</a:t>
            </a:r>
            <a:r>
              <a:rPr lang="en-US" altLang="ko-KR" sz="1400"/>
              <a:t> </a:t>
            </a:r>
            <a:r>
              <a:rPr lang="ko-KR" altLang="en-US" sz="1400"/>
              <a:t>요소의 크기나 형태 등 스타일이 바뀌는 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840" y="2144306"/>
            <a:ext cx="33052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수평이나 수직으로 웹 요소 변형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크기나 각도만 지정하면 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2</a:t>
            </a:r>
            <a:r>
              <a:rPr lang="ko-KR" altLang="en-US" sz="1400"/>
              <a:t>차원 좌표 사용</a:t>
            </a:r>
            <a:endParaRPr lang="en-US" altLang="ko-KR" sz="1400"/>
          </a:p>
        </p:txBody>
      </p:sp>
      <p:sp>
        <p:nvSpPr>
          <p:cNvPr id="9" name="TextBox 8"/>
          <p:cNvSpPr txBox="1"/>
          <p:nvPr/>
        </p:nvSpPr>
        <p:spPr>
          <a:xfrm>
            <a:off x="578840" y="1802973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차원 변형</a:t>
            </a:r>
            <a:endParaRPr lang="en-US" altLang="ko-KR" sz="1400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67" y="3355596"/>
            <a:ext cx="2390791" cy="2444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992" y="3367488"/>
            <a:ext cx="2374179" cy="24207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67992" y="2144306"/>
            <a:ext cx="33052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</a:t>
            </a:r>
            <a:r>
              <a:rPr lang="ko-KR" altLang="en-US" sz="1400"/>
              <a:t>축과 </a:t>
            </a:r>
            <a:r>
              <a:rPr lang="en-US" altLang="ko-KR" sz="1400"/>
              <a:t>y</a:t>
            </a:r>
            <a:r>
              <a:rPr lang="ko-KR" altLang="en-US" sz="1400"/>
              <a:t>축에 원근감 추가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</a:t>
            </a:r>
            <a:r>
              <a:rPr lang="ko-KR" altLang="en-US" sz="1400"/>
              <a:t>축은 앞뒤로 이동</a:t>
            </a:r>
            <a:r>
              <a:rPr lang="en-US" altLang="ko-KR" sz="1400"/>
              <a:t>. </a:t>
            </a:r>
            <a:r>
              <a:rPr lang="ko-KR" altLang="en-US" sz="1400"/>
              <a:t>보는 사람 쪽으로 다가올 수록 값이 더 커짐</a:t>
            </a:r>
            <a:endParaRPr lang="en-US" altLang="ko-KR" sz="1400"/>
          </a:p>
        </p:txBody>
      </p:sp>
      <p:sp>
        <p:nvSpPr>
          <p:cNvPr id="13" name="TextBox 12"/>
          <p:cNvSpPr txBox="1"/>
          <p:nvPr/>
        </p:nvSpPr>
        <p:spPr>
          <a:xfrm>
            <a:off x="3967992" y="1802973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차원 변형</a:t>
            </a:r>
            <a:endParaRPr lang="en-US" altLang="ko-KR" sz="14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482" y="2824395"/>
            <a:ext cx="3473289" cy="31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5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animation-duration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 실행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시간 설정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기본값</a:t>
            </a:r>
            <a:r>
              <a:rPr lang="en-US" altLang="ko-KR" sz="1400">
                <a:latin typeface="+mn-ea"/>
              </a:rPr>
              <a:t>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사용 가능한 값은 초</a:t>
            </a:r>
            <a:r>
              <a:rPr lang="en-US" altLang="ko-KR" sz="1400">
                <a:latin typeface="+mn-ea"/>
              </a:rPr>
              <a:t>(s)</a:t>
            </a:r>
            <a:r>
              <a:rPr lang="ko-KR" altLang="en-US" sz="1400">
                <a:latin typeface="+mn-ea"/>
              </a:rPr>
              <a:t>나 밀리초</a:t>
            </a:r>
            <a:r>
              <a:rPr lang="en-US" altLang="ko-KR" sz="1400">
                <a:latin typeface="+mn-ea"/>
              </a:rPr>
              <a:t>(ms)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39" y="2556537"/>
            <a:ext cx="2684390" cy="33734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252047" y="1028867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8839" y="342370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animation-direction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2" name="직사각형 11"/>
          <p:cNvSpPr/>
          <p:nvPr/>
        </p:nvSpPr>
        <p:spPr>
          <a:xfrm>
            <a:off x="578839" y="3813564"/>
            <a:ext cx="545284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애니메이션이 끝난 후 원래 위치로 돌아가거나 반대 방향으로 애니메이션 실행하도록 지정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39" y="4647663"/>
            <a:ext cx="3751922" cy="3162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90" y="5187115"/>
            <a:ext cx="5396494" cy="9550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7241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animation-iteration-count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47241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 반복 횟수 지정하기</a:t>
            </a:r>
            <a:endParaRPr lang="en-US" altLang="ko-KR" sz="140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324" y="2133753"/>
            <a:ext cx="3888718" cy="15202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72410" y="4016412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animation-timing-function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9" name="직사각형 18"/>
          <p:cNvSpPr/>
          <p:nvPr/>
        </p:nvSpPr>
        <p:spPr>
          <a:xfrm>
            <a:off x="6472410" y="4406269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 속도 곡선 지정</a:t>
            </a:r>
            <a:endParaRPr lang="en-US" altLang="ko-KR" sz="1400"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324" y="4893767"/>
            <a:ext cx="5536937" cy="5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1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여러 개의 애니메이션 속성을 하나의 속성으로 줄여서 사용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지정하지 않은 속성은 기본 값 사용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하지만 </a:t>
            </a:r>
            <a:r>
              <a:rPr lang="en-US" altLang="ko-KR" sz="1400">
                <a:latin typeface="+mn-ea"/>
              </a:rPr>
              <a:t>animation-duration </a:t>
            </a:r>
            <a:r>
              <a:rPr lang="ko-KR" altLang="en-US" sz="1400">
                <a:latin typeface="+mn-ea"/>
              </a:rPr>
              <a:t>속성 값은 반드시 지정해야 함</a:t>
            </a:r>
            <a:r>
              <a:rPr lang="en-US" altLang="ko-KR" sz="140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8" y="2923636"/>
            <a:ext cx="5791108" cy="8694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3" y="4106767"/>
            <a:ext cx="6041654" cy="177025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383046" y="1030810"/>
            <a:ext cx="5903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.box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 1.5s infinite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 1.5s infinite alternate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rotate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rotateX(0deg) rotateY(0deg)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50%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rotateX(-180deg) rotateY(0deg)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rotateX(-180deg) rotateY(-180deg)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background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50%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=”box”&gt;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848" y="5001128"/>
            <a:ext cx="3956760" cy="98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0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</a:t>
            </a:r>
            <a:r>
              <a:rPr lang="ko-KR" altLang="en-US" b="1"/>
              <a:t>과 변형 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94815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웹 요소를 변형하려면 </a:t>
            </a:r>
            <a:r>
              <a:rPr lang="en-US" altLang="ko-KR" sz="1400">
                <a:latin typeface="+mn-ea"/>
              </a:rPr>
              <a:t>transform: </a:t>
            </a:r>
            <a:r>
              <a:rPr lang="ko-KR" altLang="en-US" sz="1400">
                <a:latin typeface="+mn-ea"/>
              </a:rPr>
              <a:t>다음에 변형 함수를 함께 입력함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구식 모던 브라우저까지 고려한다면 브라우저 접두사를 붙여야 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63" y="3254928"/>
            <a:ext cx="3714071" cy="32350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52" y="3254928"/>
            <a:ext cx="5976894" cy="3194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6620" y="2820784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차원 변형 함수</a:t>
            </a:r>
            <a:endParaRPr lang="en-US" altLang="ko-KR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5217952" y="2887896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차원 변형 함수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313733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translate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지정한 방향으로 이동할 거리를 지정하면 해당 요소를 이동시킴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224000"/>
            <a:ext cx="3737724" cy="12631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31434" y="1541045"/>
            <a:ext cx="4770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.movex:hover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translateX(50px)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translateY(20px)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.movexy:hover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translate(10px, 20px)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=”movexy”&gt;&lt;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34" y="4622946"/>
            <a:ext cx="4764491" cy="126314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8839" y="3677459"/>
            <a:ext cx="5645791" cy="227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transform:translate(tx, ty)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 tx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ty </a:t>
            </a:r>
            <a:r>
              <a:rPr lang="ko-KR" altLang="en-US" sz="1200">
                <a:latin typeface="+mn-ea"/>
              </a:rPr>
              <a:t>두 가지 값을 사용하지만 </a:t>
            </a:r>
            <a:r>
              <a:rPr lang="en-US" altLang="ko-KR" sz="1200">
                <a:latin typeface="+mn-ea"/>
              </a:rPr>
              <a:t>ty </a:t>
            </a:r>
            <a:r>
              <a:rPr lang="ko-KR" altLang="en-US" sz="1200">
                <a:latin typeface="+mn-ea"/>
              </a:rPr>
              <a:t>값이 주어지지 않으면 </a:t>
            </a:r>
            <a:r>
              <a:rPr lang="en-US" altLang="ko-KR" sz="1200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으로 간주합니다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transform:translate3d(tx, ty, tz)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그리고 </a:t>
            </a:r>
            <a:r>
              <a:rPr lang="en-US" altLang="ko-KR" sz="1200">
                <a:latin typeface="+mn-ea"/>
              </a:rPr>
              <a:t>z</a:t>
            </a:r>
            <a:r>
              <a:rPr lang="ko-KR" altLang="en-US" sz="1200">
                <a:latin typeface="+mn-ea"/>
              </a:rPr>
              <a:t>축 방향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앞뒤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>
                <a:latin typeface="+mn-ea"/>
              </a:rPr>
              <a:t>으로 </a:t>
            </a:r>
            <a:r>
              <a:rPr lang="en-US" altLang="ko-KR" sz="1200">
                <a:latin typeface="+mn-ea"/>
              </a:rPr>
              <a:t>tz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transform:translateX(tx)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transform:translateY(ty) </a:t>
            </a:r>
            <a:r>
              <a:rPr lang="en-US" altLang="ko-KR" sz="1200">
                <a:latin typeface="+mn-ea"/>
              </a:rPr>
              <a:t>-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transform:translateZ(tz) </a:t>
            </a:r>
            <a:r>
              <a:rPr lang="en-US" altLang="ko-KR" sz="1200">
                <a:latin typeface="+mn-ea"/>
              </a:rPr>
              <a:t>- 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tz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475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scale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6096000" cy="3738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지정한 크기만큼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요소를 확대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축소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6818" y="1373265"/>
            <a:ext cx="4770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.scalex:hover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scaleX(1.2)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scaleY(1.5)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scale(0.7)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29" y="2170705"/>
            <a:ext cx="3939157" cy="14523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01" y="4435266"/>
            <a:ext cx="3530148" cy="150964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9630" y="3750651"/>
            <a:ext cx="5530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transform:scale(sx, sy)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 sy </a:t>
            </a:r>
            <a:r>
              <a:rPr lang="ko-KR" altLang="en-US" sz="1200">
                <a:latin typeface="+mn-ea"/>
              </a:rPr>
              <a:t>값이 주어지지 않는다면 </a:t>
            </a:r>
            <a:r>
              <a:rPr lang="en-US" altLang="ko-KR" sz="1200">
                <a:latin typeface="+mn-ea"/>
              </a:rPr>
              <a:t>sx </a:t>
            </a:r>
            <a:r>
              <a:rPr lang="ko-KR" altLang="en-US" sz="1200">
                <a:latin typeface="+mn-ea"/>
              </a:rPr>
              <a:t>값과 같다고 간주합니다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예를 들어 </a:t>
            </a:r>
            <a:r>
              <a:rPr lang="en-US" altLang="ko-KR" sz="1200">
                <a:latin typeface="+mn-ea"/>
              </a:rPr>
              <a:t>scale(2.0)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scale(2,2)</a:t>
            </a:r>
            <a:r>
              <a:rPr lang="ko-KR" altLang="en-US" sz="1200">
                <a:latin typeface="+mn-ea"/>
              </a:rPr>
              <a:t>와 같은 함수이며 요소를 두 배로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transform:scale3d(sx, sy, sz)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그리고 </a:t>
            </a:r>
            <a:r>
              <a:rPr lang="en-US" altLang="ko-KR" sz="1200">
                <a:latin typeface="+mn-ea"/>
              </a:rPr>
              <a:t>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sz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transform:scaleX(sx)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transform:scaleY(sy) </a:t>
            </a:r>
            <a:r>
              <a:rPr lang="en-US" altLang="ko-KR" sz="1200">
                <a:latin typeface="+mn-ea"/>
              </a:rPr>
              <a:t>-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transform:scaleZ(sz) </a:t>
            </a:r>
            <a:r>
              <a:rPr lang="en-US" altLang="ko-KR" sz="1200">
                <a:latin typeface="+mn-ea"/>
              </a:rPr>
              <a:t>-z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sz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50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rotate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56709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각도만큼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웹 요소를 시계 방향이나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시계 반대 방향으로 회전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일반 각도</a:t>
            </a:r>
            <a:r>
              <a:rPr lang="en-US" altLang="ko-KR" sz="1400">
                <a:latin typeface="+mn-ea"/>
              </a:rPr>
              <a:t>(degree)</a:t>
            </a:r>
            <a:r>
              <a:rPr lang="ko-KR" altLang="en-US" sz="1400">
                <a:latin typeface="+mn-ea"/>
              </a:rPr>
              <a:t>나 래디안</a:t>
            </a:r>
            <a:r>
              <a:rPr lang="en-US" altLang="ko-KR" sz="1400">
                <a:latin typeface="+mn-ea"/>
              </a:rPr>
              <a:t>(radian) </a:t>
            </a:r>
            <a:r>
              <a:rPr lang="ko-KR" altLang="en-US" sz="1400">
                <a:latin typeface="+mn-ea"/>
              </a:rPr>
              <a:t>값 사용</a:t>
            </a:r>
            <a:r>
              <a:rPr lang="en-US" altLang="ko-KR" sz="1400">
                <a:latin typeface="+mn-ea"/>
              </a:rPr>
              <a:t>(1</a:t>
            </a:r>
            <a:r>
              <a:rPr lang="ko-KR" altLang="en-US" sz="1400">
                <a:latin typeface="+mn-ea"/>
              </a:rPr>
              <a:t>래디안</a:t>
            </a:r>
            <a:r>
              <a:rPr lang="en-US" altLang="ko-KR" sz="1400">
                <a:latin typeface="+mn-ea"/>
              </a:rPr>
              <a:t>=1/180°)</a:t>
            </a:r>
            <a:endParaRPr lang="ko-KR" altLang="en-US" sz="140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7598" y="1755207"/>
            <a:ext cx="47705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.rotate1:hover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rotate(20deg)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.rotate2:hover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rotate(-40deg)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=”rotate1”&gt;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=”rotate2”&gt;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721" y="4227092"/>
            <a:ext cx="3221895" cy="14559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66" y="2878297"/>
            <a:ext cx="4048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rotate </a:t>
            </a:r>
            <a:r>
              <a:rPr lang="ko-KR" altLang="en-US" b="1"/>
              <a:t>함수</a:t>
            </a:r>
            <a:endParaRPr lang="en-US" altLang="ko-KR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53" y="5167294"/>
            <a:ext cx="3915032" cy="131420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397335" y="1937110"/>
            <a:ext cx="5699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.origin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rotateX(45deg)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 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.rotatez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rotateZ(45deg)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.rotatexyz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rotate3d(2.5, 1.2, -1.5, 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=”rotatez”&gt;&lt;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=”rotatexyz”&gt;&lt;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50" name="Picture 2" descr="https://codropspz-tympanus.netdna-ssl.com/codrops/wp-content/uploads/2014/12/rotate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7" y="1475633"/>
            <a:ext cx="4956065" cy="3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791" y="5274193"/>
            <a:ext cx="4337068" cy="14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5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skew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6709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요소를 지정한 각도만큼 비틀어 왜곡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7335" y="1937110"/>
            <a:ext cx="569958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skewX(30deg)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skewX(-30deg)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=”skewx1”&gt;&lt;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=”skewx2”&gt;&lt;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196338"/>
            <a:ext cx="3081424" cy="8452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6135" y="3266988"/>
            <a:ext cx="56178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transform:skewX(ax)</a:t>
            </a:r>
            <a:r>
              <a:rPr lang="en-US" altLang="ko-KR" sz="1400">
                <a:latin typeface="+mn-ea"/>
              </a:rPr>
              <a:t> – x</a:t>
            </a:r>
            <a:r>
              <a:rPr lang="ko-KR" altLang="en-US" sz="1400">
                <a:latin typeface="+mn-ea"/>
              </a:rPr>
              <a:t>축을 따라 당깁니다</a:t>
            </a:r>
            <a:r>
              <a:rPr lang="en-US" altLang="ko-KR" sz="140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transform:skewY(ay) </a:t>
            </a:r>
            <a:r>
              <a:rPr lang="en-US" altLang="ko-KR" sz="1400">
                <a:latin typeface="+mn-ea"/>
              </a:rPr>
              <a:t>– y</a:t>
            </a:r>
            <a:r>
              <a:rPr lang="ko-KR" altLang="en-US" sz="1400">
                <a:latin typeface="+mn-ea"/>
              </a:rPr>
              <a:t>축을 따라 당깁니다</a:t>
            </a:r>
            <a:r>
              <a:rPr lang="en-US" altLang="ko-KR" sz="1400">
                <a:latin typeface="+mn-ea"/>
              </a:rPr>
              <a:t>.</a:t>
            </a:r>
            <a:r>
              <a:rPr lang="ko-KR" altLang="en-US" sz="1400">
                <a:latin typeface="+mn-ea"/>
              </a:rPr>
              <a:t> 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transform:skew(ax, ay) </a:t>
            </a:r>
            <a:r>
              <a:rPr lang="en-US" altLang="ko-KR" sz="1400">
                <a:latin typeface="+mn-ea"/>
              </a:rPr>
              <a:t>- </a:t>
            </a:r>
            <a:r>
              <a:rPr lang="ko-KR" altLang="en-US" sz="1400">
                <a:latin typeface="+mn-ea"/>
              </a:rPr>
              <a:t>첫 번째 각도는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축을 따라 당기는 각도이고 두 번째 각도는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축을 따라 당기는각도입니다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두 번째 값이 주어지지 않으면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축에 대한 각도를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으로 간주합습니다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29" y="4154755"/>
            <a:ext cx="3821287" cy="17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3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skew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12" name="직사각형 11"/>
          <p:cNvSpPr/>
          <p:nvPr/>
        </p:nvSpPr>
        <p:spPr>
          <a:xfrm>
            <a:off x="413786" y="1981498"/>
            <a:ext cx="5699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skewy(15deg)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.skewxy:hover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skewy(30deg, 15deg)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026" y="2183406"/>
            <a:ext cx="6412598" cy="22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1665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2228</ep:Words>
  <ep:PresentationFormat>와이드스크린</ep:PresentationFormat>
  <ep:Paragraphs>352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13. CSS3와 애니메이션</vt:lpstr>
      <vt:lpstr>변형</vt:lpstr>
      <vt:lpstr>변형</vt:lpstr>
      <vt:lpstr>변형</vt:lpstr>
      <vt:lpstr>변형</vt:lpstr>
      <vt:lpstr>변형</vt:lpstr>
      <vt:lpstr>변형</vt:lpstr>
      <vt:lpstr>변형</vt:lpstr>
      <vt:lpstr>변형</vt:lpstr>
      <vt:lpstr>변형과 관련된 속성들</vt:lpstr>
      <vt:lpstr>변형과 관련된 속성들</vt:lpstr>
      <vt:lpstr>변형과 관련된 속성들</vt:lpstr>
      <vt:lpstr>변형과 관련된 속성들</vt:lpstr>
      <vt:lpstr>트랜지션</vt:lpstr>
      <vt:lpstr>트랜지션</vt:lpstr>
      <vt:lpstr>트랜지션</vt:lpstr>
      <vt:lpstr>애니메이션</vt:lpstr>
      <vt:lpstr>애니메이션</vt:lpstr>
      <vt:lpstr>애니메이션</vt:lpstr>
      <vt:lpstr>애니메이션</vt:lpstr>
      <vt:lpstr>애니메이션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2017-01-01T07:25:33.000</dcterms:created>
  <dc:creator>Kyunghee Ko</dc:creator>
  <cp:lastModifiedBy>trinity</cp:lastModifiedBy>
  <dcterms:modified xsi:type="dcterms:W3CDTF">2022-03-11T20:59:51.468</dcterms:modified>
  <cp:revision>35</cp:revision>
  <dc:title>PowerPoint 프레젠테이션</dc:title>
</cp:coreProperties>
</file>