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340"/>
    <p:restoredTop sz="89189"/>
  </p:normalViewPr>
  <p:slideViewPr>
    <p:cSldViewPr snapToGrid="0" snapToObjects="1">
      <p:cViewPr varScale="1">
        <p:scale>
          <a:sx n="73" d="100"/>
          <a:sy n="73" d="100"/>
        </p:scale>
        <p:origin x="979" y="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901E6C1-A25B-6242-AC04-7DC33734B23F}" type="datetime1">
              <a:rPr lang="ko-KR" altLang="en-US"/>
              <a:pPr lvl="0">
                <a:defRPr lang="ko-KR" altLang="en-US"/>
              </a:pPr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BC3EB2-0820-8745-AD96-F517DB72511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4BC3EB2-0820-8745-AD96-F517DB725112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4BC3EB2-0820-8745-AD96-F517DB725112}" type="slidenum">
              <a:rPr lang="ko-KR" altLang="en-US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4BC3EB2-0820-8745-AD96-F517DB725112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4BC3EB2-0820-8745-AD96-F517DB725112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:a16="http://schemas.microsoft.com/office/drawing/2014/main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:a16="http://schemas.microsoft.com/office/drawing/2014/main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01-2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</a:t>
            </a:r>
            <a:r>
              <a:rPr kumimoji="1" lang="ko-KR" altLang="en-US" dirty="0">
                <a:latin typeface="+mj-ea"/>
              </a:rPr>
              <a:t>브라우저와 웹 에디터</a:t>
            </a:r>
            <a:endParaRPr kumimoji="1" lang="ko-KR" altLang="en-US" sz="36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웹 에디터 설치하기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0" dirty="0"/>
              <a:t>Do it! </a:t>
            </a:r>
            <a:r>
              <a:rPr kumimoji="1" lang="ko-KR" altLang="en-US" sz="1800" b="0" dirty="0"/>
              <a:t>비주얼 스튜디오 코드 설치하기</a:t>
            </a:r>
            <a:endParaRPr kumimoji="1" lang="en-US" altLang="ko-KR" sz="1800" b="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단계 비주얼 스튜디오 코드 실행하기 </a:t>
            </a:r>
            <a:endParaRPr kumimoji="1" lang="en-US" altLang="ko-KR" sz="2000" b="1" dirty="0">
              <a:latin typeface="Typo_SSiMyungJo_120"/>
            </a:endParaRPr>
          </a:p>
          <a:p>
            <a:pPr lvl="1"/>
            <a:r>
              <a:rPr kumimoji="1" lang="ko-KR" altLang="en-US" sz="1800" dirty="0">
                <a:latin typeface="Typo_SSiMyungJo_120"/>
              </a:rPr>
              <a:t>설치를 완료하고 비주얼 스튜디오 코드를 실행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38" y="3319830"/>
            <a:ext cx="5914481" cy="30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01-3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제작 속도를 </a:t>
            </a:r>
            <a:r>
              <a:rPr kumimoji="1" lang="en-US" altLang="ko-KR" sz="3600" dirty="0">
                <a:latin typeface="+mj-ea"/>
              </a:rPr>
              <a:t>2</a:t>
            </a:r>
            <a:r>
              <a:rPr kumimoji="1" lang="ko-KR" altLang="en-US" sz="3600" dirty="0">
                <a:latin typeface="+mj-ea"/>
              </a:rPr>
              <a:t>배 높여 줄 작업 도구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8298271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Do it! </a:t>
            </a:r>
            <a:r>
              <a:rPr kumimoji="1" lang="ko-KR" altLang="en-US" sz="2000" b="1" dirty="0" err="1">
                <a:solidFill>
                  <a:srgbClr val="007EC5"/>
                </a:solidFill>
              </a:rPr>
              <a:t>비쥬얼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스튜디오 코드의 확장 기능 설치하기</a:t>
            </a:r>
            <a:endParaRPr kumimoji="1" lang="en-US" altLang="ko-KR" sz="1800" baseline="30000" dirty="0"/>
          </a:p>
          <a:p>
            <a:pPr lvl="1"/>
            <a:r>
              <a:rPr lang="ko-KR" altLang="en-US" sz="1800" dirty="0" err="1"/>
              <a:t>코딩할</a:t>
            </a:r>
            <a:r>
              <a:rPr lang="ko-KR" altLang="en-US" sz="1800" dirty="0"/>
              <a:t> 때 제작 속도를 높여 줄 유용한 확장 기능 설치해보기 </a:t>
            </a:r>
            <a:endParaRPr lang="en-US" altLang="ko-KR" sz="1800" dirty="0"/>
          </a:p>
          <a:p>
            <a:pPr lvl="1"/>
            <a:endParaRPr kumimoji="1" lang="en-US" altLang="ko-KR" sz="1400" dirty="0">
              <a:latin typeface="Typo_SSiMyungJo_120"/>
            </a:endParaRPr>
          </a:p>
          <a:p>
            <a:pPr marL="0" indent="0">
              <a:buNone/>
            </a:pPr>
            <a:r>
              <a:rPr kumimoji="1" lang="en-US" altLang="ko-KR" sz="2000" dirty="0"/>
              <a:t>      1</a:t>
            </a:r>
            <a:r>
              <a:rPr kumimoji="1" lang="ko-KR" altLang="en-US" sz="2000" dirty="0"/>
              <a:t>단계 </a:t>
            </a:r>
            <a:r>
              <a:rPr kumimoji="1" lang="en-US" altLang="ko-KR" sz="2000" dirty="0"/>
              <a:t>Auto Rename Tag </a:t>
            </a:r>
            <a:r>
              <a:rPr kumimoji="1" lang="ko-KR" altLang="en-US" sz="2000" dirty="0"/>
              <a:t>확장기능 설치하기 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에디터 왼쪽 사이드 바의      </a:t>
            </a:r>
            <a:r>
              <a:rPr kumimoji="1" lang="en-US" altLang="ko-KR" sz="1800" dirty="0"/>
              <a:t>(Extensions)</a:t>
            </a:r>
            <a:r>
              <a:rPr kumimoji="1" lang="ko-KR" altLang="en-US" sz="1800" dirty="0"/>
              <a:t>를 선택 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검색 창에서 </a:t>
            </a:r>
            <a:r>
              <a:rPr kumimoji="1" lang="en-US" altLang="ko-KR" sz="1800" dirty="0"/>
              <a:t>‘Auto Rename Tag’ </a:t>
            </a:r>
            <a:r>
              <a:rPr kumimoji="1" lang="ko-KR" altLang="en-US" sz="1800" dirty="0"/>
              <a:t>검색해 확장 기능 선택한 뒤</a:t>
            </a:r>
            <a:r>
              <a:rPr kumimoji="1" lang="en-US" altLang="ko-KR" sz="1800" dirty="0"/>
              <a:t>, [Install] </a:t>
            </a:r>
            <a:r>
              <a:rPr kumimoji="1" lang="ko-KR" altLang="en-US" sz="1800" dirty="0"/>
              <a:t>클릭</a:t>
            </a:r>
            <a:endParaRPr kumimoji="1" lang="en-US" altLang="ko-KR" sz="1800" dirty="0"/>
          </a:p>
          <a:p>
            <a:pPr marL="457200" lvl="1" indent="0">
              <a:buNone/>
            </a:pP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01" y="3752032"/>
            <a:ext cx="7962377" cy="2440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30" y="3135539"/>
            <a:ext cx="219438" cy="2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01-3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제작 속도를 </a:t>
            </a:r>
            <a:r>
              <a:rPr kumimoji="1" lang="en-US" altLang="ko-KR" sz="3600" dirty="0">
                <a:latin typeface="+mj-ea"/>
              </a:rPr>
              <a:t>2</a:t>
            </a:r>
            <a:r>
              <a:rPr kumimoji="1" lang="ko-KR" altLang="en-US" sz="3600" dirty="0">
                <a:latin typeface="+mj-ea"/>
              </a:rPr>
              <a:t>배 높여 줄 작업 도구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33447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비주얼 스튜디오 코드의 확장 기능 설치하기</a:t>
            </a:r>
            <a:endParaRPr kumimoji="1" lang="en-US" altLang="ko-KR" sz="1800" baseline="30000" dirty="0"/>
          </a:p>
          <a:p>
            <a:pPr marL="0" indent="0">
              <a:buNone/>
            </a:pPr>
            <a:r>
              <a:rPr lang="en-US" altLang="ko-KR" sz="2000" dirty="0"/>
              <a:t>     2</a:t>
            </a:r>
            <a:r>
              <a:rPr lang="ko-KR" altLang="en-US" sz="2000" dirty="0"/>
              <a:t>단계 나머지</a:t>
            </a:r>
            <a:r>
              <a:rPr lang="en-US" altLang="ko-KR" sz="2000" dirty="0"/>
              <a:t> </a:t>
            </a:r>
            <a:r>
              <a:rPr lang="ko-KR" altLang="en-US" sz="2000" dirty="0"/>
              <a:t>확장 기능 설치하기</a:t>
            </a:r>
            <a:endParaRPr lang="en-US" altLang="ko-KR" sz="2000" dirty="0"/>
          </a:p>
          <a:p>
            <a:pPr lvl="1"/>
            <a:r>
              <a:rPr lang="en-US" altLang="ko-KR" dirty="0"/>
              <a:t>Brackets Light</a:t>
            </a:r>
          </a:p>
          <a:p>
            <a:pPr lvl="1"/>
            <a:r>
              <a:rPr lang="en-US" altLang="ko-KR" dirty="0"/>
              <a:t>CSS Navigation</a:t>
            </a:r>
          </a:p>
          <a:p>
            <a:pPr lvl="1"/>
            <a:r>
              <a:rPr lang="en-US" altLang="ko-KR" dirty="0"/>
              <a:t>Font Awesome Auto-complete&amp; Preview </a:t>
            </a:r>
          </a:p>
          <a:p>
            <a:pPr lvl="1"/>
            <a:r>
              <a:rPr lang="en-US" altLang="ko-KR" dirty="0"/>
              <a:t>html tag wrapper</a:t>
            </a:r>
          </a:p>
          <a:p>
            <a:pPr lvl="1"/>
            <a:r>
              <a:rPr lang="en-US" altLang="ko-KR" dirty="0"/>
              <a:t>Live Server</a:t>
            </a:r>
          </a:p>
          <a:p>
            <a:pPr lvl="1"/>
            <a:r>
              <a:rPr lang="en-US" altLang="ko-KR" dirty="0"/>
              <a:t>Power Mode </a:t>
            </a:r>
          </a:p>
          <a:p>
            <a:pPr lvl="1"/>
            <a:r>
              <a:rPr lang="en-US" altLang="ko-KR" dirty="0"/>
              <a:t>Prettier-Code Formatter 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-icons</a:t>
            </a:r>
          </a:p>
          <a:p>
            <a:pPr lvl="1"/>
            <a:endParaRPr kumimoji="1" lang="en-US" altLang="ko-KR" sz="2000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설치가 완료된 확장기능 목록은 </a:t>
            </a:r>
            <a:r>
              <a:rPr kumimoji="1" lang="en-US" altLang="ko-KR" dirty="0">
                <a:latin typeface="Typo_SSiMyungJo_120"/>
              </a:rPr>
              <a:t>[INSTALLED]</a:t>
            </a:r>
            <a:r>
              <a:rPr kumimoji="1" lang="ko-KR" altLang="en-US" dirty="0">
                <a:latin typeface="Typo_SSiMyungJo_120"/>
              </a:rPr>
              <a:t>탭에서 </a:t>
            </a:r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r>
              <a:rPr kumimoji="1" lang="en-US" altLang="ko-KR" dirty="0">
                <a:latin typeface="Typo_SSiMyungJo_120"/>
              </a:rPr>
              <a:t>    </a:t>
            </a:r>
            <a:r>
              <a:rPr kumimoji="1" lang="ko-KR" altLang="en-US" dirty="0">
                <a:latin typeface="Typo_SSiMyungJo_120"/>
              </a:rPr>
              <a:t>확인할 수 있음</a:t>
            </a:r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8" y="1476442"/>
            <a:ext cx="4867093" cy="47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01-3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제작 속도를 </a:t>
            </a:r>
            <a:r>
              <a:rPr kumimoji="1" lang="en-US" altLang="ko-KR" sz="3600" dirty="0">
                <a:latin typeface="+mj-ea"/>
              </a:rPr>
              <a:t>2</a:t>
            </a:r>
            <a:r>
              <a:rPr kumimoji="1" lang="ko-KR" altLang="en-US" sz="3600" dirty="0">
                <a:latin typeface="+mj-ea"/>
              </a:rPr>
              <a:t>배 높여 줄 작업 도구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6138544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비주얼 스튜디오 코드의 확장 기능 설치하기</a:t>
            </a:r>
            <a:endParaRPr kumimoji="1" lang="en-US" altLang="ko-KR" sz="1800" baseline="30000" dirty="0"/>
          </a:p>
          <a:p>
            <a:pPr marL="0" indent="0">
              <a:buNone/>
            </a:pPr>
            <a:r>
              <a:rPr lang="en-US" altLang="ko-KR" sz="2000" dirty="0"/>
              <a:t>     3</a:t>
            </a:r>
            <a:r>
              <a:rPr lang="ko-KR" altLang="en-US" sz="2000" dirty="0"/>
              <a:t>단계 확장 기능 설정을 한 번에 완료하기</a:t>
            </a:r>
            <a:endParaRPr lang="en-US" altLang="ko-KR" sz="2000" dirty="0"/>
          </a:p>
          <a:p>
            <a:pPr lvl="1"/>
            <a:r>
              <a:rPr lang="ko-KR" altLang="en-US" dirty="0"/>
              <a:t>설치한 확장 기능의 옵션값 설정하기 </a:t>
            </a:r>
            <a:r>
              <a:rPr lang="en-US" altLang="ko-KR" dirty="0"/>
              <a:t> </a:t>
            </a:r>
          </a:p>
          <a:p>
            <a:pPr lvl="1"/>
            <a:r>
              <a:rPr kumimoji="1" lang="ko-KR" altLang="en-US" dirty="0">
                <a:latin typeface="Typo_SSiMyungJo_120"/>
              </a:rPr>
              <a:t>에디터 왼쪽 하단           </a:t>
            </a:r>
            <a:r>
              <a:rPr kumimoji="1" lang="en-US" altLang="ko-KR" dirty="0">
                <a:latin typeface="Typo_SSiMyungJo_120"/>
              </a:rPr>
              <a:t>(Manage)</a:t>
            </a:r>
            <a:r>
              <a:rPr kumimoji="1" lang="ko-KR" altLang="en-US" dirty="0">
                <a:latin typeface="Typo_SSiMyungJo_120"/>
              </a:rPr>
              <a:t>를 클릭</a:t>
            </a:r>
            <a:r>
              <a:rPr kumimoji="1" lang="en-US" altLang="ko-KR" dirty="0">
                <a:latin typeface="Typo_SSiMyungJo_120"/>
              </a:rPr>
              <a:t>-[Settings]</a:t>
            </a:r>
            <a:r>
              <a:rPr kumimoji="1" lang="ko-KR" altLang="en-US" dirty="0">
                <a:latin typeface="Typo_SSiMyungJo_120"/>
              </a:rPr>
              <a:t>를 선택  </a:t>
            </a:r>
            <a:endParaRPr kumimoji="1" lang="en-US" altLang="ko-KR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설정화면에서 오른쪽 상단           </a:t>
            </a:r>
            <a:r>
              <a:rPr kumimoji="1" lang="ko-KR" altLang="en-US" dirty="0" err="1">
                <a:latin typeface="Typo_SSiMyungJo_120"/>
              </a:rPr>
              <a:t>를</a:t>
            </a:r>
            <a:r>
              <a:rPr kumimoji="1" lang="ko-KR" altLang="en-US" dirty="0">
                <a:latin typeface="Typo_SSiMyungJo_120"/>
              </a:rPr>
              <a:t> 선택하여 </a:t>
            </a:r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r>
              <a:rPr kumimoji="1" lang="en-US" altLang="ko-KR" dirty="0">
                <a:latin typeface="Typo_SSiMyungJo_120"/>
              </a:rPr>
              <a:t>  </a:t>
            </a:r>
            <a:r>
              <a:rPr kumimoji="1" lang="ko-KR" altLang="en-US" dirty="0">
                <a:latin typeface="Typo_SSiMyungJo_120"/>
              </a:rPr>
              <a:t>에디터의 옵션값을 코드 형태로 한번에 지정</a:t>
            </a:r>
            <a:r>
              <a:rPr kumimoji="1" lang="en-US" altLang="ko-KR" dirty="0">
                <a:latin typeface="Typo_SSiMyungJo_120"/>
              </a:rPr>
              <a:t>. </a:t>
            </a:r>
          </a:p>
          <a:p>
            <a:pPr lvl="1"/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r>
              <a:rPr kumimoji="1" lang="en-US" altLang="ko-KR" sz="1800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21" y="2661976"/>
            <a:ext cx="342848" cy="359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05" y="2950020"/>
            <a:ext cx="374433" cy="3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82" y="3022159"/>
            <a:ext cx="5906588" cy="31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01-3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제작 속도를 </a:t>
            </a:r>
            <a:r>
              <a:rPr kumimoji="1" lang="en-US" altLang="ko-KR" sz="3600" dirty="0">
                <a:latin typeface="+mj-ea"/>
              </a:rPr>
              <a:t>2</a:t>
            </a:r>
            <a:r>
              <a:rPr kumimoji="1" lang="ko-KR" altLang="en-US" sz="3600" dirty="0">
                <a:latin typeface="+mj-ea"/>
              </a:rPr>
              <a:t>배 높여 줄 작업 도구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33447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비주얼 스튜디오 코드의 확장 기능 설치하기</a:t>
            </a:r>
            <a:endParaRPr kumimoji="1" lang="en-US" altLang="ko-KR" sz="1800" baseline="30000" dirty="0"/>
          </a:p>
          <a:p>
            <a:pPr marL="0" indent="0">
              <a:buNone/>
            </a:pPr>
            <a:r>
              <a:rPr lang="en-US" altLang="ko-KR" sz="2000" dirty="0"/>
              <a:t>     3</a:t>
            </a:r>
            <a:r>
              <a:rPr lang="ko-KR" altLang="en-US" sz="2000" dirty="0"/>
              <a:t>단계 확장 기능 설정을 한 번에 완료하기</a:t>
            </a:r>
            <a:endParaRPr lang="en-US" altLang="ko-KR" sz="2000" dirty="0"/>
          </a:p>
          <a:p>
            <a:pPr lvl="1"/>
            <a:r>
              <a:rPr kumimoji="1" lang="ko-KR" altLang="en-US" sz="1400" b="0" dirty="0">
                <a:latin typeface="Typo_SSiMyungJo_120"/>
              </a:rPr>
              <a:t>설정 코드는 예제 소스 안에 함께 제공</a:t>
            </a:r>
            <a:r>
              <a:rPr kumimoji="1" lang="en-US" altLang="ko-KR" sz="1400" b="0" dirty="0">
                <a:latin typeface="Typo_SSiMyungJo_120"/>
              </a:rPr>
              <a:t>. </a:t>
            </a:r>
            <a:r>
              <a:rPr kumimoji="1" lang="ko-KR" altLang="en-US" sz="1400" b="0" dirty="0">
                <a:latin typeface="Typo_SSiMyungJo_120"/>
              </a:rPr>
              <a:t> </a:t>
            </a:r>
            <a:endParaRPr kumimoji="1" lang="en-US" altLang="ko-KR" sz="1400" b="0" dirty="0">
              <a:latin typeface="Typo_SSiMyungJo_120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lvl="1"/>
            <a:endParaRPr kumimoji="1" lang="en-US" altLang="ko-KR" dirty="0">
              <a:latin typeface="Typo_SSiMyungJo_120"/>
            </a:endParaRPr>
          </a:p>
          <a:p>
            <a:pPr marL="914400" lvl="2" indent="0">
              <a:buNone/>
            </a:pPr>
            <a:r>
              <a:rPr kumimoji="1" lang="ko-KR" altLang="en-US" dirty="0">
                <a:latin typeface="Typo_SSiMyungJo_120"/>
              </a:rPr>
              <a:t> </a:t>
            </a:r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r>
              <a:rPr kumimoji="1" lang="en-US" altLang="ko-KR" sz="1800" dirty="0"/>
              <a:t>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09" y="1486743"/>
            <a:ext cx="4047898" cy="47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01-4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페이지의 필수 재료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4614545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Do it!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기본 폴더와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HTML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만들기 </a:t>
            </a:r>
            <a:endParaRPr kumimoji="1" lang="en-US" altLang="ko-KR" sz="1800" baseline="30000" dirty="0"/>
          </a:p>
          <a:p>
            <a:pPr marL="457200" lvl="1" indent="0">
              <a:buNone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단계 프로젝트 폴더 만들기 </a:t>
            </a:r>
            <a:r>
              <a:rPr lang="en-US" altLang="ko-KR" sz="2000" b="1" dirty="0"/>
              <a:t> </a:t>
            </a:r>
          </a:p>
          <a:p>
            <a:pPr lvl="1"/>
            <a:r>
              <a:rPr kumimoji="1" lang="ko-KR" altLang="en-US" dirty="0">
                <a:latin typeface="Typo_SSiMyungJo_120"/>
              </a:rPr>
              <a:t>바탕화면에 </a:t>
            </a:r>
            <a:r>
              <a:rPr kumimoji="1" lang="en-US" altLang="ko-KR" dirty="0">
                <a:latin typeface="Typo_SSiMyungJo_120"/>
              </a:rPr>
              <a:t>my-project</a:t>
            </a:r>
            <a:r>
              <a:rPr kumimoji="1" lang="ko-KR" altLang="en-US" dirty="0">
                <a:latin typeface="Typo_SSiMyungJo_120"/>
              </a:rPr>
              <a:t>라는 빈 폴더 만들기 </a:t>
            </a:r>
            <a:endParaRPr kumimoji="1" lang="en-US" altLang="ko-KR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에디터에서 </a:t>
            </a:r>
            <a:r>
              <a:rPr kumimoji="1" lang="en-US" altLang="ko-KR" dirty="0">
                <a:latin typeface="Typo_SSiMyungJo_120"/>
              </a:rPr>
              <a:t>[File </a:t>
            </a:r>
            <a:r>
              <a:rPr kumimoji="1" lang="ko-KR" altLang="en-US" dirty="0">
                <a:latin typeface="Typo_SSiMyungJo_120"/>
              </a:rPr>
              <a:t>→ </a:t>
            </a:r>
            <a:r>
              <a:rPr kumimoji="1" lang="en-US" altLang="ko-KR" dirty="0">
                <a:latin typeface="Typo_SSiMyungJo_120"/>
              </a:rPr>
              <a:t>Open Folder]</a:t>
            </a:r>
            <a:r>
              <a:rPr kumimoji="1" lang="ko-KR" altLang="en-US" dirty="0">
                <a:latin typeface="Typo_SSiMyungJo_120"/>
              </a:rPr>
              <a:t>를 선택해 </a:t>
            </a:r>
            <a:r>
              <a:rPr kumimoji="1" lang="en-US" altLang="ko-KR" dirty="0">
                <a:latin typeface="Typo_SSiMyungJo_120"/>
              </a:rPr>
              <a:t>my-project </a:t>
            </a:r>
            <a:r>
              <a:rPr kumimoji="1" lang="ko-KR" altLang="en-US" dirty="0">
                <a:latin typeface="Typo_SSiMyungJo_120"/>
              </a:rPr>
              <a:t>폴더 불러오기 </a:t>
            </a:r>
            <a:endParaRPr kumimoji="1" lang="en-US" altLang="ko-KR" dirty="0">
              <a:latin typeface="Typo_SSiMyungJo_120"/>
            </a:endParaRPr>
          </a:p>
          <a:p>
            <a:pPr lvl="1"/>
            <a:endParaRPr kumimoji="1" lang="en-US" altLang="ko-KR" dirty="0">
              <a:latin typeface="Typo_SSiMyungJo_120"/>
            </a:endParaRPr>
          </a:p>
          <a:p>
            <a:pPr marL="0" indent="0">
              <a:buNone/>
            </a:pPr>
            <a:r>
              <a:rPr kumimoji="1" lang="en-US" altLang="ko-KR" sz="1800" dirty="0"/>
              <a:t>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42" y="2610802"/>
            <a:ext cx="6043340" cy="36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9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01-4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페이지의 필수 재료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33447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Do it!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기본 폴더와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HTML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만들기</a:t>
            </a:r>
            <a:endParaRPr kumimoji="1" lang="en-US" altLang="ko-KR" dirty="0">
              <a:latin typeface="Typo_SSiMyungJo_120"/>
            </a:endParaRPr>
          </a:p>
          <a:p>
            <a:pPr marL="452438" indent="0">
              <a:buNone/>
            </a:pPr>
            <a:r>
              <a:rPr kumimoji="1" lang="en-US" altLang="ko-KR" sz="2000" dirty="0">
                <a:latin typeface="Typo_SSiMyungJo_120"/>
              </a:rPr>
              <a:t>2</a:t>
            </a:r>
            <a:r>
              <a:rPr kumimoji="1" lang="ko-KR" altLang="en-US" sz="2000" dirty="0">
                <a:latin typeface="Typo_SSiMyungJo_120"/>
              </a:rPr>
              <a:t>단계 새로운 </a:t>
            </a:r>
            <a:r>
              <a:rPr kumimoji="1" lang="en-US" altLang="ko-KR" sz="2000" dirty="0">
                <a:latin typeface="Typo_SSiMyungJo_120"/>
              </a:rPr>
              <a:t>HTML </a:t>
            </a:r>
            <a:r>
              <a:rPr kumimoji="1" lang="ko-KR" altLang="en-US" sz="2000" dirty="0">
                <a:latin typeface="Typo_SSiMyungJo_120"/>
              </a:rPr>
              <a:t>파일 만들기 </a:t>
            </a:r>
            <a:endParaRPr kumimoji="1" lang="en-US" altLang="ko-KR" sz="2000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에디터 왼쪽의 빈 영역에 마우스 오른쪽 버튼을 누르고 </a:t>
            </a:r>
            <a:r>
              <a:rPr kumimoji="1" lang="en-US" altLang="ko-KR" dirty="0">
                <a:latin typeface="Typo_SSiMyungJo_120"/>
              </a:rPr>
              <a:t>[New File]</a:t>
            </a:r>
            <a:r>
              <a:rPr kumimoji="1" lang="ko-KR" altLang="en-US" dirty="0">
                <a:latin typeface="Typo_SSiMyungJo_120"/>
              </a:rPr>
              <a:t>을 선택하고 파일 이름을 </a:t>
            </a:r>
            <a:r>
              <a:rPr kumimoji="1" lang="en-US" altLang="ko-KR" dirty="0">
                <a:latin typeface="Typo_SSiMyungJo_120"/>
              </a:rPr>
              <a:t>index.html</a:t>
            </a:r>
            <a:r>
              <a:rPr kumimoji="1" lang="ko-KR" altLang="en-US" dirty="0">
                <a:latin typeface="Typo_SSiMyungJo_120"/>
              </a:rPr>
              <a:t>로 작성 </a:t>
            </a:r>
            <a:endParaRPr kumimoji="1" lang="en-US" altLang="ko-KR" dirty="0">
              <a:latin typeface="Typo_SSiMyungJo_120"/>
            </a:endParaRPr>
          </a:p>
          <a:p>
            <a:pPr lvl="1"/>
            <a:endParaRPr kumimoji="1" lang="en-US" altLang="ko-KR" dirty="0">
              <a:latin typeface="Typo_SSiMyungJo_120"/>
            </a:endParaRPr>
          </a:p>
          <a:p>
            <a:pPr marL="0" indent="0">
              <a:buNone/>
            </a:pPr>
            <a:r>
              <a:rPr kumimoji="1" lang="en-US" altLang="ko-KR" sz="1800" dirty="0"/>
              <a:t>	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3" y="3277752"/>
            <a:ext cx="7068911" cy="29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01-4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페이지의 필수 재료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Do it!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기본 폴더와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HTML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만들기 </a:t>
            </a:r>
            <a:endParaRPr kumimoji="1" lang="en-US" altLang="ko-KR" dirty="0">
              <a:latin typeface="Typo_SSiMyungJo_120"/>
            </a:endParaRPr>
          </a:p>
          <a:p>
            <a:pPr marL="452438" indent="0">
              <a:buNone/>
            </a:pPr>
            <a:r>
              <a:rPr kumimoji="1" lang="en-US" altLang="ko-KR" sz="2000" dirty="0">
                <a:latin typeface="Typo_SSiMyungJo_120"/>
              </a:rPr>
              <a:t>3</a:t>
            </a:r>
            <a:r>
              <a:rPr kumimoji="1" lang="ko-KR" altLang="en-US" sz="2000" dirty="0">
                <a:latin typeface="Typo_SSiMyungJo_120"/>
              </a:rPr>
              <a:t>단계 자동 완성 기능으로 </a:t>
            </a:r>
            <a:r>
              <a:rPr kumimoji="1" lang="en-US" altLang="ko-KR" sz="2000" dirty="0">
                <a:latin typeface="Typo_SSiMyungJo_120"/>
              </a:rPr>
              <a:t>HTML </a:t>
            </a:r>
            <a:r>
              <a:rPr kumimoji="1" lang="ko-KR" altLang="en-US" sz="2000" dirty="0">
                <a:latin typeface="Typo_SSiMyungJo_120"/>
              </a:rPr>
              <a:t>코드 작성하기 </a:t>
            </a:r>
            <a:endParaRPr kumimoji="1" lang="en-US" altLang="ko-KR" sz="2000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빈 문서에 </a:t>
            </a:r>
            <a:r>
              <a:rPr kumimoji="1" lang="en-US" altLang="ko-KR" dirty="0">
                <a:latin typeface="Typo_SSiMyungJo_120"/>
              </a:rPr>
              <a:t>html:5 </a:t>
            </a:r>
            <a:r>
              <a:rPr kumimoji="1" lang="ko-KR" altLang="en-US" dirty="0">
                <a:latin typeface="Typo_SSiMyungJo_120"/>
              </a:rPr>
              <a:t>를 입력하고 </a:t>
            </a:r>
            <a:r>
              <a:rPr kumimoji="1" lang="en-US" altLang="ko-KR" dirty="0">
                <a:latin typeface="Typo_SSiMyungJo_120"/>
              </a:rPr>
              <a:t>Enter</a:t>
            </a:r>
            <a:r>
              <a:rPr kumimoji="1" lang="ko-KR" altLang="en-US" dirty="0">
                <a:latin typeface="Typo_SSiMyungJo_120"/>
              </a:rPr>
              <a:t>를 누르면 기본적인 </a:t>
            </a:r>
            <a:r>
              <a:rPr kumimoji="1" lang="en-US" altLang="ko-KR" dirty="0">
                <a:latin typeface="Typo_SSiMyungJo_120"/>
              </a:rPr>
              <a:t>HTML </a:t>
            </a:r>
            <a:r>
              <a:rPr kumimoji="1" lang="ko-KR" altLang="en-US" dirty="0">
                <a:latin typeface="Typo_SSiMyungJo_120"/>
              </a:rPr>
              <a:t>코드가 자동으로 입력됨</a:t>
            </a:r>
            <a:r>
              <a:rPr kumimoji="1" lang="en-US" altLang="ko-KR" dirty="0">
                <a:latin typeface="Typo_SSiMyungJo_120"/>
              </a:rPr>
              <a:t>. </a:t>
            </a:r>
          </a:p>
          <a:p>
            <a:pPr lvl="1"/>
            <a:endParaRPr kumimoji="1" lang="en-US" altLang="ko-KR" dirty="0">
              <a:latin typeface="Typo_SSiMyungJo_120"/>
            </a:endParaRPr>
          </a:p>
          <a:p>
            <a:pPr marL="457200" lvl="1" indent="0">
              <a:buNone/>
            </a:pPr>
            <a:r>
              <a:rPr kumimoji="1" lang="en-US" altLang="ko-KR" sz="1800" dirty="0"/>
              <a:t>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74" y="2769326"/>
            <a:ext cx="7149425" cy="35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01-4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페이지의 필수 재료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69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Do it!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기본 폴더와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HTML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파일 만들기 </a:t>
            </a:r>
            <a:endParaRPr kumimoji="1" lang="en-US" altLang="ko-KR" dirty="0">
              <a:latin typeface="Typo_SSiMyungJo_120"/>
            </a:endParaRPr>
          </a:p>
          <a:p>
            <a:pPr marL="452438" indent="0">
              <a:buNone/>
            </a:pPr>
            <a:r>
              <a:rPr kumimoji="1" lang="en-US" altLang="ko-KR" sz="2000" dirty="0">
                <a:latin typeface="Typo_SSiMyungJo_120"/>
              </a:rPr>
              <a:t>3</a:t>
            </a:r>
            <a:r>
              <a:rPr kumimoji="1" lang="ko-KR" altLang="en-US" sz="2000" dirty="0">
                <a:latin typeface="Typo_SSiMyungJo_120"/>
              </a:rPr>
              <a:t>단계 자동 완성 기능으로 </a:t>
            </a:r>
            <a:r>
              <a:rPr kumimoji="1" lang="en-US" altLang="ko-KR" sz="2000" dirty="0">
                <a:latin typeface="Typo_SSiMyungJo_120"/>
              </a:rPr>
              <a:t>HTML </a:t>
            </a:r>
            <a:r>
              <a:rPr kumimoji="1" lang="ko-KR" altLang="en-US" sz="2000" dirty="0">
                <a:latin typeface="Typo_SSiMyungJo_120"/>
              </a:rPr>
              <a:t>코드 작성하기 </a:t>
            </a:r>
            <a:endParaRPr kumimoji="1" lang="en-US" altLang="ko-KR" sz="2000" dirty="0">
              <a:latin typeface="Typo_SSiMyungJo_120"/>
            </a:endParaRPr>
          </a:p>
          <a:p>
            <a:pPr lvl="1"/>
            <a:r>
              <a:rPr kumimoji="1" lang="ko-KR" altLang="en-US" dirty="0">
                <a:latin typeface="Typo_SSiMyungJo_120"/>
              </a:rPr>
              <a:t>한국어를 입력할 것이므로 </a:t>
            </a:r>
            <a:r>
              <a:rPr kumimoji="1" lang="en-US" altLang="ko-KR" dirty="0">
                <a:latin typeface="Typo_SSiMyungJo_120"/>
              </a:rPr>
              <a:t>&lt;html lang="ko"&gt;</a:t>
            </a:r>
            <a:r>
              <a:rPr kumimoji="1" lang="ko-KR" altLang="en-US" dirty="0">
                <a:latin typeface="Typo_SSiMyungJo_120"/>
              </a:rPr>
              <a:t>로 변경</a:t>
            </a:r>
            <a:r>
              <a:rPr kumimoji="1" lang="en-US" altLang="ko-KR" sz="1800" dirty="0"/>
              <a:t>	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2745646"/>
            <a:ext cx="9332323" cy="35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7176" y="2266936"/>
            <a:ext cx="6697619" cy="984954"/>
          </a:xfrm>
        </p:spPr>
        <p:txBody>
          <a:bodyPr/>
          <a:lstStyle/>
          <a:p>
            <a:r>
              <a:rPr kumimoji="1" lang="ko-KR" altLang="en-US" sz="4400" dirty="0"/>
              <a:t>웹 페이지 제작 준비하기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897203" y="4064828"/>
            <a:ext cx="4397563" cy="1832388"/>
          </a:xfrm>
        </p:spPr>
        <p:txBody>
          <a:bodyPr>
            <a:normAutofit fontScale="92500"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01-1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</a:rPr>
              <a:t>웹 페이지를 만들기 전에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01-2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</a:rPr>
              <a:t>웹 브라우저와 웹 에디터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01-3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</a:rPr>
              <a:t>제작 속도를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</a:rPr>
              <a:t>배 높여 줄 작업 도구</a:t>
            </a: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01-4 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</a:rPr>
              <a:t>웹 페이지의 필수 재료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399204"/>
            <a:ext cx="1325146" cy="554280"/>
          </a:xfrm>
        </p:spPr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01-1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페이지를 만들기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인터랙티브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UI/UX</a:t>
            </a:r>
          </a:p>
          <a:p>
            <a:r>
              <a:rPr kumimoji="1" lang="en-US" altLang="ko-KR" sz="1800" b="1" dirty="0"/>
              <a:t>UI</a:t>
            </a:r>
            <a:r>
              <a:rPr kumimoji="1" lang="en-US" altLang="ko-KR" sz="1400" b="0" dirty="0"/>
              <a:t>(user interface)</a:t>
            </a:r>
            <a:endParaRPr kumimoji="1" lang="en-US" altLang="ko-KR" sz="1800" baseline="30000" dirty="0"/>
          </a:p>
          <a:p>
            <a:pPr lvl="1"/>
            <a:r>
              <a:rPr lang="ko-KR" altLang="en-US" sz="1800" b="0" i="0" u="none" strike="noStrike" baseline="0" dirty="0">
                <a:latin typeface="Typo_SSiMyungJo_120"/>
              </a:rPr>
              <a:t>사용자가 특정 콘텐츠를 이용할 때 만나는 접점</a:t>
            </a:r>
            <a:r>
              <a:rPr lang="en-US" altLang="ko-KR" sz="1800" b="0" i="0" u="none" strike="noStrike" baseline="0" dirty="0">
                <a:latin typeface="Typo_SSiMyungJo_120"/>
              </a:rPr>
              <a:t>, </a:t>
            </a:r>
            <a:r>
              <a:rPr lang="ko-KR" altLang="en-US" sz="1800" b="0" i="0" u="none" strike="noStrike" baseline="0" dirty="0">
                <a:latin typeface="Typo_SSiMyungJo_120"/>
              </a:rPr>
              <a:t>즉 </a:t>
            </a:r>
            <a:r>
              <a:rPr lang="ko-KR" altLang="en-US" sz="1800" b="0" i="0" u="none" strike="noStrike" baseline="0" dirty="0">
                <a:latin typeface="Typo_SSiGothic_140"/>
              </a:rPr>
              <a:t>사용자 환경</a:t>
            </a:r>
            <a:r>
              <a:rPr lang="ko-KR" altLang="en-US" sz="1800" b="0" i="0" u="none" strike="noStrike" baseline="0" dirty="0">
                <a:latin typeface="Typo_SSiMyungJo_120"/>
              </a:rPr>
              <a:t>을 의미</a:t>
            </a:r>
            <a:r>
              <a:rPr lang="ko-KR" altLang="en-US" sz="1800" dirty="0">
                <a:latin typeface="Typo_SSiMyungJo_120"/>
              </a:rPr>
              <a:t>함</a:t>
            </a:r>
            <a:r>
              <a:rPr lang="en-US" altLang="ko-KR" sz="1800" dirty="0">
                <a:latin typeface="Typo_SSiMyungJo_120"/>
              </a:rPr>
              <a:t>.</a:t>
            </a: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r>
              <a:rPr kumimoji="1" lang="ko-KR" altLang="en-US" sz="1800" dirty="0">
                <a:latin typeface="Typo_SSiMyungJo_120"/>
              </a:rPr>
              <a:t>웹 페이지 상단의 로고와 메뉴</a:t>
            </a:r>
            <a:r>
              <a:rPr kumimoji="1" lang="en-US" altLang="ko-KR" sz="1800" dirty="0">
                <a:latin typeface="Typo_SSiMyungJo_120"/>
              </a:rPr>
              <a:t>, </a:t>
            </a:r>
            <a:r>
              <a:rPr kumimoji="1" lang="ko-KR" altLang="en-US" sz="1800" dirty="0">
                <a:latin typeface="Typo_SSiMyungJo_120"/>
              </a:rPr>
              <a:t>배너와 이미지 </a:t>
            </a:r>
            <a:r>
              <a:rPr kumimoji="1" lang="ko-KR" altLang="en-US" sz="1800" dirty="0" err="1">
                <a:latin typeface="Typo_SSiMyungJo_120"/>
              </a:rPr>
              <a:t>섬네일</a:t>
            </a:r>
            <a:r>
              <a:rPr kumimoji="1" lang="ko-KR" altLang="en-US" sz="1800" dirty="0">
                <a:latin typeface="Typo_SSiMyungJo_120"/>
              </a:rPr>
              <a:t> 등 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E67D2-E13C-41BC-B43C-3A857106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71" y="3065044"/>
            <a:ext cx="5390830" cy="26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n-ea"/>
                <a:ea typeface="+mn-ea"/>
              </a:rPr>
              <a:t>01-1</a:t>
            </a:r>
            <a:r>
              <a:rPr kumimoji="1" lang="en-US" altLang="ko-KR" sz="3600" dirty="0">
                <a:latin typeface="+mn-ea"/>
                <a:ea typeface="+mn-ea"/>
              </a:rPr>
              <a:t> </a:t>
            </a:r>
            <a:r>
              <a:rPr kumimoji="1" lang="ko-KR" altLang="en-US" sz="3600" dirty="0">
                <a:latin typeface="+mn-ea"/>
                <a:ea typeface="+mn-ea"/>
              </a:rPr>
              <a:t>웹 페이지를 만들기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인터랙티브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UI/UX</a:t>
            </a:r>
          </a:p>
          <a:p>
            <a:r>
              <a:rPr kumimoji="1" lang="en-US" altLang="ko-KR" sz="1800" b="1" dirty="0"/>
              <a:t>UX</a:t>
            </a:r>
            <a:r>
              <a:rPr kumimoji="1" lang="en-US" altLang="ko-KR" sz="1400" b="0" dirty="0"/>
              <a:t>(user experience)</a:t>
            </a:r>
            <a:endParaRPr kumimoji="1" lang="en-US" altLang="ko-KR" sz="1800" baseline="30000" dirty="0"/>
          </a:p>
          <a:p>
            <a:pPr lvl="1"/>
            <a:r>
              <a:rPr lang="ko-KR" altLang="en-US" sz="1800" b="0" i="0" u="none" strike="noStrike" baseline="0" dirty="0">
                <a:latin typeface="Typo_SSiMyungJo_120"/>
              </a:rPr>
              <a:t>사용자가 특정 </a:t>
            </a:r>
            <a:r>
              <a:rPr lang="ko-KR" altLang="en-US" sz="1800" b="0" i="0" u="none" strike="noStrike" baseline="0" dirty="0" err="1">
                <a:latin typeface="Typo_SSiMyungJo_120"/>
              </a:rPr>
              <a:t>콘텐츠를</a:t>
            </a:r>
            <a:r>
              <a:rPr lang="ko-KR" altLang="en-US" sz="1800" b="0" i="0" u="none" strike="noStrike" baseline="0" dirty="0">
                <a:latin typeface="Typo_SSiMyungJo_120"/>
              </a:rPr>
              <a:t> </a:t>
            </a:r>
            <a:r>
              <a:rPr lang="ko-KR" altLang="en-US" sz="1800" dirty="0">
                <a:latin typeface="Typo_SSiMyungJo_120"/>
              </a:rPr>
              <a:t>사용할 때 </a:t>
            </a:r>
            <a:r>
              <a:rPr lang="en-US" altLang="ko-KR" sz="1800" dirty="0">
                <a:latin typeface="Typo_SSiMyungJo_120"/>
              </a:rPr>
              <a:t>UI</a:t>
            </a:r>
            <a:r>
              <a:rPr lang="ko-KR" altLang="en-US" sz="1800" dirty="0">
                <a:latin typeface="Typo_SSiMyungJo_120"/>
              </a:rPr>
              <a:t>에서 느낄 수 있는 사용자 경험을 의미함</a:t>
            </a:r>
            <a:r>
              <a:rPr lang="en-US" altLang="ko-KR" sz="1800" dirty="0">
                <a:latin typeface="Typo_SSiMyungJo_120"/>
              </a:rPr>
              <a:t>.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특정한 </a:t>
            </a:r>
            <a:r>
              <a:rPr lang="en-US" altLang="ko-KR" sz="1800" dirty="0">
                <a:latin typeface="Typo_SSiMyungJo_120"/>
              </a:rPr>
              <a:t>UI</a:t>
            </a:r>
            <a:r>
              <a:rPr lang="ko-KR" altLang="en-US" sz="1800" dirty="0">
                <a:latin typeface="Typo_SSiMyungJo_120"/>
              </a:rPr>
              <a:t>를 이용하여 </a:t>
            </a:r>
            <a:r>
              <a:rPr lang="ko-KR" altLang="en-US" sz="1800" dirty="0" err="1">
                <a:latin typeface="Typo_SSiMyungJo_120"/>
              </a:rPr>
              <a:t>콘텐츠를</a:t>
            </a:r>
            <a:r>
              <a:rPr lang="ko-KR" altLang="en-US" sz="1800" dirty="0">
                <a:latin typeface="Typo_SSiMyungJo_120"/>
              </a:rPr>
              <a:t> 사용할 때 느끼는 모든 사용자 경험 </a:t>
            </a:r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E67D2-E13C-41BC-B43C-3A857106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71" y="3065044"/>
            <a:ext cx="5390830" cy="26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n-ea"/>
                <a:ea typeface="+mn-ea"/>
              </a:rPr>
              <a:t>01-1</a:t>
            </a:r>
            <a:r>
              <a:rPr kumimoji="1" lang="en-US" altLang="ko-KR" sz="3600" dirty="0">
                <a:latin typeface="+mn-ea"/>
                <a:ea typeface="+mn-ea"/>
              </a:rPr>
              <a:t> </a:t>
            </a:r>
            <a:r>
              <a:rPr kumimoji="1" lang="ko-KR" altLang="en-US" sz="3600" dirty="0">
                <a:latin typeface="+mn-ea"/>
                <a:ea typeface="+mn-ea"/>
              </a:rPr>
              <a:t>웹 페이지를 만들기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인터랙티브 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UI/UX</a:t>
            </a:r>
          </a:p>
          <a:p>
            <a:r>
              <a:rPr kumimoji="1" lang="ko-KR" altLang="en-US" dirty="0" err="1"/>
              <a:t>인터랙티브</a:t>
            </a:r>
            <a:r>
              <a:rPr kumimoji="1" lang="ko-KR" altLang="en-US" dirty="0"/>
              <a:t> </a:t>
            </a:r>
            <a:r>
              <a:rPr kumimoji="1" lang="en-US" altLang="ko-KR" dirty="0"/>
              <a:t>UI/</a:t>
            </a:r>
            <a:r>
              <a:rPr kumimoji="1" lang="en-US" altLang="ko-KR" sz="1800" b="1" dirty="0"/>
              <a:t>UX</a:t>
            </a:r>
            <a:r>
              <a:rPr kumimoji="1" lang="en-US" altLang="ko-KR" sz="1400" b="0" dirty="0"/>
              <a:t>(interactive UI/UX)</a:t>
            </a:r>
            <a:endParaRPr kumimoji="1" lang="en-US" altLang="ko-KR" sz="1800" baseline="30000" dirty="0"/>
          </a:p>
          <a:p>
            <a:pPr lvl="1"/>
            <a:r>
              <a:rPr lang="ko-KR" altLang="en-US" sz="1800" dirty="0">
                <a:latin typeface="Typo_SSiMyungJo_120"/>
              </a:rPr>
              <a:t>사용자와 상호 작용하는 여러 모션과 동적인 </a:t>
            </a:r>
            <a:r>
              <a:rPr lang="ko-KR" altLang="en-US" sz="1800" dirty="0" err="1">
                <a:latin typeface="Typo_SSiMyungJo_120"/>
              </a:rPr>
              <a:t>콘텐츠를</a:t>
            </a:r>
            <a:r>
              <a:rPr lang="ko-KR" altLang="en-US" sz="1800" dirty="0">
                <a:latin typeface="Typo_SSiMyungJo_120"/>
              </a:rPr>
              <a:t> 사용하는 환경을 말함</a:t>
            </a:r>
            <a:r>
              <a:rPr lang="en-US" altLang="ko-KR" sz="1800" dirty="0">
                <a:latin typeface="Typo_SSiMyungJo_120"/>
              </a:rPr>
              <a:t>.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 err="1">
                <a:latin typeface="Typo_SSiMyungJo_120"/>
              </a:rPr>
              <a:t>모바일</a:t>
            </a:r>
            <a:r>
              <a:rPr lang="ko-KR" altLang="en-US" sz="1800" dirty="0">
                <a:latin typeface="Typo_SSiMyungJo_120"/>
              </a:rPr>
              <a:t> 환경에서 화면을 좌우로 밀면 </a:t>
            </a:r>
            <a:r>
              <a:rPr lang="ko-KR" altLang="en-US" sz="1800" dirty="0" err="1">
                <a:latin typeface="Typo_SSiMyungJo_120"/>
              </a:rPr>
              <a:t>콘텐츠</a:t>
            </a:r>
            <a:r>
              <a:rPr lang="ko-KR" altLang="en-US" sz="1800" dirty="0">
                <a:latin typeface="Typo_SSiMyungJo_120"/>
              </a:rPr>
              <a:t> 화면이 </a:t>
            </a:r>
            <a:r>
              <a:rPr lang="ko-KR" altLang="en-US" sz="1800" dirty="0" err="1">
                <a:latin typeface="Typo_SSiMyungJo_120"/>
              </a:rPr>
              <a:t>슬라이드되면서</a:t>
            </a:r>
            <a:r>
              <a:rPr lang="ko-KR" altLang="en-US" sz="1800" dirty="0">
                <a:latin typeface="Typo_SSiMyungJo_120"/>
              </a:rPr>
              <a:t> 바뀌거나 웹 페이지에서 특정 버튼을 클릭하면 모션이 나타나 방문자의 시선을 끄는 환경을 말함</a:t>
            </a:r>
            <a:r>
              <a:rPr lang="en-US" altLang="ko-KR" sz="1800" dirty="0">
                <a:latin typeface="Typo_SSiMyungJo_120"/>
              </a:rPr>
              <a:t>. 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웹과 </a:t>
            </a:r>
            <a:r>
              <a:rPr lang="ko-KR" altLang="en-US" sz="1800" dirty="0" err="1">
                <a:latin typeface="Typo_SSiMyungJo_120"/>
              </a:rPr>
              <a:t>모바일</a:t>
            </a:r>
            <a:r>
              <a:rPr lang="ko-KR" altLang="en-US" sz="1800" dirty="0">
                <a:latin typeface="Typo_SSiMyungJo_120"/>
              </a:rPr>
              <a:t> 기술이 발전하면서 </a:t>
            </a:r>
            <a:r>
              <a:rPr lang="ko-KR" altLang="en-US" sz="1800" dirty="0" err="1">
                <a:latin typeface="Typo_SSiMyungJo_120"/>
              </a:rPr>
              <a:t>인터랙티브</a:t>
            </a:r>
            <a:r>
              <a:rPr lang="ko-KR" altLang="en-US" sz="1800" dirty="0">
                <a:latin typeface="Typo_SSiMyungJo_120"/>
              </a:rPr>
              <a:t> </a:t>
            </a:r>
            <a:r>
              <a:rPr lang="en-US" altLang="ko-KR" sz="1800" dirty="0">
                <a:latin typeface="Typo_SSiMyungJo_120"/>
              </a:rPr>
              <a:t>UI/UX</a:t>
            </a:r>
            <a:r>
              <a:rPr lang="ko-KR" altLang="en-US" sz="1800" dirty="0">
                <a:latin typeface="Typo_SSiMyungJo_120"/>
              </a:rPr>
              <a:t>도 </a:t>
            </a:r>
            <a:r>
              <a:rPr lang="ko-KR" altLang="en-US" sz="1800" dirty="0" err="1">
                <a:latin typeface="Typo_SSiMyungJo_120"/>
              </a:rPr>
              <a:t>웹디자인의</a:t>
            </a:r>
            <a:r>
              <a:rPr lang="ko-KR" altLang="en-US" sz="1800" dirty="0">
                <a:latin typeface="Typo_SSiMyungJo_120"/>
              </a:rPr>
              <a:t> 중요한 영역으로 자리잡음</a:t>
            </a:r>
            <a:r>
              <a:rPr lang="en-US" altLang="ko-KR" sz="1800" dirty="0">
                <a:latin typeface="Typo_SSiMyungJo_120"/>
              </a:rPr>
              <a:t>. 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최근에 컴퓨터와 웹 브라우저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 err="1">
                <a:latin typeface="Typo_SSiMyungJo_120"/>
              </a:rPr>
              <a:t>모바일</a:t>
            </a:r>
            <a:r>
              <a:rPr lang="ko-KR" altLang="en-US" sz="1800" dirty="0">
                <a:latin typeface="Typo_SSiMyungJo_120"/>
              </a:rPr>
              <a:t> 기기의 성능이 좋아지면서 용량의 크기와 상관없이 다양한 이미지와 영상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>
                <a:latin typeface="Typo_SSiMyungJo_120"/>
              </a:rPr>
              <a:t>화려한 움직임이 많은 </a:t>
            </a:r>
            <a:r>
              <a:rPr lang="ko-KR" altLang="en-US" sz="1800" dirty="0" err="1">
                <a:latin typeface="Typo_SSiMyungJo_120"/>
              </a:rPr>
              <a:t>콘텐츠를</a:t>
            </a:r>
            <a:r>
              <a:rPr lang="ko-KR" altLang="en-US" sz="1800" dirty="0">
                <a:latin typeface="Typo_SSiMyungJo_120"/>
              </a:rPr>
              <a:t> 사용하여 예전보다 역동적인 </a:t>
            </a:r>
            <a:r>
              <a:rPr lang="en-US" altLang="ko-KR" sz="1800" dirty="0">
                <a:latin typeface="Typo_SSiMyungJo_120"/>
              </a:rPr>
              <a:t>UI/UX</a:t>
            </a:r>
            <a:r>
              <a:rPr lang="ko-KR" altLang="en-US" sz="1800" dirty="0">
                <a:latin typeface="Typo_SSiMyungJo_120"/>
              </a:rPr>
              <a:t>를 제공할 수 있고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 err="1">
                <a:latin typeface="Typo_SSiMyungJo_120"/>
              </a:rPr>
              <a:t>트렌트에</a:t>
            </a:r>
            <a:r>
              <a:rPr lang="ko-KR" altLang="en-US" sz="1800" dirty="0">
                <a:latin typeface="Typo_SSiMyungJo_120"/>
              </a:rPr>
              <a:t> 민감한 사용자의 시선을 끌어서 </a:t>
            </a:r>
            <a:r>
              <a:rPr lang="ko-KR" altLang="en-US" sz="1800" dirty="0" err="1">
                <a:latin typeface="Typo_SSiMyungJo_120"/>
              </a:rPr>
              <a:t>콘텐츠</a:t>
            </a:r>
            <a:r>
              <a:rPr lang="ko-KR" altLang="en-US" sz="1800" dirty="0">
                <a:latin typeface="Typo_SSiMyungJo_120"/>
              </a:rPr>
              <a:t> 소비를 이끌어내는 것이 현재 웹 개발의 최대 관심사가 됨</a:t>
            </a:r>
            <a:r>
              <a:rPr lang="en-US" altLang="ko-KR" sz="1800" dirty="0">
                <a:latin typeface="Typo_SSiMyungJo_120"/>
              </a:rPr>
              <a:t>.  </a:t>
            </a:r>
          </a:p>
          <a:p>
            <a:pPr marL="457200" lvl="1" indent="0">
              <a:buNone/>
            </a:pPr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383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n-ea"/>
                <a:ea typeface="+mn-ea"/>
              </a:rPr>
              <a:t>01-1</a:t>
            </a:r>
            <a:r>
              <a:rPr kumimoji="1" lang="en-US" altLang="ko-KR" sz="3600" dirty="0">
                <a:latin typeface="+mn-ea"/>
                <a:ea typeface="+mn-ea"/>
              </a:rPr>
              <a:t> </a:t>
            </a:r>
            <a:r>
              <a:rPr kumimoji="1" lang="ko-KR" altLang="en-US" sz="3600" dirty="0">
                <a:latin typeface="+mn-ea"/>
                <a:ea typeface="+mn-ea"/>
              </a:rPr>
              <a:t>웹 페이지를 만들기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UI/UX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작업 방식의 변화와 코딩의 중요성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특정 플랫폼에 종속되지 않는 </a:t>
            </a:r>
            <a:r>
              <a:rPr kumimoji="1" lang="en-US" altLang="ko-KR" dirty="0"/>
              <a:t>UI/UX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457200" lvl="1" indent="0">
              <a:buNone/>
            </a:pPr>
            <a:endParaRPr lang="en-US" altLang="ko-KR" sz="16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예전에는 디자이너의 영역이 편집 </a:t>
            </a:r>
            <a:r>
              <a:rPr lang="en-US" altLang="ko-KR" sz="1800" dirty="0">
                <a:latin typeface="Typo_SSiMyungJo_120"/>
              </a:rPr>
              <a:t>· </a:t>
            </a:r>
            <a:r>
              <a:rPr lang="ko-KR" altLang="en-US" sz="1800" dirty="0">
                <a:latin typeface="Typo_SSiMyungJo_120"/>
              </a:rPr>
              <a:t>웹</a:t>
            </a:r>
            <a:r>
              <a:rPr lang="en-US" altLang="ko-KR" sz="1800" dirty="0">
                <a:latin typeface="Typo_SSiMyungJo_120"/>
              </a:rPr>
              <a:t> · </a:t>
            </a:r>
            <a:r>
              <a:rPr lang="ko-KR" altLang="en-US" sz="1800" dirty="0">
                <a:latin typeface="Typo_SSiMyungJo_120"/>
              </a:rPr>
              <a:t>게임</a:t>
            </a:r>
            <a:r>
              <a:rPr lang="en-US" altLang="ko-KR" sz="1800" dirty="0">
                <a:latin typeface="Typo_SSiMyungJo_120"/>
              </a:rPr>
              <a:t> · </a:t>
            </a:r>
            <a:r>
              <a:rPr lang="ko-KR" altLang="en-US" sz="1800" dirty="0">
                <a:latin typeface="Typo_SSiMyungJo_120"/>
              </a:rPr>
              <a:t>모션 디자인 등으로 명확히 나뉨</a:t>
            </a:r>
            <a:r>
              <a:rPr lang="en-US" altLang="ko-KR" sz="1800" dirty="0">
                <a:latin typeface="Typo_SSiMyungJo_120"/>
              </a:rPr>
              <a:t>.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요즘은 특정 플랫폼에 종속되지 않는 </a:t>
            </a:r>
            <a:r>
              <a:rPr lang="en-US" altLang="ko-KR" sz="1800" dirty="0">
                <a:latin typeface="Typo_SSiMyungJo_120"/>
              </a:rPr>
              <a:t>UI/UX </a:t>
            </a:r>
            <a:r>
              <a:rPr lang="ko-KR" altLang="en-US" sz="1800" dirty="0">
                <a:latin typeface="Typo_SSiMyungJo_120"/>
              </a:rPr>
              <a:t>개념이 생겨나 디자인 영역의 경계가 허물어짐</a:t>
            </a:r>
            <a:r>
              <a:rPr lang="en-US" altLang="ko-KR" sz="1800" dirty="0">
                <a:latin typeface="Typo_SSiMyungJo_120"/>
              </a:rPr>
              <a:t>.</a:t>
            </a:r>
            <a:r>
              <a:rPr lang="ko-KR" altLang="en-US" sz="1800" dirty="0">
                <a:latin typeface="Typo_SSiMyungJo_120"/>
              </a:rPr>
              <a:t> </a:t>
            </a:r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편집 디자이너는 </a:t>
            </a:r>
            <a:r>
              <a:rPr lang="ko-KR" altLang="en-US" sz="1800" dirty="0" err="1">
                <a:latin typeface="Typo_SSiMyungJo_120"/>
              </a:rPr>
              <a:t>모바일</a:t>
            </a:r>
            <a:r>
              <a:rPr lang="ko-KR" altLang="en-US" sz="1800" dirty="0">
                <a:latin typeface="Typo_SSiMyungJo_120"/>
              </a:rPr>
              <a:t> 디바이스의 사용자가 늘어나면서 </a:t>
            </a:r>
            <a:r>
              <a:rPr lang="ko-KR" altLang="en-US" sz="1800" dirty="0" err="1">
                <a:latin typeface="Typo_SSiMyungJo_120"/>
              </a:rPr>
              <a:t>종이책과</a:t>
            </a:r>
            <a:r>
              <a:rPr lang="ko-KR" altLang="en-US" sz="1800" dirty="0">
                <a:latin typeface="Typo_SSiMyungJo_120"/>
              </a:rPr>
              <a:t> 같은 인쇄물 뿐 아니라 웹진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 err="1">
                <a:latin typeface="Typo_SSiMyungJo_120"/>
              </a:rPr>
              <a:t>전자책과</a:t>
            </a:r>
            <a:r>
              <a:rPr lang="ko-KR" altLang="en-US" sz="1800" dirty="0">
                <a:latin typeface="Typo_SSiMyungJo_120"/>
              </a:rPr>
              <a:t> 같은 디자인 작업도 하게 됨</a:t>
            </a:r>
            <a:r>
              <a:rPr lang="en-US" altLang="ko-KR" sz="1800" dirty="0">
                <a:latin typeface="Typo_SSiMyungJo_120"/>
              </a:rPr>
              <a:t>. 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디자이너가 </a:t>
            </a:r>
            <a:r>
              <a:rPr lang="ko-KR" altLang="en-US" sz="1800" dirty="0" err="1">
                <a:latin typeface="Typo_SSiMyungJo_120"/>
              </a:rPr>
              <a:t>코딩할</a:t>
            </a:r>
            <a:r>
              <a:rPr lang="ko-KR" altLang="en-US" sz="1800" dirty="0">
                <a:latin typeface="Typo_SSiMyungJo_120"/>
              </a:rPr>
              <a:t> 줄 알고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>
                <a:latin typeface="Typo_SSiMyungJo_120"/>
              </a:rPr>
              <a:t>다양한 </a:t>
            </a:r>
            <a:r>
              <a:rPr lang="ko-KR" altLang="en-US" sz="1800" dirty="0" err="1">
                <a:latin typeface="Typo_SSiMyungJo_120"/>
              </a:rPr>
              <a:t>인터랙티브</a:t>
            </a:r>
            <a:r>
              <a:rPr lang="ko-KR" altLang="en-US" sz="1800" dirty="0">
                <a:latin typeface="Typo_SSiMyungJo_120"/>
              </a:rPr>
              <a:t> </a:t>
            </a:r>
            <a:r>
              <a:rPr lang="en-US" altLang="ko-KR" sz="1800" dirty="0">
                <a:latin typeface="Typo_SSiMyungJo_120"/>
              </a:rPr>
              <a:t>UI</a:t>
            </a:r>
            <a:r>
              <a:rPr lang="ko-KR" altLang="en-US" sz="1800" dirty="0">
                <a:latin typeface="Typo_SSiMyungJo_120"/>
              </a:rPr>
              <a:t>를 구현할 줄 안다면 더욱 돋보이는 경쟁력을 갖출 수 있음</a:t>
            </a:r>
            <a:r>
              <a:rPr lang="en-US" altLang="ko-KR" sz="1800" dirty="0">
                <a:latin typeface="Typo_SSiMyungJo_120"/>
              </a:rPr>
              <a:t>. 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61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n-ea"/>
                <a:ea typeface="+mn-ea"/>
              </a:rPr>
              <a:t>01-1</a:t>
            </a:r>
            <a:r>
              <a:rPr kumimoji="1" lang="en-US" altLang="ko-KR" sz="3600" dirty="0">
                <a:latin typeface="+mn-ea"/>
                <a:ea typeface="+mn-ea"/>
              </a:rPr>
              <a:t> </a:t>
            </a:r>
            <a:r>
              <a:rPr kumimoji="1" lang="ko-KR" altLang="en-US" sz="3600" dirty="0">
                <a:latin typeface="+mn-ea"/>
                <a:ea typeface="+mn-ea"/>
              </a:rPr>
              <a:t>웹 페이지를 만들기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7052945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비전공자와 디자이너도 코딩을 할 수 있는 이유 </a:t>
            </a:r>
            <a:endParaRPr lang="en-US" altLang="ko-KR" sz="16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코딩은 일을 좀 더 편하게 처리할 수 있도록 도와주는 도구</a:t>
            </a:r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포토샵</a:t>
            </a:r>
            <a:r>
              <a:rPr lang="en-US" altLang="ko-KR" sz="1800" dirty="0">
                <a:latin typeface="Typo_SSiMyungJo_120"/>
              </a:rPr>
              <a:t>, </a:t>
            </a:r>
            <a:r>
              <a:rPr lang="ko-KR" altLang="en-US" sz="1800" dirty="0">
                <a:latin typeface="Typo_SSiMyungJo_120"/>
              </a:rPr>
              <a:t>인디자인 등의 디자인 프로그램을 다룰 때 도구 사용법만 알면 시작할 수 있음</a:t>
            </a:r>
            <a:r>
              <a:rPr lang="en-US" altLang="ko-KR" sz="1800" dirty="0">
                <a:latin typeface="Typo_SSiMyungJo_120"/>
              </a:rPr>
              <a:t>. </a:t>
            </a:r>
          </a:p>
          <a:p>
            <a:pPr lvl="1"/>
            <a:endParaRPr lang="en-US" altLang="ko-KR" sz="1800" dirty="0">
              <a:latin typeface="Typo_SSiMyungJo_120"/>
            </a:endParaRPr>
          </a:p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HTML, CSS, </a:t>
            </a:r>
            <a:r>
              <a:rPr kumimoji="1" lang="ko-KR" altLang="en-US" sz="2000" dirty="0">
                <a:solidFill>
                  <a:srgbClr val="007EC5"/>
                </a:solidFill>
              </a:rPr>
              <a:t>자바스크립트의 역할 </a:t>
            </a:r>
            <a:r>
              <a:rPr kumimoji="1" lang="en-US" altLang="ko-KR" sz="2000" dirty="0">
                <a:solidFill>
                  <a:srgbClr val="007EC5"/>
                </a:solidFill>
                <a:latin typeface="Typo_SSiMyungJo_120"/>
              </a:rPr>
              <a:t>	</a:t>
            </a:r>
            <a:endParaRPr lang="en-US" altLang="ko-KR" sz="2000" dirty="0">
              <a:latin typeface="Typo_SSiMyungJo_120"/>
            </a:endParaRPr>
          </a:p>
          <a:p>
            <a:pPr lvl="1"/>
            <a:r>
              <a:rPr lang="en-US" altLang="ko-KR" sz="1800" dirty="0">
                <a:latin typeface="Typo_SSiMyungJo_120"/>
              </a:rPr>
              <a:t>HTML</a:t>
            </a:r>
            <a:r>
              <a:rPr lang="ko-KR" altLang="en-US" sz="1800" dirty="0">
                <a:latin typeface="Typo_SSiMyungJo_120"/>
              </a:rPr>
              <a:t>은 웹 페이지의 뼈대와 문서의 정보를 구현하는 것 </a:t>
            </a:r>
            <a:endParaRPr lang="en-US" altLang="ko-KR" sz="1800" dirty="0">
              <a:latin typeface="Typo_SSiMyungJo_120"/>
            </a:endParaRPr>
          </a:p>
          <a:p>
            <a:pPr lvl="1"/>
            <a:r>
              <a:rPr lang="en-US" altLang="ko-KR" sz="1800" dirty="0">
                <a:latin typeface="Typo_SSiMyungJo_120"/>
              </a:rPr>
              <a:t>CSS</a:t>
            </a:r>
            <a:r>
              <a:rPr lang="ko-KR" altLang="en-US" sz="1800" dirty="0">
                <a:latin typeface="Typo_SSiMyungJo_120"/>
              </a:rPr>
              <a:t>는 뼈대만 있어 밋밋한 웹 페이지를 보기 좋게 디자인 </a:t>
            </a:r>
            <a:endParaRPr lang="en-US" altLang="ko-KR" sz="1800" dirty="0">
              <a:latin typeface="Typo_SSiMyungJo_120"/>
            </a:endParaRPr>
          </a:p>
          <a:p>
            <a:pPr lvl="1"/>
            <a:r>
              <a:rPr lang="ko-KR" altLang="en-US" sz="1800" dirty="0">
                <a:latin typeface="Typo_SSiMyungJo_120"/>
              </a:rPr>
              <a:t>자바스크립트는 웹 페이지를 방문한 사용자가 편하게 이용할 수 있도록 웹에 다양한 기능을 부여 </a:t>
            </a:r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30" y="3108961"/>
            <a:ext cx="3612352" cy="28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2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01-2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</a:t>
            </a:r>
            <a:r>
              <a:rPr kumimoji="1" lang="ko-KR" altLang="en-US" dirty="0">
                <a:latin typeface="+mj-ea"/>
              </a:rPr>
              <a:t>브라우저와 웹 에디터</a:t>
            </a:r>
            <a:endParaRPr kumimoji="1" lang="ko-KR" altLang="en-US" sz="36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웹 브라우저 설치하기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marL="0" indent="0">
              <a:buNone/>
            </a:pPr>
            <a:r>
              <a:rPr kumimoji="1" lang="en-US" altLang="ko-KR" dirty="0"/>
              <a:t>Chrome </a:t>
            </a:r>
            <a:r>
              <a:rPr kumimoji="1" lang="ko-KR" altLang="en-US" dirty="0"/>
              <a:t>다운로드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sz="1800" baseline="30000" dirty="0"/>
          </a:p>
          <a:p>
            <a:pPr lvl="1"/>
            <a:r>
              <a:rPr lang="ko-KR" altLang="en-US" sz="1800" b="0" i="0" u="none" strike="noStrike" baseline="0" dirty="0">
                <a:latin typeface="Typo_SSiMyungJo_120"/>
              </a:rPr>
              <a:t>웹 페이지를 확인하려면 웹 브라우저라는 프로그램이 필요함 </a:t>
            </a:r>
            <a:endParaRPr lang="en-US" altLang="ko-KR" sz="1800" b="0" i="0" u="none" strike="noStrike" baseline="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r>
              <a:rPr kumimoji="1" lang="ko-KR" altLang="en-US" sz="1800" dirty="0">
                <a:latin typeface="Typo_SSiMyungJo_120"/>
              </a:rPr>
              <a:t>웹 프로그래밍에서는 크롬에서 지원하는 개발자 도구가 매우 유용하게 쓰임</a:t>
            </a:r>
            <a:r>
              <a:rPr kumimoji="1" lang="en-US" altLang="ko-KR" sz="1800" dirty="0">
                <a:latin typeface="Typo_SSiMyungJo_120"/>
              </a:rPr>
              <a:t>.</a:t>
            </a: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lvl="1"/>
            <a:r>
              <a:rPr lang="en-US" altLang="ko-KR" sz="1800" dirty="0"/>
              <a:t>google.com/chrome 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접속하여 </a:t>
            </a:r>
            <a:r>
              <a:rPr lang="en-US" altLang="ko-KR" sz="1800" dirty="0"/>
              <a:t>[Chrome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>]</a:t>
            </a:r>
            <a:r>
              <a:rPr lang="ko-KR" altLang="en-US" sz="1800" dirty="0"/>
              <a:t>를 클릭해 크롬 설치 파일을 내려 받아 설치하기 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3"/>
          <a:stretch/>
        </p:blipFill>
        <p:spPr>
          <a:xfrm>
            <a:off x="5470105" y="3370217"/>
            <a:ext cx="6058683" cy="26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+mj-ea"/>
              </a:rPr>
              <a:t>01-2</a:t>
            </a:r>
            <a:r>
              <a:rPr kumimoji="1" lang="en-US" altLang="ko-KR" sz="3600" dirty="0">
                <a:latin typeface="+mj-ea"/>
              </a:rPr>
              <a:t> </a:t>
            </a:r>
            <a:r>
              <a:rPr kumimoji="1" lang="ko-KR" altLang="en-US" sz="3600" dirty="0">
                <a:latin typeface="+mj-ea"/>
              </a:rPr>
              <a:t>웹 </a:t>
            </a:r>
            <a:r>
              <a:rPr kumimoji="1" lang="ko-KR" altLang="en-US" dirty="0">
                <a:latin typeface="+mj-ea"/>
              </a:rPr>
              <a:t>브라우저와 웹 에디터</a:t>
            </a:r>
            <a:endParaRPr kumimoji="1" lang="ko-KR" altLang="en-US" sz="3600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웹 에디터 설치하기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0" dirty="0"/>
              <a:t>Do it! </a:t>
            </a:r>
            <a:r>
              <a:rPr kumimoji="1" lang="ko-KR" altLang="en-US" sz="1800" b="0" dirty="0"/>
              <a:t>비주얼 스튜디오 코드 설치하기</a:t>
            </a:r>
            <a:endParaRPr kumimoji="1" lang="en-US" altLang="ko-KR" sz="1800" b="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단계 비주얼 스튜디오 코드 사이트에 접속하고 </a:t>
            </a:r>
            <a:r>
              <a:rPr kumimoji="1" lang="ko-KR" altLang="en-US" sz="2000" b="1" dirty="0" err="1"/>
              <a:t>내려받기</a:t>
            </a:r>
            <a:r>
              <a:rPr kumimoji="1" lang="ko-KR" altLang="en-US" sz="2000" b="1" dirty="0"/>
              <a:t> </a:t>
            </a:r>
            <a:endParaRPr kumimoji="1" lang="en-US" altLang="ko-KR" sz="2000" b="1" baseline="30000" dirty="0"/>
          </a:p>
          <a:p>
            <a:pPr lvl="1"/>
            <a:r>
              <a:rPr lang="en-US" altLang="ko-KR" sz="1800" dirty="0"/>
              <a:t>code.visualstudio.com </a:t>
            </a:r>
            <a:r>
              <a:rPr lang="ko-KR" altLang="en-US" sz="1800" b="0" i="0" u="none" strike="noStrike" baseline="0" dirty="0">
                <a:latin typeface="Typo_SSiMyungJo_120"/>
              </a:rPr>
              <a:t>에 접속하여 </a:t>
            </a:r>
            <a:r>
              <a:rPr lang="en-US" altLang="ko-KR" sz="1800" dirty="0">
                <a:latin typeface="Typo_SSiMyungJo_120"/>
              </a:rPr>
              <a:t>[</a:t>
            </a:r>
            <a:r>
              <a:rPr lang="en-US" altLang="ko-KR" sz="1800" b="0" i="0" u="none" strike="noStrike" baseline="0" dirty="0">
                <a:latin typeface="Typo_SSiMyungJo_120"/>
              </a:rPr>
              <a:t>Download for Windows] </a:t>
            </a:r>
            <a:r>
              <a:rPr lang="ko-KR" altLang="en-US" sz="1800" b="0" i="0" u="none" strike="noStrike" baseline="0" dirty="0">
                <a:latin typeface="Typo_SSiMyungJo_120"/>
              </a:rPr>
              <a:t>클릭</a:t>
            </a:r>
            <a:endParaRPr lang="en-US" altLang="ko-KR" sz="1800" b="0" i="0" u="none" strike="noStrike" baseline="0" dirty="0">
              <a:latin typeface="Typo_SSiMyungJo_120"/>
            </a:endParaRPr>
          </a:p>
          <a:p>
            <a:pPr lvl="1"/>
            <a:endParaRPr kumimoji="1" lang="en-US" altLang="ko-KR" sz="1800" dirty="0">
              <a:latin typeface="Typo_SSiMyungJo_120"/>
            </a:endParaRPr>
          </a:p>
          <a:p>
            <a:pPr marL="0" indent="0">
              <a:buNone/>
            </a:pPr>
            <a:r>
              <a:rPr kumimoji="1" lang="en-US" altLang="ko-KR" sz="2000" dirty="0"/>
              <a:t>	</a:t>
            </a: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40" y="3326543"/>
            <a:ext cx="5824400" cy="30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131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951</ep:Words>
  <ep:PresentationFormat>와이드스크린</ep:PresentationFormat>
  <ep:Paragraphs>117</ep:Paragraphs>
  <ep:Slides>19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01-1 웹 페이지를 만들기 전에</vt:lpstr>
      <vt:lpstr>01-1 웹 페이지를 만들기 전에</vt:lpstr>
      <vt:lpstr>01-1 웹 페이지를 만들기 전에</vt:lpstr>
      <vt:lpstr>01-1 웹 페이지를 만들기 전에</vt:lpstr>
      <vt:lpstr>01-1 웹 페이지를 만들기 전에</vt:lpstr>
      <vt:lpstr>01-2 웹 브라우저와 웹 에디터</vt:lpstr>
      <vt:lpstr>01-2 웹 브라우저와 웹 에디터</vt:lpstr>
      <vt:lpstr>01-2 웹 브라우저와 웹 에디터</vt:lpstr>
      <vt:lpstr>01-3 제작 속도를 2배 높여 줄 작업 도구</vt:lpstr>
      <vt:lpstr>01-3 제작 속도를 2배 높여 줄 작업 도구</vt:lpstr>
      <vt:lpstr>01-3 제작 속도를 2배 높여 줄 작업 도구</vt:lpstr>
      <vt:lpstr>01-3 제작 속도를 2배 높여 줄 작업 도구</vt:lpstr>
      <vt:lpstr>01-4 웹 페이지의 필수 재료</vt:lpstr>
      <vt:lpstr>01-4 웹 페이지의 필수 재료</vt:lpstr>
      <vt:lpstr>01-4 웹 페이지의 필수 재료</vt:lpstr>
      <vt:lpstr>01-4 웹 페이지의 필수 재료</vt:lpstr>
      <vt:lpstr>슬라이드 19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2020-07-22T11:00:58.000</dcterms:created>
  <dc:creator>함 진아</dc:creator>
  <cp:lastModifiedBy>trinity</cp:lastModifiedBy>
  <dcterms:modified xsi:type="dcterms:W3CDTF">2022-03-11T20:55:38.088</dcterms:modified>
  <cp:revision>179</cp:revision>
  <dc:title>PowerPoint 프레젠테이션</dc:title>
</cp:coreProperties>
</file>