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471" r:id="rId3"/>
    <p:sldId id="502" r:id="rId4"/>
    <p:sldId id="472" r:id="rId5"/>
    <p:sldId id="473" r:id="rId6"/>
    <p:sldId id="474" r:id="rId7"/>
    <p:sldId id="476" r:id="rId8"/>
    <p:sldId id="477" r:id="rId9"/>
    <p:sldId id="507" r:id="rId10"/>
    <p:sldId id="509" r:id="rId11"/>
    <p:sldId id="491" r:id="rId12"/>
    <p:sldId id="493" r:id="rId13"/>
    <p:sldId id="492" r:id="rId14"/>
    <p:sldId id="478" r:id="rId15"/>
    <p:sldId id="479" r:id="rId16"/>
    <p:sldId id="480" r:id="rId17"/>
    <p:sldId id="481" r:id="rId18"/>
    <p:sldId id="500" r:id="rId19"/>
    <p:sldId id="501" r:id="rId20"/>
    <p:sldId id="495" r:id="rId21"/>
    <p:sldId id="496" r:id="rId22"/>
    <p:sldId id="497" r:id="rId23"/>
    <p:sldId id="482" r:id="rId24"/>
    <p:sldId id="508" r:id="rId25"/>
    <p:sldId id="279" r:id="rId26"/>
    <p:sldId id="306" r:id="rId27"/>
    <p:sldId id="280" r:id="rId28"/>
    <p:sldId id="309" r:id="rId29"/>
    <p:sldId id="281" r:id="rId30"/>
    <p:sldId id="304" r:id="rId31"/>
    <p:sldId id="305" r:id="rId32"/>
    <p:sldId id="498" r:id="rId33"/>
    <p:sldId id="506" r:id="rId34"/>
    <p:sldId id="503" r:id="rId35"/>
    <p:sldId id="504" r:id="rId36"/>
    <p:sldId id="50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20EF4-EAF2-4187-905A-EF44C7745EEF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C7856-B482-49C5-AE7C-25516523E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98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EB0A6-0CC4-4AD2-8ECB-1F3CBD028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2CEC41-CADC-42A8-834A-1FADC7A21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122A3-05AA-4D07-ACFB-370A3398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216F1-5B6A-44EF-A48E-191ECCD1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99B73-2354-4D15-A1E0-6C969FC7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3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A91F3-E40C-4E07-9F45-3DE82B07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220123-DCC6-42AF-B7A1-0D45124EC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3AC52-E106-467D-93CD-8B880620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1D03A-80F9-43F2-AC5D-BC7F362F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40FE1-6006-45EC-BDF8-FA562711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2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6F4562-4115-42DB-ACC8-E5DD34C57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F926B-F148-43FF-9372-898ECA4B8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D6018-48F2-401B-ADF7-49D4C52B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A380C-28F8-4786-B9DD-A6F6FEA5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C87AA-6B9C-46B5-A05B-75C709EE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1A153-BB98-4E16-9EB6-42AE7DE0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5D3C3-3581-432F-A7C6-7F4B0EC1B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40CDB-D3A8-4EA4-9C36-185CE589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9758D-FF4A-4FAC-83AD-367B2A74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FC578-49CF-4652-A7BE-BBE23063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77C49-E74C-44AE-92C8-05C05C4A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3E526D-F4EC-4CDE-B844-DA5F44EB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51873-C141-4A02-9083-58D9C48B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BC4A5-5F3F-4D81-9683-8ED362C9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37032-5DB6-4FBA-95D5-D62AB5DE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2287E-B39A-4D63-A4F4-43E03858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A361-3BB8-480D-ABB6-D60D90DDB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4F60F-540C-4CB6-A1EE-67E7F4D77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A81C8-FD4C-4937-98B9-9B3BCC30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67662-602D-4ED7-85B9-C45D3C7A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E4420-D99F-4BFE-B404-A7FD8A1A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6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F1528-21C2-4EA3-821B-F3C74D35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C4C54-AA87-4BB7-8CEE-7541BCF6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FD5D89-1A90-41CB-B5D4-B5AEE89AF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D97EAC-4E0E-4102-8848-46BC5A3C6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F4C609-F191-4622-BDC9-EDE1E76B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3D11D-286B-4822-AD60-3AF822E7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E64A71-EE5B-4AC0-A297-221C4FEE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09119F-C227-4F49-B1E9-7660522F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3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6E555-1B58-4713-9F2D-4BFB7E0F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BD4364-059C-4F99-9DCC-2D314809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251B7B-8134-4CCF-9215-5E6D8F28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DD73C9-CA31-4653-ADC0-46E5B506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CACA9-4BB6-49C1-9D3A-2ADC8B22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16E6E0-3503-49DF-A382-2A306EE7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2C2A14-D064-4B67-923E-983132D2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7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DF644-0F67-48F8-9346-18FA199C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D2BF5-F6CD-4ADD-9D57-C05B228F6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EE7AC-ED71-4BD7-B155-4FF6765A7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8AD74-12D1-4E41-BCA9-06E289A6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91CAE-9EBD-48D3-B017-B6F6B890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32469-92E5-4A53-BAB5-DB1E14F2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D3E1-ECEA-410A-A784-9E74FEDD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31E14D-0F00-4F15-8127-08F148BD3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E7F4D-F2FC-4345-A244-533F5AB6B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1B850-F888-46BC-A377-3D6E085E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239D2-9EF3-4E37-B043-49BFEF27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EDF53-3843-4C7B-BE0A-8063627F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9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7B282D-6D84-4947-8629-4D698DC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9FD35B-76FC-4E65-B142-0B094EF87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2CDDF-8CA4-4FAD-9CC9-D0AFB1E37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993D-3FE3-4F5E-B140-7DA59DC4CBF2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D7291-2568-4C7D-96D4-CF41BF7FD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84FD8-ACAD-4452-B810-F914B4E7E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00F95-6D2B-4C2E-B794-F804179E5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6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EEE5D-E0E5-4B87-860B-083978059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183" y="1122363"/>
            <a:ext cx="9283817" cy="1771839"/>
          </a:xfrm>
        </p:spPr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语言要点和基本数据结构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41AC6A-460B-49C0-AF95-26994F58B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8513"/>
            <a:ext cx="9144000" cy="1886857"/>
          </a:xfrm>
        </p:spPr>
        <p:txBody>
          <a:bodyPr>
            <a:normAutofit/>
          </a:bodyPr>
          <a:lstStyle/>
          <a:p>
            <a:r>
              <a:rPr lang="en-US" altLang="zh-CN" dirty="0"/>
              <a:t>2018</a:t>
            </a:r>
            <a:r>
              <a:rPr lang="zh-CN" altLang="en-US" dirty="0"/>
              <a:t>年入职员工培训之三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安徽中科国创高可信软件有限公司</a:t>
            </a:r>
            <a:endParaRPr lang="en-US" altLang="zh-CN" dirty="0"/>
          </a:p>
          <a:p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72876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7D597B6-33B4-43BC-AF10-22277481F28E}"/>
              </a:ext>
            </a:extLst>
          </p:cNvPr>
          <p:cNvSpPr txBox="1">
            <a:spLocks noChangeArrowheads="1"/>
          </p:cNvSpPr>
          <p:nvPr/>
        </p:nvSpPr>
        <p:spPr>
          <a:xfrm>
            <a:off x="908123" y="1387941"/>
            <a:ext cx="8564562" cy="5181600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b="1" dirty="0">
                <a:latin typeface="宋体" panose="02010600030101010101" pitchFamily="2" charset="-122"/>
              </a:rPr>
              <a:t>例	在</a:t>
            </a:r>
            <a:r>
              <a:rPr lang="en-US" altLang="zh-CN" b="1" dirty="0">
                <a:solidFill>
                  <a:srgbClr val="FF0000"/>
                </a:solidFill>
              </a:rPr>
              <a:t>X86/Linux</a:t>
            </a:r>
            <a:r>
              <a:rPr lang="zh-CN" altLang="en-US" b="1" dirty="0">
                <a:latin typeface="宋体" panose="02010600030101010101" pitchFamily="2" charset="-122"/>
              </a:rPr>
              <a:t>机器的结果和</a:t>
            </a:r>
            <a:r>
              <a:rPr lang="en-US" altLang="zh-CN" b="1" dirty="0"/>
              <a:t>SPARC/Solaris</a:t>
            </a:r>
            <a:r>
              <a:rPr lang="zh-CN" altLang="en-US" b="1" dirty="0">
                <a:latin typeface="宋体" panose="02010600030101010101" pitchFamily="2" charset="-122"/>
              </a:rPr>
              <a:t>工作站不一样，是</a:t>
            </a:r>
            <a:r>
              <a:rPr lang="zh-CN" altLang="en-US" b="1" dirty="0">
                <a:solidFill>
                  <a:srgbClr val="FF0000"/>
                </a:solidFill>
              </a:rPr>
              <a:t>20</a:t>
            </a:r>
            <a:r>
              <a:rPr lang="zh-CN" altLang="en-US" b="1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16</a:t>
            </a:r>
            <a:r>
              <a:rPr lang="zh-CN" altLang="en-US" b="1" dirty="0"/>
              <a:t>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typedef struct  _a{		typedef struct  _b{</a:t>
            </a:r>
            <a:endParaRPr lang="en-US" altLang="zh-CN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		char 	c1;	</a:t>
            </a:r>
            <a:r>
              <a:rPr lang="en-US" altLang="zh-CN" b="1" dirty="0">
                <a:solidFill>
                  <a:srgbClr val="00FF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cs typeface="Times New Roman" panose="02020603050405020304" pitchFamily="18" charset="0"/>
              </a:rPr>
              <a:t>			 char c1;	</a:t>
            </a:r>
            <a:r>
              <a:rPr lang="en-US" altLang="zh-CN" b="1" dirty="0">
                <a:solidFill>
                  <a:srgbClr val="00FF00"/>
                </a:solidFill>
                <a:cs typeface="Times New Roman" panose="02020603050405020304" pitchFamily="18" charset="0"/>
              </a:rPr>
              <a:t>0</a:t>
            </a:r>
            <a:endParaRPr lang="en-US" altLang="zh-CN" b="1" dirty="0">
              <a:solidFill>
                <a:srgbClr val="00FF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		long 	</a:t>
            </a:r>
            <a:r>
              <a:rPr lang="en-US" altLang="zh-CN" b="1" dirty="0" err="1"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cs typeface="Times New Roman" panose="02020603050405020304" pitchFamily="18" charset="0"/>
              </a:rPr>
              <a:t>;	</a:t>
            </a:r>
            <a:r>
              <a:rPr lang="en-US" altLang="zh-CN" b="1" dirty="0">
                <a:solidFill>
                  <a:srgbClr val="00FF00"/>
                </a:solidFill>
                <a:cs typeface="Times New Roman" panose="02020603050405020304" pitchFamily="18" charset="0"/>
              </a:rPr>
              <a:t>4</a:t>
            </a:r>
            <a:r>
              <a:rPr lang="en-US" altLang="zh-CN" b="1" dirty="0">
                <a:cs typeface="Times New Roman" panose="02020603050405020304" pitchFamily="18" charset="0"/>
              </a:rPr>
              <a:t>			 char	 c2;   </a:t>
            </a:r>
            <a:r>
              <a:rPr lang="en-US" altLang="zh-CN" b="1" dirty="0">
                <a:solidFill>
                  <a:srgbClr val="00FF00"/>
                </a:solidFill>
                <a:cs typeface="Times New Roman" panose="02020603050405020304" pitchFamily="18" charset="0"/>
              </a:rPr>
              <a:t>1</a:t>
            </a:r>
            <a:endParaRPr lang="en-US" altLang="zh-CN" b="1" dirty="0">
              <a:solidFill>
                <a:srgbClr val="00FF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		char	c2;	</a:t>
            </a:r>
            <a:r>
              <a:rPr lang="en-US" altLang="zh-CN" b="1" dirty="0">
                <a:solidFill>
                  <a:srgbClr val="00FF00"/>
                </a:solidFill>
                <a:cs typeface="Times New Roman" panose="02020603050405020304" pitchFamily="18" charset="0"/>
              </a:rPr>
              <a:t>8</a:t>
            </a:r>
            <a:r>
              <a:rPr lang="en-US" altLang="zh-CN" b="1" dirty="0">
                <a:cs typeface="Times New Roman" panose="02020603050405020304" pitchFamily="18" charset="0"/>
              </a:rPr>
              <a:t>			 long </a:t>
            </a:r>
            <a:r>
              <a:rPr lang="en-US" altLang="zh-CN" b="1" dirty="0" err="1"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cs typeface="Times New Roman" panose="02020603050405020304" pitchFamily="18" charset="0"/>
              </a:rPr>
              <a:t>;      </a:t>
            </a:r>
            <a:r>
              <a:rPr lang="en-US" altLang="zh-CN" b="1" dirty="0">
                <a:solidFill>
                  <a:srgbClr val="00FF00"/>
                </a:solidFill>
                <a:cs typeface="Times New Roman" panose="02020603050405020304" pitchFamily="18" charset="0"/>
              </a:rPr>
              <a:t>4</a:t>
            </a:r>
            <a:endParaRPr lang="en-US" altLang="zh-CN" b="1" dirty="0">
              <a:solidFill>
                <a:srgbClr val="00FF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		double f;	</a:t>
            </a:r>
            <a:r>
              <a:rPr lang="en-US" altLang="zh-CN" b="1" dirty="0">
                <a:solidFill>
                  <a:srgbClr val="00FF00"/>
                </a:solidFill>
                <a:cs typeface="Times New Roman" panose="02020603050405020304" pitchFamily="18" charset="0"/>
              </a:rPr>
              <a:t>12</a:t>
            </a:r>
            <a:r>
              <a:rPr lang="en-US" altLang="zh-CN" b="1" dirty="0">
                <a:cs typeface="Times New Roman" panose="02020603050405020304" pitchFamily="18" charset="0"/>
              </a:rPr>
              <a:t>			 double f;  </a:t>
            </a:r>
            <a:r>
              <a:rPr lang="en-US" altLang="zh-CN" b="1" dirty="0">
                <a:solidFill>
                  <a:srgbClr val="00FF00"/>
                </a:solidFill>
                <a:cs typeface="Times New Roman" panose="02020603050405020304" pitchFamily="18" charset="0"/>
              </a:rPr>
              <a:t>8</a:t>
            </a:r>
            <a:endParaRPr lang="en-US" altLang="zh-CN" b="1" dirty="0">
              <a:solidFill>
                <a:srgbClr val="00FF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}a;					 }b;</a:t>
            </a:r>
            <a:endParaRPr lang="en-US" altLang="zh-CN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对齐：</a:t>
            </a:r>
            <a:r>
              <a:rPr lang="en-US" altLang="zh-CN" b="1" dirty="0">
                <a:solidFill>
                  <a:srgbClr val="FF0000"/>
                </a:solidFill>
              </a:rPr>
              <a:t>char : 1, long : 4, double : 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9D0AF-2518-48D1-B39A-A6CDE86CCF90}"/>
              </a:ext>
            </a:extLst>
          </p:cNvPr>
          <p:cNvSpPr txBox="1">
            <a:spLocks noChangeArrowheads="1"/>
          </p:cNvSpPr>
          <p:nvPr/>
        </p:nvSpPr>
        <p:spPr>
          <a:xfrm>
            <a:off x="377824" y="160337"/>
            <a:ext cx="9764465" cy="898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/>
              <a:t>数据对象存储布局的对齐</a:t>
            </a:r>
          </a:p>
        </p:txBody>
      </p:sp>
    </p:spTree>
    <p:extLst>
      <p:ext uri="{BB962C8B-B14F-4D97-AF65-F5344CB8AC3E}">
        <p14:creationId xmlns:p14="http://schemas.microsoft.com/office/powerpoint/2010/main" val="424485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4F3C6A0-A32C-4011-AF94-646099494040}"/>
              </a:ext>
            </a:extLst>
          </p:cNvPr>
          <p:cNvSpPr txBox="1">
            <a:spLocks noChangeArrowheads="1"/>
          </p:cNvSpPr>
          <p:nvPr/>
        </p:nvSpPr>
        <p:spPr>
          <a:xfrm>
            <a:off x="536896" y="1247863"/>
            <a:ext cx="9144000" cy="4724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/>
              <a:t>		</a:t>
            </a:r>
            <a:r>
              <a:rPr lang="zh-CN" altLang="en-US"/>
              <a:t>有时需要使几种不同类型的变量存放到同一段内存单元中。例如，可把一个整型变量、一个字符型变量、一个实型变量放在同一地址开始的内存单元中。以上</a:t>
            </a:r>
            <a:r>
              <a:rPr lang="en-US" altLang="zh-CN"/>
              <a:t>3</a:t>
            </a:r>
            <a:r>
              <a:rPr lang="zh-CN" altLang="en-US"/>
              <a:t>个变量在内存中占的字节数不同，但都从同一地址开始。也就是使用覆盖技术，几个变量互相覆盖。这种使几个不同的变量共占同一段内存的结构，称为“共用体”类型的结构。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/>
              <a:t>		定义共用体类型变量的一般形式为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/>
              <a:t>		</a:t>
            </a:r>
            <a:r>
              <a:rPr lang="en-US" altLang="zh-CN">
                <a:solidFill>
                  <a:srgbClr val="FF0000"/>
                </a:solidFill>
              </a:rPr>
              <a:t>union </a:t>
            </a:r>
            <a:r>
              <a:rPr lang="zh-CN" altLang="en-US">
                <a:solidFill>
                  <a:srgbClr val="FF0000"/>
                </a:solidFill>
              </a:rPr>
              <a:t>共用体名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		</a:t>
            </a:r>
            <a:r>
              <a:rPr lang="en-US" altLang="zh-CN">
                <a:solidFill>
                  <a:srgbClr val="FF0000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		        </a:t>
            </a:r>
            <a:r>
              <a:rPr lang="zh-CN" altLang="en-US">
                <a:solidFill>
                  <a:srgbClr val="FF0000"/>
                </a:solidFill>
              </a:rPr>
              <a:t>成员表列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		</a:t>
            </a:r>
            <a:r>
              <a:rPr lang="en-US" altLang="zh-CN">
                <a:solidFill>
                  <a:srgbClr val="FF0000"/>
                </a:solidFill>
              </a:rPr>
              <a:t>} </a:t>
            </a:r>
            <a:r>
              <a:rPr lang="zh-CN" altLang="en-US">
                <a:solidFill>
                  <a:srgbClr val="FF0000"/>
                </a:solidFill>
              </a:rPr>
              <a:t>变量表列</a:t>
            </a:r>
            <a:r>
              <a:rPr lang="en-US" altLang="zh-CN">
                <a:solidFill>
                  <a:srgbClr val="FF0000"/>
                </a:solidFill>
              </a:rPr>
              <a:t>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42DCA8-987D-419D-A442-F83A7DDA585F}"/>
              </a:ext>
            </a:extLst>
          </p:cNvPr>
          <p:cNvSpPr txBox="1">
            <a:spLocks noChangeArrowheads="1"/>
          </p:cNvSpPr>
          <p:nvPr/>
        </p:nvSpPr>
        <p:spPr>
          <a:xfrm>
            <a:off x="377825" y="160337"/>
            <a:ext cx="8421688" cy="898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/>
              <a:t>C</a:t>
            </a:r>
            <a:r>
              <a:rPr lang="zh-CN" altLang="en-US" sz="6000" dirty="0"/>
              <a:t>共用体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219409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946AE2-647C-42F9-B57A-CA96010E0852}"/>
              </a:ext>
            </a:extLst>
          </p:cNvPr>
          <p:cNvSpPr txBox="1">
            <a:spLocks noChangeArrowheads="1"/>
          </p:cNvSpPr>
          <p:nvPr/>
        </p:nvSpPr>
        <p:spPr>
          <a:xfrm>
            <a:off x="377825" y="160337"/>
            <a:ext cx="8421688" cy="898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/>
              <a:t>C</a:t>
            </a:r>
            <a:r>
              <a:rPr lang="zh-CN" altLang="en-US" sz="6000" dirty="0"/>
              <a:t>共用体</a:t>
            </a:r>
            <a:endParaRPr lang="en-US" altLang="zh-CN" sz="60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C4D93D8-6BF4-4870-A024-556C6F4D3C3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600200"/>
            <a:ext cx="10242958" cy="35674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zh-CN" altLang="en-US" dirty="0"/>
              <a:t>只有先定义了共用体变量才能引用它。而且不能引用共用体变量，而只能引用共用体变量中的成员。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    共用体变量中起作用的成员是最后一次存放的成员，在存入一个新的成员后原有的成员就失去作用。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    共用体变量的地址和它的各成员的地址都是同一地址。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26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C47396C-795D-4D0E-8791-CFBCEC8A08CE}"/>
              </a:ext>
            </a:extLst>
          </p:cNvPr>
          <p:cNvSpPr txBox="1">
            <a:spLocks noChangeArrowheads="1"/>
          </p:cNvSpPr>
          <p:nvPr/>
        </p:nvSpPr>
        <p:spPr>
          <a:xfrm>
            <a:off x="772107" y="143559"/>
            <a:ext cx="8421688" cy="898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/>
              <a:t>C</a:t>
            </a:r>
            <a:r>
              <a:rPr lang="zh-CN" altLang="en-US" sz="6000" dirty="0"/>
              <a:t>存储种类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B19C800-F30D-4433-ADF5-B44933BF5091}"/>
              </a:ext>
            </a:extLst>
          </p:cNvPr>
          <p:cNvSpPr txBox="1">
            <a:spLocks noChangeArrowheads="1"/>
          </p:cNvSpPr>
          <p:nvPr/>
        </p:nvSpPr>
        <p:spPr>
          <a:xfrm>
            <a:off x="377825" y="1138238"/>
            <a:ext cx="8342313" cy="5110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#include &lt;stdlib.h&gt;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int global_static;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static int file_static;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void foo(int auto_param)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  static int func_static;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  int auto_i, auto_a[10];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  double *auto_d = malloc(sizeof(double)*5);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87221312-152D-4C7E-8796-0DE176CAF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8395" y="930129"/>
            <a:ext cx="2514600" cy="1143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1E3E517-FCEB-4EC4-A87A-0D585D0E2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995" y="344297"/>
            <a:ext cx="25908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Linker-visible. Allocated at fixed location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1AAF861F-3A88-4B2C-B521-90F1FF09BD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1905000"/>
            <a:ext cx="1752600" cy="533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23947799-4645-42F6-B70C-36C72B3A3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535637"/>
            <a:ext cx="25908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Visible within file. Allocated at fixed location.</a:t>
            </a: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986B392D-81B3-4550-ACF5-4769C66897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886200"/>
            <a:ext cx="1219200" cy="76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167DF049-2FC4-40A7-AF9F-F7BD21FF6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81400"/>
            <a:ext cx="25908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Visible within </a:t>
            </a:r>
            <a:r>
              <a:rPr lang="en-US" altLang="zh-CN" dirty="0" err="1">
                <a:solidFill>
                  <a:schemeClr val="tx2"/>
                </a:solidFill>
                <a:ea typeface="宋体" panose="02010600030101010101" pitchFamily="2" charset="-122"/>
              </a:rPr>
              <a:t>func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. Allocated at fixed location.</a:t>
            </a:r>
          </a:p>
        </p:txBody>
      </p:sp>
    </p:spTree>
    <p:extLst>
      <p:ext uri="{BB962C8B-B14F-4D97-AF65-F5344CB8AC3E}">
        <p14:creationId xmlns:p14="http://schemas.microsoft.com/office/powerpoint/2010/main" val="172798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EC9AA19-A688-4175-A38D-28E8CF3BA93A}"/>
              </a:ext>
            </a:extLst>
          </p:cNvPr>
          <p:cNvSpPr txBox="1">
            <a:spLocks noChangeArrowheads="1"/>
          </p:cNvSpPr>
          <p:nvPr/>
        </p:nvSpPr>
        <p:spPr>
          <a:xfrm>
            <a:off x="772107" y="143559"/>
            <a:ext cx="8421688" cy="898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/>
              <a:t>C</a:t>
            </a:r>
            <a:r>
              <a:rPr lang="zh-CN" altLang="en-US" sz="6000" dirty="0"/>
              <a:t>存储种类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DA9472D-C8A4-4C9A-9194-49A83987F3B5}"/>
              </a:ext>
            </a:extLst>
          </p:cNvPr>
          <p:cNvSpPr txBox="1">
            <a:spLocks noChangeArrowheads="1"/>
          </p:cNvSpPr>
          <p:nvPr/>
        </p:nvSpPr>
        <p:spPr>
          <a:xfrm>
            <a:off x="377825" y="1138238"/>
            <a:ext cx="8342313" cy="5110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#include &lt;stdlib.h&gt;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int global_static;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static int file_static;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void foo(int auto_param)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  static int func_static;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  int auto_i, auto_a[10];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  double *auto_d = malloc(sizeof(double)*5);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CDDC67F1-C8C8-4168-8356-0D9D88ED20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4881" y="4334716"/>
            <a:ext cx="883640" cy="254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DF4D4FC-ABBB-4028-AC4B-CCD4C33A9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733800"/>
            <a:ext cx="2590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Space allocated on stack by function.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1C01F485-E696-4FC7-9E91-9FEBADC87B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6950" y="3048000"/>
            <a:ext cx="1181450" cy="254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AFE5FA76-83C7-47B7-AF24-03E99884D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743200"/>
            <a:ext cx="2590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Space allocated on stack by caller.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B01006FA-4E0A-4DAE-B0CB-0F71326A25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28750" y="5824632"/>
            <a:ext cx="83820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EAA2E907-5BA6-4D91-9B94-6FA4E7387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108" y="6112064"/>
            <a:ext cx="30480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85000"/>
              </a:lnSpc>
              <a:spcBef>
                <a:spcPct val="50000"/>
              </a:spcBef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Space allocated on heap by library routine.</a:t>
            </a:r>
          </a:p>
        </p:txBody>
      </p:sp>
    </p:spTree>
    <p:extLst>
      <p:ext uri="{BB962C8B-B14F-4D97-AF65-F5344CB8AC3E}">
        <p14:creationId xmlns:p14="http://schemas.microsoft.com/office/powerpoint/2010/main" val="4264695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FE01234-1BBE-4680-BF8F-5D45BD269A23}"/>
              </a:ext>
            </a:extLst>
          </p:cNvPr>
          <p:cNvSpPr txBox="1">
            <a:spLocks noChangeArrowheads="1"/>
          </p:cNvSpPr>
          <p:nvPr/>
        </p:nvSpPr>
        <p:spPr>
          <a:xfrm>
            <a:off x="438340" y="1227137"/>
            <a:ext cx="8564562" cy="503872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endParaRPr lang="en-US" altLang="zh-CN" b="1" dirty="0"/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D6C7FA8F-9A40-437A-B37D-CC0D299FF941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362200"/>
            <a:ext cx="3268663" cy="3765550"/>
            <a:chOff x="1952" y="1344"/>
            <a:chExt cx="2059" cy="2372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81A628E3-FE79-4695-A440-5650E00FD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1344"/>
              <a:ext cx="2045" cy="23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6E74E421-60E2-4021-90A3-A1415F590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6" y="1359"/>
              <a:ext cx="194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代   码</a:t>
              </a: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96F60649-C69C-4E85-A3A9-1B47CC072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7" y="1780"/>
              <a:ext cx="20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EC57D2D7-7A84-4159-96E9-9C25C19AF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8" y="1794"/>
              <a:ext cx="1948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静 态 数 据</a:t>
              </a: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F5B2E84-1F65-4582-B800-2FA16C7E3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2216"/>
              <a:ext cx="20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645EF8D4-AC12-4436-A96F-126FE6E7D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2206"/>
              <a:ext cx="194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堆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2ACB3E-7DE9-49A0-ADF9-6C9604438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9" y="3305"/>
              <a:ext cx="20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4D5FDC64-5793-4919-A127-E465AF039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9" y="2639"/>
              <a:ext cx="20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16A172FC-D7D9-4DBA-BE94-413A72A08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2654"/>
              <a:ext cx="194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000" b="0"/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0C5051FE-2CC8-448B-A345-A07CC12A7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3332"/>
              <a:ext cx="194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/>
                <a:t>栈</a:t>
              </a: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777C1470-495A-402F-AF4E-5861E70BC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" y="2651"/>
              <a:ext cx="3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69B54ACC-BC23-46E6-9006-4DB414EA6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8" y="3027"/>
              <a:ext cx="2" cy="2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06251BE4-CB36-41CA-9634-BA9D9B5C751F}"/>
              </a:ext>
            </a:extLst>
          </p:cNvPr>
          <p:cNvSpPr txBox="1">
            <a:spLocks noChangeArrowheads="1"/>
          </p:cNvSpPr>
          <p:nvPr/>
        </p:nvSpPr>
        <p:spPr>
          <a:xfrm>
            <a:off x="772107" y="143559"/>
            <a:ext cx="8421688" cy="898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/>
              <a:t>运行时内存的划分</a:t>
            </a:r>
          </a:p>
        </p:txBody>
      </p:sp>
    </p:spTree>
    <p:extLst>
      <p:ext uri="{BB962C8B-B14F-4D97-AF65-F5344CB8AC3E}">
        <p14:creationId xmlns:p14="http://schemas.microsoft.com/office/powerpoint/2010/main" val="277136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6123759-DBD2-4FFB-9ECC-E4CD85C5918D}"/>
              </a:ext>
            </a:extLst>
          </p:cNvPr>
          <p:cNvSpPr txBox="1">
            <a:spLocks noChangeArrowheads="1"/>
          </p:cNvSpPr>
          <p:nvPr/>
        </p:nvSpPr>
        <p:spPr>
          <a:xfrm>
            <a:off x="858473" y="1061907"/>
            <a:ext cx="8534400" cy="541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dirty="0">
                <a:latin typeface="宋体" panose="02010600030101010101" pitchFamily="2" charset="-122"/>
              </a:rPr>
              <a:t>名字在程序被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编译时</a:t>
            </a:r>
            <a:r>
              <a:rPr lang="zh-CN" altLang="en-US" dirty="0">
                <a:latin typeface="宋体" panose="02010600030101010101" pitchFamily="2" charset="-122"/>
              </a:rPr>
              <a:t>绑定到存储单元，不需要运行时的任何支持</a:t>
            </a:r>
          </a:p>
          <a:p>
            <a:pPr algn="just"/>
            <a:r>
              <a:rPr lang="zh-CN" altLang="en-US" dirty="0">
                <a:latin typeface="宋体" panose="02010600030101010101" pitchFamily="2" charset="-122"/>
              </a:rPr>
              <a:t>绑定的生存期是程序的整个运行期间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6BA57-BF35-4471-8614-DD7A7C9DFFA9}"/>
              </a:ext>
            </a:extLst>
          </p:cNvPr>
          <p:cNvSpPr txBox="1">
            <a:spLocks noChangeArrowheads="1"/>
          </p:cNvSpPr>
          <p:nvPr/>
        </p:nvSpPr>
        <p:spPr>
          <a:xfrm>
            <a:off x="772107" y="143559"/>
            <a:ext cx="8421688" cy="898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/>
              <a:t>静态分配</a:t>
            </a:r>
          </a:p>
        </p:txBody>
      </p:sp>
    </p:spTree>
    <p:extLst>
      <p:ext uri="{BB962C8B-B14F-4D97-AF65-F5344CB8AC3E}">
        <p14:creationId xmlns:p14="http://schemas.microsoft.com/office/powerpoint/2010/main" val="37100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4BB02AC-3462-490E-B13F-3070B0F762E6}"/>
              </a:ext>
            </a:extLst>
          </p:cNvPr>
          <p:cNvSpPr/>
          <p:nvPr/>
        </p:nvSpPr>
        <p:spPr>
          <a:xfrm>
            <a:off x="822121" y="922789"/>
            <a:ext cx="102345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/>
              <a:t>例	</a:t>
            </a:r>
            <a:r>
              <a:rPr lang="en-US" altLang="zh-CN" sz="2800" dirty="0"/>
              <a:t>C</a:t>
            </a:r>
            <a:r>
              <a:rPr lang="zh-CN" altLang="en-US" sz="2800" dirty="0">
                <a:latin typeface="宋体" panose="02010600030101010101" pitchFamily="2" charset="-122"/>
              </a:rPr>
              <a:t>程序的外部变量、静态局部变量以及程序中出现的常量都可以静态分配</a:t>
            </a:r>
          </a:p>
          <a:p>
            <a:pPr algn="just"/>
            <a:r>
              <a:rPr lang="zh-CN" altLang="en-US" sz="2800" dirty="0">
                <a:latin typeface="宋体" panose="02010600030101010101" pitchFamily="2" charset="-122"/>
              </a:rPr>
              <a:t>声明在函数外面</a:t>
            </a:r>
          </a:p>
          <a:p>
            <a:pPr lvl="1" algn="just"/>
            <a:r>
              <a:rPr lang="zh-CN" altLang="en-US" sz="2800" dirty="0">
                <a:latin typeface="宋体" panose="02010600030101010101" pitchFamily="2" charset="-122"/>
              </a:rPr>
              <a:t>外部变量			</a:t>
            </a:r>
            <a:r>
              <a:rPr lang="en-US" altLang="zh-CN" sz="2800" dirty="0">
                <a:latin typeface="宋体" panose="02010600030101010101" pitchFamily="2" charset="-122"/>
              </a:rPr>
              <a:t>-- </a:t>
            </a:r>
            <a:r>
              <a:rPr lang="zh-CN" altLang="en-US" sz="2800" dirty="0">
                <a:latin typeface="宋体" panose="02010600030101010101" pitchFamily="2" charset="-122"/>
              </a:rPr>
              <a:t>静态分配</a:t>
            </a:r>
          </a:p>
          <a:p>
            <a:pPr lvl="1" algn="just"/>
            <a:r>
              <a:rPr lang="zh-CN" altLang="en-US" sz="2800" dirty="0">
                <a:latin typeface="宋体" panose="02010600030101010101" pitchFamily="2" charset="-122"/>
              </a:rPr>
              <a:t>静态外部变量		     </a:t>
            </a:r>
            <a:r>
              <a:rPr lang="en-US" altLang="zh-CN" sz="2800" dirty="0">
                <a:latin typeface="宋体" panose="02010600030101010101" pitchFamily="2" charset="-122"/>
              </a:rPr>
              <a:t>-- </a:t>
            </a:r>
            <a:r>
              <a:rPr lang="zh-CN" altLang="en-US" sz="2800" dirty="0">
                <a:latin typeface="宋体" panose="02010600030101010101" pitchFamily="2" charset="-122"/>
              </a:rPr>
              <a:t>静态分配</a:t>
            </a:r>
          </a:p>
          <a:p>
            <a:pPr algn="just"/>
            <a:r>
              <a:rPr lang="zh-CN" altLang="en-US" sz="2800" dirty="0">
                <a:latin typeface="宋体" panose="02010600030101010101" pitchFamily="2" charset="-122"/>
              </a:rPr>
              <a:t>声明在函数里面</a:t>
            </a:r>
          </a:p>
          <a:p>
            <a:pPr lvl="1" algn="just"/>
            <a:r>
              <a:rPr lang="zh-CN" altLang="en-US" sz="2800" dirty="0">
                <a:latin typeface="宋体" panose="02010600030101010101" pitchFamily="2" charset="-122"/>
              </a:rPr>
              <a:t>静态局部变量		     </a:t>
            </a:r>
            <a:r>
              <a:rPr lang="en-US" altLang="zh-CN" sz="2800" dirty="0">
                <a:latin typeface="宋体" panose="02010600030101010101" pitchFamily="2" charset="-122"/>
              </a:rPr>
              <a:t>-- </a:t>
            </a:r>
            <a:r>
              <a:rPr lang="zh-CN" altLang="en-US" sz="2800" dirty="0">
                <a:latin typeface="宋体" panose="02010600030101010101" pitchFamily="2" charset="-122"/>
              </a:rPr>
              <a:t>也是静态分配</a:t>
            </a:r>
          </a:p>
          <a:p>
            <a:pPr lvl="1" algn="just"/>
            <a:r>
              <a:rPr lang="zh-CN" altLang="en-US" sz="2800" dirty="0">
                <a:latin typeface="宋体" panose="02010600030101010101" pitchFamily="2" charset="-122"/>
              </a:rPr>
              <a:t>自动变量			</a:t>
            </a:r>
            <a:r>
              <a:rPr lang="en-US" altLang="zh-CN" sz="2800" dirty="0">
                <a:latin typeface="宋体" panose="02010600030101010101" pitchFamily="2" charset="-122"/>
              </a:rPr>
              <a:t>-- </a:t>
            </a:r>
            <a:r>
              <a:rPr lang="zh-CN" altLang="en-US" sz="2800" dirty="0">
                <a:latin typeface="宋体" panose="02010600030101010101" pitchFamily="2" charset="-122"/>
              </a:rPr>
              <a:t>不能静态分配</a:t>
            </a:r>
          </a:p>
        </p:txBody>
      </p:sp>
    </p:spTree>
    <p:extLst>
      <p:ext uri="{BB962C8B-B14F-4D97-AF65-F5344CB8AC3E}">
        <p14:creationId xmlns:p14="http://schemas.microsoft.com/office/powerpoint/2010/main" val="284264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id="{1AAFB993-AE9F-4C0B-AE9A-C767A500018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743200"/>
            <a:ext cx="2590800" cy="3429000"/>
            <a:chOff x="3504" y="1728"/>
            <a:chExt cx="1632" cy="216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B46255F7-BA2D-4ED4-B707-A3DB0EBC7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1728"/>
              <a:ext cx="605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main</a:t>
              </a:r>
            </a:p>
          </p:txBody>
        </p:sp>
        <p:sp>
          <p:nvSpPr>
            <p:cNvPr id="4" name="Rectangle 20">
              <a:extLst>
                <a:ext uri="{FF2B5EF4-FFF2-40B4-BE49-F238E27FC236}">
                  <a16:creationId xmlns:a16="http://schemas.microsoft.com/office/drawing/2014/main" id="{6A146B0D-52E5-4EE7-9F04-F00255C1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249"/>
              <a:ext cx="810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q(1,9)</a:t>
              </a:r>
            </a:p>
          </p:txBody>
        </p:sp>
        <p:sp>
          <p:nvSpPr>
            <p:cNvPr id="5" name="Rectangle 21">
              <a:extLst>
                <a:ext uri="{FF2B5EF4-FFF2-40B4-BE49-F238E27FC236}">
                  <a16:creationId xmlns:a16="http://schemas.microsoft.com/office/drawing/2014/main" id="{EFF31E30-CFE3-4EB3-8F72-F4FE72A0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264"/>
              <a:ext cx="41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r</a:t>
              </a:r>
            </a:p>
          </p:txBody>
        </p:sp>
        <p:sp>
          <p:nvSpPr>
            <p:cNvPr id="6" name="Line 22">
              <a:extLst>
                <a:ext uri="{FF2B5EF4-FFF2-40B4-BE49-F238E27FC236}">
                  <a16:creationId xmlns:a16="http://schemas.microsoft.com/office/drawing/2014/main" id="{7554EB36-5BA1-4FDE-930C-F145D532C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6" y="2100"/>
              <a:ext cx="0" cy="2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23">
              <a:extLst>
                <a:ext uri="{FF2B5EF4-FFF2-40B4-BE49-F238E27FC236}">
                  <a16:creationId xmlns:a16="http://schemas.microsoft.com/office/drawing/2014/main" id="{CDE6AEA2-4815-4E6A-88A0-FF153DB1B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6" y="2026"/>
              <a:ext cx="784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4">
              <a:extLst>
                <a:ext uri="{FF2B5EF4-FFF2-40B4-BE49-F238E27FC236}">
                  <a16:creationId xmlns:a16="http://schemas.microsoft.com/office/drawing/2014/main" id="{C7A11C0C-BC6A-48D4-B130-05F93980A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8" y="2547"/>
              <a:ext cx="596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5">
              <a:extLst>
                <a:ext uri="{FF2B5EF4-FFF2-40B4-BE49-F238E27FC236}">
                  <a16:creationId xmlns:a16="http://schemas.microsoft.com/office/drawing/2014/main" id="{AB534567-B766-4E4B-ACFC-05AE6ADA3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8" y="2652"/>
              <a:ext cx="0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7F762EB9-FD31-4057-9DA3-9E0CA57D3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830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p(1,9)</a:t>
              </a:r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852804A4-422E-46A6-99EE-A15B1B034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2845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q(1,3)</a:t>
              </a:r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A291F97F-CEDC-40C2-9FB4-B02A3F063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8" y="3218"/>
              <a:ext cx="0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F4DB97C8-E84C-465A-B6D8-D2B30D7E8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" y="3411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q(1,0)</a:t>
              </a:r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C8CCE340-E90D-45C2-9A33-799D3DCC0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441"/>
              <a:ext cx="811" cy="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p(1,3)</a:t>
              </a:r>
            </a:p>
          </p:txBody>
        </p:sp>
        <p:sp>
          <p:nvSpPr>
            <p:cNvPr id="15" name="Line 31">
              <a:extLst>
                <a:ext uri="{FF2B5EF4-FFF2-40B4-BE49-F238E27FC236}">
                  <a16:creationId xmlns:a16="http://schemas.microsoft.com/office/drawing/2014/main" id="{3E5C8692-E3C3-406D-99E1-842EFFC11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6" y="3188"/>
              <a:ext cx="505" cy="3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02">
            <a:extLst>
              <a:ext uri="{FF2B5EF4-FFF2-40B4-BE49-F238E27FC236}">
                <a16:creationId xmlns:a16="http://schemas.microsoft.com/office/drawing/2014/main" id="{A4CE438A-41C4-43C5-985B-56D9D852C409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2357438"/>
            <a:ext cx="3463925" cy="4357687"/>
            <a:chOff x="495246" y="2357430"/>
            <a:chExt cx="3464705" cy="4357718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102331F0-3660-4E6E-AB83-0140109B9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976" y="2571744"/>
              <a:ext cx="2814639" cy="41434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CA618E33-BB5E-4981-AECB-267991A2B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212" y="6143644"/>
              <a:ext cx="2681289" cy="57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main</a:t>
              </a: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E2AB2EB4-8E2C-482C-9C71-F9742D023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8188" y="6643710"/>
              <a:ext cx="27955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组合 78">
              <a:extLst>
                <a:ext uri="{FF2B5EF4-FFF2-40B4-BE49-F238E27FC236}">
                  <a16:creationId xmlns:a16="http://schemas.microsoft.com/office/drawing/2014/main" id="{DAE39FEE-2DB0-435F-A5C6-A9291A721B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7212" y="5000636"/>
              <a:ext cx="2778127" cy="1357323"/>
              <a:chOff x="1152000" y="4929198"/>
              <a:chExt cx="2778127" cy="1357323"/>
            </a:xfrm>
          </p:grpSpPr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id="{3B1B8738-A568-408D-A6C5-B9DD9A699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4414" y="4929198"/>
                <a:ext cx="2681289" cy="571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/>
                  <a:t>int i</a:t>
                </a:r>
              </a:p>
            </p:txBody>
          </p:sp>
          <p:sp>
            <p:nvSpPr>
              <p:cNvPr id="39" name="Rectangle 10">
                <a:extLst>
                  <a:ext uri="{FF2B5EF4-FFF2-40B4-BE49-F238E27FC236}">
                    <a16:creationId xmlns:a16="http://schemas.microsoft.com/office/drawing/2014/main" id="{23B5CCAC-B086-49F3-8AF4-0544E27D8D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000" y="5286388"/>
                <a:ext cx="2681289" cy="571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/>
                  <a:t>q (1, 9)</a:t>
                </a:r>
              </a:p>
            </p:txBody>
          </p:sp>
          <p:sp>
            <p:nvSpPr>
              <p:cNvPr id="40" name="Line 14">
                <a:extLst>
                  <a:ext uri="{FF2B5EF4-FFF2-40B4-BE49-F238E27FC236}">
                    <a16:creationId xmlns:a16="http://schemas.microsoft.com/office/drawing/2014/main" id="{40B9417B-FC2B-4B46-8479-9213AC3DD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000" y="5857892"/>
                <a:ext cx="277812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5">
                <a:extLst>
                  <a:ext uri="{FF2B5EF4-FFF2-40B4-BE49-F238E27FC236}">
                    <a16:creationId xmlns:a16="http://schemas.microsoft.com/office/drawing/2014/main" id="{CD0F220E-A2A7-4BF7-B8AE-DEEA35F74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000" y="5040000"/>
                <a:ext cx="2778127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Rectangle 17">
                <a:extLst>
                  <a:ext uri="{FF2B5EF4-FFF2-40B4-BE49-F238E27FC236}">
                    <a16:creationId xmlns:a16="http://schemas.microsoft.com/office/drawing/2014/main" id="{1CE4A3FE-75DF-4A8F-8658-AF6ED826A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000" y="5715016"/>
                <a:ext cx="2681289" cy="571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/>
                  <a:t>int m, n</a:t>
                </a: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1D65B1ED-034E-49DA-AFDC-D5404367F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000" y="6215082"/>
                <a:ext cx="2778127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13">
                <a:extLst>
                  <a:ext uri="{FF2B5EF4-FFF2-40B4-BE49-F238E27FC236}">
                    <a16:creationId xmlns:a16="http://schemas.microsoft.com/office/drawing/2014/main" id="{AEF91359-EAC3-44F3-A306-5B102A9E39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000" y="5436000"/>
                <a:ext cx="277812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" name="组合 79">
              <a:extLst>
                <a:ext uri="{FF2B5EF4-FFF2-40B4-BE49-F238E27FC236}">
                  <a16:creationId xmlns:a16="http://schemas.microsoft.com/office/drawing/2014/main" id="{ECE932DF-6BD3-4B60-9F46-980C44923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8188" y="3714752"/>
              <a:ext cx="2778127" cy="1357323"/>
              <a:chOff x="1152000" y="4929198"/>
              <a:chExt cx="2778127" cy="1357323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F58404C0-2042-4089-8BA2-72E3B6648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4414" y="4929198"/>
                <a:ext cx="2681289" cy="571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/>
                  <a:t>int i</a:t>
                </a:r>
              </a:p>
            </p:txBody>
          </p:sp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C05CFC7B-D684-49AB-A25B-1EF5B1EF9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000" y="5286388"/>
                <a:ext cx="2681289" cy="571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/>
                  <a:t>q (1, 3)</a:t>
                </a:r>
              </a:p>
            </p:txBody>
          </p:sp>
          <p:sp>
            <p:nvSpPr>
              <p:cNvPr id="34" name="Line 14">
                <a:extLst>
                  <a:ext uri="{FF2B5EF4-FFF2-40B4-BE49-F238E27FC236}">
                    <a16:creationId xmlns:a16="http://schemas.microsoft.com/office/drawing/2014/main" id="{9AC21CB7-D5C9-4126-9BB8-9F2C2463E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000" y="5857892"/>
                <a:ext cx="277812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5">
                <a:extLst>
                  <a:ext uri="{FF2B5EF4-FFF2-40B4-BE49-F238E27FC236}">
                    <a16:creationId xmlns:a16="http://schemas.microsoft.com/office/drawing/2014/main" id="{C646CE61-199F-43D1-A90B-AA8B0A533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000" y="5040000"/>
                <a:ext cx="2778127" cy="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Rectangle 17">
                <a:extLst>
                  <a:ext uri="{FF2B5EF4-FFF2-40B4-BE49-F238E27FC236}">
                    <a16:creationId xmlns:a16="http://schemas.microsoft.com/office/drawing/2014/main" id="{B4EB0425-C6B1-47DF-9CE7-4C8C73FBA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000" y="5715016"/>
                <a:ext cx="2681289" cy="571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/>
                  <a:t>int m, n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08C24850-9D14-493B-97AD-494211F34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000" y="5436000"/>
                <a:ext cx="277812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组合 87">
              <a:extLst>
                <a:ext uri="{FF2B5EF4-FFF2-40B4-BE49-F238E27FC236}">
                  <a16:creationId xmlns:a16="http://schemas.microsoft.com/office/drawing/2014/main" id="{B9163143-D3DC-4BCA-8507-FC9B729C8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8188" y="2500306"/>
              <a:ext cx="2778127" cy="1357323"/>
              <a:chOff x="1152000" y="4929198"/>
              <a:chExt cx="2778127" cy="1357323"/>
            </a:xfrm>
          </p:grpSpPr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73546FA6-6EE1-4ABC-8522-6FF044132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4414" y="4929198"/>
                <a:ext cx="2681289" cy="571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/>
                  <a:t>int i</a:t>
                </a:r>
              </a:p>
            </p:txBody>
          </p:sp>
          <p:sp>
            <p:nvSpPr>
              <p:cNvPr id="28" name="Rectangle 10">
                <a:extLst>
                  <a:ext uri="{FF2B5EF4-FFF2-40B4-BE49-F238E27FC236}">
                    <a16:creationId xmlns:a16="http://schemas.microsoft.com/office/drawing/2014/main" id="{836CCEA9-7259-4224-ACC3-F68317B3F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000" y="5286388"/>
                <a:ext cx="2681289" cy="571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/>
                  <a:t>q (1, 0)</a:t>
                </a:r>
              </a:p>
            </p:txBody>
          </p:sp>
          <p:sp>
            <p:nvSpPr>
              <p:cNvPr id="29" name="Line 14">
                <a:extLst>
                  <a:ext uri="{FF2B5EF4-FFF2-40B4-BE49-F238E27FC236}">
                    <a16:creationId xmlns:a16="http://schemas.microsoft.com/office/drawing/2014/main" id="{8D254F7B-5370-4676-AF51-38AAC147F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000" y="5857892"/>
                <a:ext cx="277812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Rectangle 17">
                <a:extLst>
                  <a:ext uri="{FF2B5EF4-FFF2-40B4-BE49-F238E27FC236}">
                    <a16:creationId xmlns:a16="http://schemas.microsoft.com/office/drawing/2014/main" id="{50A9C50C-E193-43AA-AD72-FFAFAD96B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000" y="5715016"/>
                <a:ext cx="2681289" cy="571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82800"/>
              <a:lstStyle>
                <a:lvl1pPr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/>
                  <a:t>int m, n</a:t>
                </a:r>
              </a:p>
            </p:txBody>
          </p:sp>
          <p:sp>
            <p:nvSpPr>
              <p:cNvPr id="31" name="Line 13">
                <a:extLst>
                  <a:ext uri="{FF2B5EF4-FFF2-40B4-BE49-F238E27FC236}">
                    <a16:creationId xmlns:a16="http://schemas.microsoft.com/office/drawing/2014/main" id="{591157B9-E10B-4498-A139-A2DA6C5DB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000" y="5436000"/>
                <a:ext cx="277812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23" name="直接箭头连接符 97">
              <a:extLst>
                <a:ext uri="{FF2B5EF4-FFF2-40B4-BE49-F238E27FC236}">
                  <a16:creationId xmlns:a16="http://schemas.microsoft.com/office/drawing/2014/main" id="{C7B9320D-2B93-43A3-AB6C-8A67D9EF65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-326291" y="4107661"/>
              <a:ext cx="2214578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D6974D4-4044-4EB5-8B09-534D08A41071}"/>
                </a:ext>
              </a:extLst>
            </p:cNvPr>
            <p:cNvSpPr/>
            <p:nvPr/>
          </p:nvSpPr>
          <p:spPr bwMode="auto">
            <a:xfrm>
              <a:off x="495246" y="5357826"/>
              <a:ext cx="571629" cy="85725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2800" dirty="0">
                  <a:latin typeface="+mn-ea"/>
                  <a:ea typeface="+mn-ea"/>
                </a:rPr>
                <a:t>栈</a:t>
              </a:r>
            </a:p>
          </p:txBody>
        </p: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B99CDD51-C96E-4D6D-8ED6-76F1584A47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036613" y="2463793"/>
              <a:ext cx="21431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直接连接符 101">
              <a:extLst>
                <a:ext uri="{FF2B5EF4-FFF2-40B4-BE49-F238E27FC236}">
                  <a16:creationId xmlns:a16="http://schemas.microsoft.com/office/drawing/2014/main" id="{43AB4BBF-DB80-4578-8D5E-BD69598BA2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852000" y="2463793"/>
              <a:ext cx="214314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矩形 103">
            <a:extLst>
              <a:ext uri="{FF2B5EF4-FFF2-40B4-BE49-F238E27FC236}">
                <a16:creationId xmlns:a16="http://schemas.microsoft.com/office/drawing/2014/main" id="{5F4B2844-2468-464D-AC17-0C1135E7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2430463"/>
            <a:ext cx="27146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>
                <a:latin typeface="Courier New" panose="02070309020205020404" pitchFamily="49" charset="0"/>
              </a:rPr>
              <a:t>函数调用关系树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2B1E56F0-6BE5-4F76-93B4-9BBF919A075E}"/>
              </a:ext>
            </a:extLst>
          </p:cNvPr>
          <p:cNvSpPr txBox="1">
            <a:spLocks noChangeArrowheads="1"/>
          </p:cNvSpPr>
          <p:nvPr/>
        </p:nvSpPr>
        <p:spPr>
          <a:xfrm>
            <a:off x="611188" y="549275"/>
            <a:ext cx="8532812" cy="8683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/>
              <a:t>栈式存储分配</a:t>
            </a:r>
          </a:p>
        </p:txBody>
      </p:sp>
    </p:spTree>
    <p:extLst>
      <p:ext uri="{BB962C8B-B14F-4D97-AF65-F5344CB8AC3E}">
        <p14:creationId xmlns:p14="http://schemas.microsoft.com/office/powerpoint/2010/main" val="79829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8F0483E-8850-4CBB-97CE-CE552203ED24}"/>
              </a:ext>
            </a:extLst>
          </p:cNvPr>
          <p:cNvSpPr txBox="1">
            <a:spLocks noChangeArrowheads="1"/>
          </p:cNvSpPr>
          <p:nvPr/>
        </p:nvSpPr>
        <p:spPr>
          <a:xfrm>
            <a:off x="287338" y="1438275"/>
            <a:ext cx="8564562" cy="5038725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悬空引用</a:t>
            </a:r>
            <a:r>
              <a:rPr lang="zh-CN" altLang="en-US" b="1" dirty="0"/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引用某个已被释放的存储单元</a:t>
            </a:r>
          </a:p>
          <a:p>
            <a:pPr algn="just">
              <a:buFontTx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例：</a:t>
            </a:r>
            <a:r>
              <a:rPr lang="en-US" altLang="zh-CN" b="1" dirty="0"/>
              <a:t>main</a:t>
            </a:r>
            <a:r>
              <a:rPr lang="zh-CN" altLang="en-US" b="1" dirty="0"/>
              <a:t>中引用</a:t>
            </a:r>
            <a:r>
              <a:rPr lang="en-US" altLang="zh-CN" b="1" dirty="0"/>
              <a:t>p</a:t>
            </a:r>
            <a:r>
              <a:rPr lang="zh-CN" altLang="en-US" b="1" dirty="0"/>
              <a:t>指向的对象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b="1" dirty="0"/>
              <a:t>main( ) { 			|	int </a:t>
            </a:r>
            <a:r>
              <a:rPr lang="en-US" altLang="zh-CN" b="1" dirty="0">
                <a:sym typeface="Symbol" panose="05050102010706020507" pitchFamily="18" charset="2"/>
              </a:rPr>
              <a:t></a:t>
            </a:r>
            <a:r>
              <a:rPr lang="en-US" altLang="zh-CN" b="1" dirty="0"/>
              <a:t> dangle ( ) {</a:t>
            </a:r>
          </a:p>
          <a:p>
            <a:pPr algn="just">
              <a:buFontTx/>
              <a:buNone/>
            </a:pPr>
            <a:r>
              <a:rPr lang="en-US" altLang="zh-CN" b="1" dirty="0"/>
              <a:t>		int </a:t>
            </a:r>
            <a:r>
              <a:rPr lang="en-US" altLang="zh-CN" b="1" dirty="0">
                <a:sym typeface="Symbol" panose="05050102010706020507" pitchFamily="18" charset="2"/>
              </a:rPr>
              <a:t>p</a:t>
            </a:r>
            <a:r>
              <a:rPr lang="en-US" altLang="zh-CN" b="1" dirty="0"/>
              <a:t>;		|		int j = 20; </a:t>
            </a:r>
          </a:p>
          <a:p>
            <a:pPr algn="just">
              <a:buFontTx/>
              <a:buNone/>
            </a:pPr>
            <a:r>
              <a:rPr lang="en-US" altLang="zh-CN" b="1" dirty="0"/>
              <a:t>		p = dangle ( );	|		return &amp;j;</a:t>
            </a:r>
          </a:p>
          <a:p>
            <a:pPr algn="just">
              <a:buFontTx/>
              <a:buNone/>
            </a:pPr>
            <a:r>
              <a:rPr lang="en-US" altLang="zh-CN" b="1" dirty="0"/>
              <a:t>}					|	}</a:t>
            </a:r>
            <a:endParaRPr lang="zh-CN" alt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49479-E1F6-4660-884B-37AEB2E4681E}"/>
              </a:ext>
            </a:extLst>
          </p:cNvPr>
          <p:cNvSpPr txBox="1">
            <a:spLocks noChangeArrowheads="1"/>
          </p:cNvSpPr>
          <p:nvPr/>
        </p:nvSpPr>
        <p:spPr>
          <a:xfrm>
            <a:off x="611188" y="549275"/>
            <a:ext cx="8532812" cy="8683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/>
              <a:t>悬空引用</a:t>
            </a:r>
          </a:p>
        </p:txBody>
      </p:sp>
    </p:spTree>
    <p:extLst>
      <p:ext uri="{BB962C8B-B14F-4D97-AF65-F5344CB8AC3E}">
        <p14:creationId xmlns:p14="http://schemas.microsoft.com/office/powerpoint/2010/main" val="222217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A0473AE-A481-46CE-99AC-48EBDD2D7FC7}"/>
              </a:ext>
            </a:extLst>
          </p:cNvPr>
          <p:cNvSpPr txBox="1">
            <a:spLocks noChangeArrowheads="1"/>
          </p:cNvSpPr>
          <p:nvPr/>
        </p:nvSpPr>
        <p:spPr>
          <a:xfrm>
            <a:off x="377825" y="160337"/>
            <a:ext cx="8421688" cy="898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>
                <a:latin typeface="等线 Light (标题)"/>
              </a:rPr>
              <a:t>C</a:t>
            </a:r>
            <a:r>
              <a:rPr lang="zh-CN" altLang="en-US" sz="6000" dirty="0">
                <a:latin typeface="等线 Light (标题)"/>
              </a:rPr>
              <a:t>语言标准</a:t>
            </a:r>
            <a:endParaRPr lang="en-US" altLang="zh-CN" sz="6000" dirty="0">
              <a:latin typeface="等线 Light (标题)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10CEB3B-116D-48BE-8258-006D46ECB157}"/>
              </a:ext>
            </a:extLst>
          </p:cNvPr>
          <p:cNvSpPr txBox="1">
            <a:spLocks noChangeArrowheads="1"/>
          </p:cNvSpPr>
          <p:nvPr/>
        </p:nvSpPr>
        <p:spPr>
          <a:xfrm>
            <a:off x="1181866" y="1327413"/>
            <a:ext cx="9049955" cy="5370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传统</a:t>
            </a:r>
            <a:r>
              <a:rPr lang="en-US" altLang="zh-CN" dirty="0">
                <a:ea typeface="宋体" panose="02010600030101010101" pitchFamily="2" charset="-122"/>
              </a:rPr>
              <a:t>C=K&amp;R =&gt; ANSI C =&gt; </a:t>
            </a:r>
            <a:r>
              <a:rPr lang="zh-CN" altLang="en-US" dirty="0">
                <a:ea typeface="宋体" panose="02010600030101010101" pitchFamily="2" charset="-122"/>
              </a:rPr>
              <a:t>标准</a:t>
            </a:r>
            <a:r>
              <a:rPr lang="en-US" altLang="zh-CN" dirty="0">
                <a:ea typeface="宋体" panose="02010600030101010101" pitchFamily="2" charset="-122"/>
              </a:rPr>
              <a:t>C=ISO C =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C89</a:t>
            </a: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标准库函数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函数原型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新的预处理命令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新的关键字：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const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volatile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signed</a:t>
            </a: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宽字符、宽字符串、多字节字符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C99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复数运算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整型类型的扩展，包括更长的标准类型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可变长数组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布尔类型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对浮点类型提供了更好的支持，所有类型的数学函数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C++</a:t>
            </a:r>
            <a:r>
              <a:rPr lang="zh-CN" altLang="en-US" dirty="0">
                <a:ea typeface="宋体" panose="02010600030101010101" pitchFamily="2" charset="-122"/>
              </a:rPr>
              <a:t>风格的注释 </a:t>
            </a:r>
            <a:r>
              <a:rPr lang="en-US" altLang="zh-CN" dirty="0">
                <a:ea typeface="宋体" panose="02010600030101010101" pitchFamily="2" charset="-122"/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9478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86F028B-D5AB-42CE-9BE5-B92C5D3E0DC0}"/>
              </a:ext>
            </a:extLst>
          </p:cNvPr>
          <p:cNvSpPr txBox="1">
            <a:spLocks noChangeArrowheads="1"/>
          </p:cNvSpPr>
          <p:nvPr/>
        </p:nvSpPr>
        <p:spPr>
          <a:xfrm>
            <a:off x="611188" y="549275"/>
            <a:ext cx="8532812" cy="8683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/>
              <a:t>动态存储分配函数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EFA25C-C85E-4B99-B41B-391AA47CB8AC}"/>
              </a:ext>
            </a:extLst>
          </p:cNvPr>
          <p:cNvSpPr txBox="1">
            <a:spLocks noChangeArrowheads="1"/>
          </p:cNvSpPr>
          <p:nvPr/>
        </p:nvSpPr>
        <p:spPr>
          <a:xfrm>
            <a:off x="971550" y="1600200"/>
            <a:ext cx="7715250" cy="4781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动态分配存储</a:t>
            </a:r>
          </a:p>
          <a:p>
            <a:pPr lvl="1"/>
            <a:r>
              <a:rPr lang="zh-CN" altLang="en-US" dirty="0"/>
              <a:t>根据需要开辟或释放存储单元</a:t>
            </a:r>
          </a:p>
          <a:p>
            <a:r>
              <a:rPr lang="zh-CN" altLang="en-US" dirty="0"/>
              <a:t>相关函数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malloc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calloc</a:t>
            </a:r>
            <a:r>
              <a:rPr lang="zh-CN" altLang="en-US" dirty="0"/>
              <a:t>函数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free</a:t>
            </a:r>
            <a:r>
              <a:rPr lang="zh-CN" altLang="en-US" dirty="0"/>
              <a:t>函数</a:t>
            </a:r>
          </a:p>
          <a:p>
            <a:r>
              <a:rPr lang="zh-CN" altLang="en-US" dirty="0"/>
              <a:t>说明</a:t>
            </a:r>
          </a:p>
          <a:p>
            <a:pPr lvl="1"/>
            <a:r>
              <a:rPr lang="zh-CN" altLang="en-US" dirty="0"/>
              <a:t>应包含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malloc.h</a:t>
            </a:r>
            <a:r>
              <a:rPr lang="zh-CN" altLang="en-US" dirty="0"/>
              <a:t>或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stdlib.h</a:t>
            </a:r>
            <a:endParaRPr lang="en-US" altLang="zh-CN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75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FB5BC0F-FA0F-4953-A2F5-95E664B9105D}"/>
              </a:ext>
            </a:extLst>
          </p:cNvPr>
          <p:cNvSpPr txBox="1">
            <a:spLocks noChangeArrowheads="1"/>
          </p:cNvSpPr>
          <p:nvPr/>
        </p:nvSpPr>
        <p:spPr>
          <a:xfrm>
            <a:off x="611188" y="549275"/>
            <a:ext cx="8532812" cy="8683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/>
              <a:t>malloc</a:t>
            </a:r>
            <a:r>
              <a:rPr lang="zh-CN" altLang="en-US" sz="6000" dirty="0"/>
              <a:t>函数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B850675-C0C7-49EA-8772-FEDC46AA5ED8}"/>
              </a:ext>
            </a:extLst>
          </p:cNvPr>
          <p:cNvSpPr txBox="1">
            <a:spLocks noChangeArrowheads="1"/>
          </p:cNvSpPr>
          <p:nvPr/>
        </p:nvSpPr>
        <p:spPr>
          <a:xfrm>
            <a:off x="971550" y="1600200"/>
            <a:ext cx="7715250" cy="4781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函数原型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typedef unsigned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void *malloc(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 size);</a:t>
            </a:r>
          </a:p>
          <a:p>
            <a:r>
              <a:rPr lang="zh-CN" altLang="en-US" dirty="0"/>
              <a:t>参数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size:</a:t>
            </a:r>
            <a:r>
              <a:rPr lang="zh-CN" altLang="en-US" dirty="0"/>
              <a:t>分配存储空间的字节数</a:t>
            </a:r>
          </a:p>
          <a:p>
            <a:r>
              <a:rPr lang="zh-CN" altLang="en-US" dirty="0"/>
              <a:t>返回值</a:t>
            </a:r>
          </a:p>
          <a:p>
            <a:pPr lvl="1"/>
            <a:r>
              <a:rPr lang="zh-CN" altLang="en-US" dirty="0"/>
              <a:t>若成功，返回指向分配区域起始地址的指针</a:t>
            </a:r>
          </a:p>
          <a:p>
            <a:pPr lvl="1"/>
            <a:r>
              <a:rPr lang="zh-CN" altLang="en-US" dirty="0"/>
              <a:t>若失败，返回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544617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396B58A-5E96-4562-AA4A-4A921A62D0C6}"/>
              </a:ext>
            </a:extLst>
          </p:cNvPr>
          <p:cNvSpPr txBox="1">
            <a:spLocks noChangeArrowheads="1"/>
          </p:cNvSpPr>
          <p:nvPr/>
        </p:nvSpPr>
        <p:spPr>
          <a:xfrm>
            <a:off x="611188" y="549275"/>
            <a:ext cx="8532812" cy="8683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 err="1"/>
              <a:t>calloc</a:t>
            </a:r>
            <a:r>
              <a:rPr lang="zh-CN" altLang="en-US" sz="6000" dirty="0"/>
              <a:t>函数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43501BD-BD2D-40E8-8662-C72F5EB5072F}"/>
              </a:ext>
            </a:extLst>
          </p:cNvPr>
          <p:cNvSpPr txBox="1">
            <a:spLocks noChangeArrowheads="1"/>
          </p:cNvSpPr>
          <p:nvPr/>
        </p:nvSpPr>
        <p:spPr>
          <a:xfrm>
            <a:off x="971550" y="1484313"/>
            <a:ext cx="7715250" cy="4897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函数原型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void *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 n,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	             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size_t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 size);</a:t>
            </a:r>
          </a:p>
          <a:p>
            <a:r>
              <a:rPr lang="zh-CN" altLang="en-US" dirty="0"/>
              <a:t>参数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n </a:t>
            </a:r>
            <a:r>
              <a:rPr lang="en-US" altLang="zh-CN" b="1" dirty="0">
                <a:solidFill>
                  <a:srgbClr val="FFFF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zh-CN" altLang="en-US" dirty="0"/>
              <a:t>分配内存的项目数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size:</a:t>
            </a:r>
            <a:r>
              <a:rPr lang="zh-CN" altLang="en-US" dirty="0"/>
              <a:t>分配</a:t>
            </a:r>
            <a:r>
              <a:rPr lang="zh-CN" altLang="en-US" dirty="0">
                <a:latin typeface="Courier New" panose="02070309020205020404" pitchFamily="49" charset="0"/>
              </a:rPr>
              <a:t>内存的</a:t>
            </a:r>
            <a:r>
              <a:rPr lang="zh-CN" altLang="en-US" dirty="0"/>
              <a:t>每个项目的字节数</a:t>
            </a:r>
          </a:p>
          <a:p>
            <a:r>
              <a:rPr lang="zh-CN" altLang="en-US" dirty="0"/>
              <a:t>返回值</a:t>
            </a:r>
          </a:p>
          <a:p>
            <a:pPr lvl="1"/>
            <a:r>
              <a:rPr lang="zh-CN" altLang="en-US" dirty="0"/>
              <a:t>若成功，返回指向分配区域起始地址的指针</a:t>
            </a:r>
          </a:p>
          <a:p>
            <a:pPr lvl="1"/>
            <a:r>
              <a:rPr lang="zh-CN" altLang="en-US" dirty="0"/>
              <a:t>若失败，返回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270417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3341FD-58BA-4552-8200-6574D831F87D}"/>
              </a:ext>
            </a:extLst>
          </p:cNvPr>
          <p:cNvSpPr txBox="1">
            <a:spLocks noChangeArrowheads="1"/>
          </p:cNvSpPr>
          <p:nvPr/>
        </p:nvSpPr>
        <p:spPr>
          <a:xfrm>
            <a:off x="611188" y="549275"/>
            <a:ext cx="8532812" cy="8683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/>
              <a:t>free</a:t>
            </a:r>
            <a:r>
              <a:rPr lang="zh-CN" altLang="en-US" sz="6000" dirty="0"/>
              <a:t>函数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762954-5BD3-4C64-90B0-40E31411211E}"/>
              </a:ext>
            </a:extLst>
          </p:cNvPr>
          <p:cNvSpPr txBox="1">
            <a:spLocks noChangeArrowheads="1"/>
          </p:cNvSpPr>
          <p:nvPr/>
        </p:nvSpPr>
        <p:spPr>
          <a:xfrm>
            <a:off x="971550" y="1600200"/>
            <a:ext cx="7715250" cy="4781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函数原型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void free(void *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ptr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zh-CN" altLang="en-US" dirty="0"/>
              <a:t>参数</a:t>
            </a: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ptr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zh-CN" altLang="en-US" dirty="0"/>
              <a:t>要释放的内存区地址</a:t>
            </a:r>
          </a:p>
          <a:p>
            <a:r>
              <a:rPr lang="zh-CN" altLang="en-US" dirty="0"/>
              <a:t>说明</a:t>
            </a:r>
          </a:p>
          <a:p>
            <a:pPr lvl="1"/>
            <a:r>
              <a:rPr lang="zh-CN" altLang="en-US" dirty="0"/>
              <a:t>释放</a:t>
            </a:r>
            <a:r>
              <a:rPr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prt</a:t>
            </a:r>
            <a:r>
              <a:rPr lang="zh-CN" altLang="en-US" dirty="0"/>
              <a:t>指向的内存区</a:t>
            </a:r>
          </a:p>
          <a:p>
            <a:pPr lvl="1"/>
            <a:r>
              <a:rPr lang="zh-CN" altLang="en-US" dirty="0"/>
              <a:t>释放后的内存区能够分配给其他变量使用</a:t>
            </a:r>
          </a:p>
        </p:txBody>
      </p:sp>
    </p:spTree>
    <p:extLst>
      <p:ext uri="{BB962C8B-B14F-4D97-AF65-F5344CB8AC3E}">
        <p14:creationId xmlns:p14="http://schemas.microsoft.com/office/powerpoint/2010/main" val="2160956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D56F0F5-0BEB-4EBF-83A1-3773AA064C9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/>
              <a:t> </a:t>
            </a:r>
            <a:r>
              <a:rPr lang="zh-CN" altLang="en-US" sz="6000" dirty="0"/>
              <a:t>常见数据结构</a:t>
            </a:r>
            <a:endParaRPr lang="en-US" altLang="zh-CN" sz="60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53DD865-3178-4F36-BD4A-9FBB75C3200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224793"/>
            <a:ext cx="10515600" cy="52680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按照</a:t>
            </a:r>
            <a:r>
              <a:rPr lang="zh-CN" altLang="zh-CN" dirty="0">
                <a:solidFill>
                  <a:srgbClr val="FF0000"/>
                </a:solidFill>
              </a:rPr>
              <a:t>线性关系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FF0000"/>
                </a:solidFill>
              </a:rPr>
              <a:t>树状关系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FF0000"/>
                </a:solidFill>
              </a:rPr>
              <a:t>集合关系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图状关系</a:t>
            </a:r>
            <a:r>
              <a:rPr lang="zh-CN" altLang="en-US" dirty="0"/>
              <a:t>划分</a:t>
            </a:r>
            <a:endParaRPr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线性表</a:t>
            </a:r>
            <a:r>
              <a:rPr lang="zh-CN" altLang="en-US" dirty="0"/>
              <a:t>：</a:t>
            </a:r>
            <a:r>
              <a:rPr lang="zh-CN" altLang="zh-CN" dirty="0"/>
              <a:t>链表的插入、删除、交换结点、逆序、多项式相加</a:t>
            </a:r>
            <a:endParaRPr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栈和队列</a:t>
            </a:r>
            <a:r>
              <a:rPr lang="zh-CN" altLang="en-US" dirty="0"/>
              <a:t>：</a:t>
            </a:r>
            <a:r>
              <a:rPr lang="zh-CN" altLang="zh-CN" dirty="0"/>
              <a:t>栈实现数制转换、表达式求解、汉诺塔；循环队列的实现</a:t>
            </a:r>
            <a:endParaRPr lang="zh-CN" altLang="en-US" dirty="0"/>
          </a:p>
          <a:p>
            <a:r>
              <a:rPr lang="zh-CN" altLang="zh-CN" dirty="0">
                <a:solidFill>
                  <a:srgbClr val="FF0000"/>
                </a:solidFill>
              </a:rPr>
              <a:t>数组和串</a:t>
            </a:r>
            <a:r>
              <a:rPr lang="zh-CN" altLang="en-US" dirty="0"/>
              <a:t>：</a:t>
            </a:r>
            <a:r>
              <a:rPr lang="zh-CN" altLang="zh-CN" dirty="0"/>
              <a:t>稀疏矩阵的转置；字符串的朴素搜索和</a:t>
            </a:r>
            <a:r>
              <a:rPr lang="en-US" altLang="zh-CN" dirty="0"/>
              <a:t>KMP</a:t>
            </a:r>
            <a:r>
              <a:rPr lang="zh-CN" altLang="zh-CN" dirty="0"/>
              <a:t>算法</a:t>
            </a:r>
            <a:endParaRPr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树与二叉树</a:t>
            </a:r>
            <a:r>
              <a:rPr lang="zh-CN" altLang="en-US" dirty="0"/>
              <a:t>：</a:t>
            </a:r>
            <a:r>
              <a:rPr lang="zh-CN" altLang="zh-CN" dirty="0"/>
              <a:t>先（中后）序遍历、层次遍历、统计叶节点数目、树深度、左右子树互换</a:t>
            </a:r>
            <a:endParaRPr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图</a:t>
            </a:r>
            <a:r>
              <a:rPr lang="zh-CN" altLang="en-US" dirty="0"/>
              <a:t>：</a:t>
            </a:r>
            <a:r>
              <a:rPr lang="zh-CN" altLang="zh-CN" dirty="0"/>
              <a:t>图的邻接表实现，设计深度优先与广度优先遍历算法；最短路径的求法</a:t>
            </a:r>
            <a:endParaRPr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查找</a:t>
            </a:r>
            <a:r>
              <a:rPr lang="zh-CN" altLang="en-US" dirty="0"/>
              <a:t>：</a:t>
            </a:r>
            <a:r>
              <a:rPr lang="zh-CN" altLang="zh-CN" dirty="0"/>
              <a:t>顺序表查找、折半查找、分块索引查找</a:t>
            </a:r>
            <a:endParaRPr lang="en-US" altLang="zh-CN" dirty="0"/>
          </a:p>
          <a:p>
            <a:r>
              <a:rPr lang="zh-CN" altLang="zh-CN" dirty="0">
                <a:solidFill>
                  <a:srgbClr val="FF0000"/>
                </a:solidFill>
              </a:rPr>
              <a:t>排序</a:t>
            </a:r>
            <a:r>
              <a:rPr lang="zh-CN" altLang="en-US" dirty="0"/>
              <a:t>：</a:t>
            </a:r>
            <a:r>
              <a:rPr lang="zh-CN" altLang="zh-CN" dirty="0"/>
              <a:t>基本排序算法、</a:t>
            </a:r>
            <a:r>
              <a:rPr lang="en-US" altLang="zh-CN" dirty="0"/>
              <a:t>shell</a:t>
            </a:r>
            <a:r>
              <a:rPr lang="zh-CN" altLang="zh-CN" dirty="0"/>
              <a:t>排序、堆排序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638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页脚占位符 3">
            <a:extLst>
              <a:ext uri="{FF2B5EF4-FFF2-40B4-BE49-F238E27FC236}">
                <a16:creationId xmlns:a16="http://schemas.microsoft.com/office/drawing/2014/main" id="{2DFE9528-E722-4607-BDDA-E87BF77F6D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C语言程序设计 - 第8章  结构体</a:t>
            </a:r>
          </a:p>
        </p:txBody>
      </p:sp>
      <p:sp>
        <p:nvSpPr>
          <p:cNvPr id="35" name="灯片编号占位符 4">
            <a:extLst>
              <a:ext uri="{FF2B5EF4-FFF2-40B4-BE49-F238E27FC236}">
                <a16:creationId xmlns:a16="http://schemas.microsoft.com/office/drawing/2014/main" id="{A3BDA474-2D17-479A-8E40-D0913D44B2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D8D15A-550E-43FE-B567-7AF81AD1E23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E664E1EC-38A8-4CC1-9BA6-63FB20475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/>
              <a:t>结构体的应用</a:t>
            </a:r>
            <a:r>
              <a:rPr lang="en-US" altLang="zh-CN" sz="6000" dirty="0"/>
              <a:t>—</a:t>
            </a:r>
            <a:r>
              <a:rPr lang="zh-CN" altLang="en-US" sz="6000" dirty="0"/>
              <a:t>链表 </a:t>
            </a:r>
            <a:r>
              <a:rPr lang="en-US" altLang="zh-CN" sz="6000" dirty="0"/>
              <a:t>(Link List)</a:t>
            </a:r>
          </a:p>
        </p:txBody>
      </p:sp>
      <p:grpSp>
        <p:nvGrpSpPr>
          <p:cNvPr id="360486" name="Group 38">
            <a:extLst>
              <a:ext uri="{FF2B5EF4-FFF2-40B4-BE49-F238E27FC236}">
                <a16:creationId xmlns:a16="http://schemas.microsoft.com/office/drawing/2014/main" id="{2E87BEE1-8745-4B24-84DB-37EC3803B7AE}"/>
              </a:ext>
            </a:extLst>
          </p:cNvPr>
          <p:cNvGrpSpPr>
            <a:grpSpLocks/>
          </p:cNvGrpSpPr>
          <p:nvPr/>
        </p:nvGrpSpPr>
        <p:grpSpPr bwMode="auto">
          <a:xfrm>
            <a:off x="2208213" y="1844674"/>
            <a:ext cx="7753350" cy="641350"/>
            <a:chOff x="431" y="1162"/>
            <a:chExt cx="4884" cy="404"/>
          </a:xfrm>
        </p:grpSpPr>
        <p:grpSp>
          <p:nvGrpSpPr>
            <p:cNvPr id="360456" name="Group 8">
              <a:extLst>
                <a:ext uri="{FF2B5EF4-FFF2-40B4-BE49-F238E27FC236}">
                  <a16:creationId xmlns:a16="http://schemas.microsoft.com/office/drawing/2014/main" id="{03A9774E-63FC-4A40-BF1B-A65DFFB3B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9" y="1252"/>
              <a:ext cx="500" cy="233"/>
              <a:chOff x="1439" y="2217"/>
              <a:chExt cx="500" cy="233"/>
            </a:xfrm>
          </p:grpSpPr>
          <p:sp>
            <p:nvSpPr>
              <p:cNvPr id="360454" name="Text Box 6">
                <a:extLst>
                  <a:ext uri="{FF2B5EF4-FFF2-40B4-BE49-F238E27FC236}">
                    <a16:creationId xmlns:a16="http://schemas.microsoft.com/office/drawing/2014/main" id="{3D177613-716E-42F1-8F23-73EAF5D77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9" y="2217"/>
                <a:ext cx="262" cy="2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b="1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a</a:t>
                </a:r>
                <a:r>
                  <a:rPr lang="en-US" altLang="zh-CN" b="1" baseline="-25000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360455" name="Text Box 7">
                <a:extLst>
                  <a:ext uri="{FF2B5EF4-FFF2-40B4-BE49-F238E27FC236}">
                    <a16:creationId xmlns:a16="http://schemas.microsoft.com/office/drawing/2014/main" id="{28C12896-A411-4DFF-B4DA-42F447E313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6" y="2217"/>
                <a:ext cx="203" cy="2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335CC5"/>
                    </a:solidFill>
                    <a:latin typeface="Courier New" panose="02070309020205020404" pitchFamily="49" charset="0"/>
                  </a:rPr>
                  <a:t> </a:t>
                </a:r>
              </a:p>
            </p:txBody>
          </p:sp>
        </p:grpSp>
        <p:grpSp>
          <p:nvGrpSpPr>
            <p:cNvPr id="360457" name="Group 9">
              <a:extLst>
                <a:ext uri="{FF2B5EF4-FFF2-40B4-BE49-F238E27FC236}">
                  <a16:creationId xmlns:a16="http://schemas.microsoft.com/office/drawing/2014/main" id="{0E1035BD-3256-40D6-A567-7D606F02E0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8" y="1252"/>
              <a:ext cx="500" cy="233"/>
              <a:chOff x="1439" y="2217"/>
              <a:chExt cx="500" cy="233"/>
            </a:xfrm>
          </p:grpSpPr>
          <p:sp>
            <p:nvSpPr>
              <p:cNvPr id="360458" name="Text Box 10">
                <a:extLst>
                  <a:ext uri="{FF2B5EF4-FFF2-40B4-BE49-F238E27FC236}">
                    <a16:creationId xmlns:a16="http://schemas.microsoft.com/office/drawing/2014/main" id="{A3019BC9-B55B-47D2-AD79-F5C5E96642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9" y="2217"/>
                <a:ext cx="262" cy="2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b="1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a</a:t>
                </a:r>
                <a:r>
                  <a:rPr lang="en-US" altLang="zh-CN" b="1" baseline="-25000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360459" name="Text Box 11">
                <a:extLst>
                  <a:ext uri="{FF2B5EF4-FFF2-40B4-BE49-F238E27FC236}">
                    <a16:creationId xmlns:a16="http://schemas.microsoft.com/office/drawing/2014/main" id="{FE22D14F-269E-408E-A90F-A36DE9F101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6" y="2217"/>
                <a:ext cx="203" cy="2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335CC5"/>
                    </a:solidFill>
                    <a:latin typeface="Courier New" panose="02070309020205020404" pitchFamily="49" charset="0"/>
                  </a:rPr>
                  <a:t> </a:t>
                </a:r>
              </a:p>
            </p:txBody>
          </p:sp>
        </p:grpSp>
        <p:grpSp>
          <p:nvGrpSpPr>
            <p:cNvPr id="360460" name="Group 12">
              <a:extLst>
                <a:ext uri="{FF2B5EF4-FFF2-40B4-BE49-F238E27FC236}">
                  <a16:creationId xmlns:a16="http://schemas.microsoft.com/office/drawing/2014/main" id="{3C95DF5D-7764-48DA-99CF-83BEBCC0F5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252"/>
              <a:ext cx="500" cy="233"/>
              <a:chOff x="1439" y="2217"/>
              <a:chExt cx="500" cy="233"/>
            </a:xfrm>
          </p:grpSpPr>
          <p:sp>
            <p:nvSpPr>
              <p:cNvPr id="360461" name="Text Box 13">
                <a:extLst>
                  <a:ext uri="{FF2B5EF4-FFF2-40B4-BE49-F238E27FC236}">
                    <a16:creationId xmlns:a16="http://schemas.microsoft.com/office/drawing/2014/main" id="{F01C649C-62B1-4BF8-969E-0FB8C6740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9" y="2217"/>
                <a:ext cx="262" cy="2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b="1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a</a:t>
                </a:r>
                <a:r>
                  <a:rPr lang="en-US" altLang="zh-CN" b="1" baseline="-25000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360462" name="Text Box 14">
                <a:extLst>
                  <a:ext uri="{FF2B5EF4-FFF2-40B4-BE49-F238E27FC236}">
                    <a16:creationId xmlns:a16="http://schemas.microsoft.com/office/drawing/2014/main" id="{73A126FC-8D3E-4DD3-B6A2-433296A08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6" y="2217"/>
                <a:ext cx="203" cy="2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335CC5"/>
                    </a:solidFill>
                    <a:latin typeface="Courier New" panose="02070309020205020404" pitchFamily="49" charset="0"/>
                  </a:rPr>
                  <a:t> </a:t>
                </a:r>
              </a:p>
            </p:txBody>
          </p:sp>
        </p:grpSp>
        <p:sp>
          <p:nvSpPr>
            <p:cNvPr id="360466" name="Line 18">
              <a:extLst>
                <a:ext uri="{FF2B5EF4-FFF2-40B4-BE49-F238E27FC236}">
                  <a16:creationId xmlns:a16="http://schemas.microsoft.com/office/drawing/2014/main" id="{5BF46982-D2D7-46F8-8838-D882EEFD6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1434"/>
              <a:ext cx="453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7" name="Line 19">
              <a:extLst>
                <a:ext uri="{FF2B5EF4-FFF2-40B4-BE49-F238E27FC236}">
                  <a16:creationId xmlns:a16="http://schemas.microsoft.com/office/drawing/2014/main" id="{AA205BF9-7D52-4C8E-8CFE-39AF70496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8" y="1434"/>
              <a:ext cx="453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8" name="Line 20">
              <a:extLst>
                <a:ext uri="{FF2B5EF4-FFF2-40B4-BE49-F238E27FC236}">
                  <a16:creationId xmlns:a16="http://schemas.microsoft.com/office/drawing/2014/main" id="{2B2E63BC-E5D3-4C5C-BEBF-AA488D5A0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" y="1434"/>
              <a:ext cx="362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9" name="Line 21">
              <a:extLst>
                <a:ext uri="{FF2B5EF4-FFF2-40B4-BE49-F238E27FC236}">
                  <a16:creationId xmlns:a16="http://schemas.microsoft.com/office/drawing/2014/main" id="{14682E2B-7A9F-4B64-8FE5-94BB49D91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0" y="1434"/>
              <a:ext cx="272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0" name="Text Box 22">
              <a:extLst>
                <a:ext uri="{FF2B5EF4-FFF2-40B4-BE49-F238E27FC236}">
                  <a16:creationId xmlns:a16="http://schemas.microsoft.com/office/drawing/2014/main" id="{A3D96058-D9B1-409C-B457-5D57B95A6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1162"/>
              <a:ext cx="332" cy="40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...</a:t>
              </a:r>
            </a:p>
          </p:txBody>
        </p:sp>
        <p:grpSp>
          <p:nvGrpSpPr>
            <p:cNvPr id="360471" name="Group 23">
              <a:extLst>
                <a:ext uri="{FF2B5EF4-FFF2-40B4-BE49-F238E27FC236}">
                  <a16:creationId xmlns:a16="http://schemas.microsoft.com/office/drawing/2014/main" id="{160870C1-EAE9-4B40-A16D-C24EE5435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5" y="1252"/>
              <a:ext cx="500" cy="233"/>
              <a:chOff x="1439" y="2217"/>
              <a:chExt cx="500" cy="233"/>
            </a:xfrm>
          </p:grpSpPr>
          <p:sp>
            <p:nvSpPr>
              <p:cNvPr id="360472" name="Text Box 24">
                <a:extLst>
                  <a:ext uri="{FF2B5EF4-FFF2-40B4-BE49-F238E27FC236}">
                    <a16:creationId xmlns:a16="http://schemas.microsoft.com/office/drawing/2014/main" id="{389BB074-7C08-45CD-8CE4-F8EBC98BC4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9" y="2217"/>
                <a:ext cx="262" cy="2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b="1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a</a:t>
                </a:r>
                <a:r>
                  <a:rPr lang="en-US" altLang="zh-CN" b="1" baseline="-25000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n</a:t>
                </a:r>
              </a:p>
            </p:txBody>
          </p:sp>
          <p:sp>
            <p:nvSpPr>
              <p:cNvPr id="360473" name="Text Box 25">
                <a:extLst>
                  <a:ext uri="{FF2B5EF4-FFF2-40B4-BE49-F238E27FC236}">
                    <a16:creationId xmlns:a16="http://schemas.microsoft.com/office/drawing/2014/main" id="{E562B6B7-4EF9-45A6-918B-D7081956A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6" y="2217"/>
                <a:ext cx="203" cy="23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^</a:t>
                </a:r>
              </a:p>
            </p:txBody>
          </p:sp>
        </p:grpSp>
        <p:sp>
          <p:nvSpPr>
            <p:cNvPr id="360474" name="Line 26">
              <a:extLst>
                <a:ext uri="{FF2B5EF4-FFF2-40B4-BE49-F238E27FC236}">
                  <a16:creationId xmlns:a16="http://schemas.microsoft.com/office/drawing/2014/main" id="{1E864E9B-291B-4212-B44F-B90CCF132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1434"/>
              <a:ext cx="318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5" name="Text Box 27">
              <a:extLst>
                <a:ext uri="{FF2B5EF4-FFF2-40B4-BE49-F238E27FC236}">
                  <a16:creationId xmlns:a16="http://schemas.microsoft.com/office/drawing/2014/main" id="{E51C15E9-CF2A-4EDA-BE69-E2E49CECA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288"/>
              <a:ext cx="464" cy="2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  <a:latin typeface="Courier New" panose="02070309020205020404" pitchFamily="49" charset="0"/>
                </a:rPr>
                <a:t>head</a:t>
              </a:r>
            </a:p>
          </p:txBody>
        </p:sp>
      </p:grpSp>
      <p:grpSp>
        <p:nvGrpSpPr>
          <p:cNvPr id="360493" name="Group 45">
            <a:extLst>
              <a:ext uri="{FF2B5EF4-FFF2-40B4-BE49-F238E27FC236}">
                <a16:creationId xmlns:a16="http://schemas.microsoft.com/office/drawing/2014/main" id="{EA1DDE15-0CA8-472D-AAC5-C3E815224233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3286125"/>
            <a:ext cx="2808288" cy="2514600"/>
            <a:chOff x="340" y="2024"/>
            <a:chExt cx="1769" cy="1584"/>
          </a:xfrm>
        </p:grpSpPr>
        <p:sp>
          <p:nvSpPr>
            <p:cNvPr id="360477" name="AutoShape 29">
              <a:extLst>
                <a:ext uri="{FF2B5EF4-FFF2-40B4-BE49-F238E27FC236}">
                  <a16:creationId xmlns:a16="http://schemas.microsoft.com/office/drawing/2014/main" id="{EAF39182-CE29-4FDE-A0E0-924AC276362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821" y="3010"/>
              <a:ext cx="73" cy="669"/>
            </a:xfrm>
            <a:prstGeom prst="leftBrace">
              <a:avLst>
                <a:gd name="adj1" fmla="val 76370"/>
                <a:gd name="adj2" fmla="val 50000"/>
              </a:avLst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78" name="AutoShape 30">
              <a:extLst>
                <a:ext uri="{FF2B5EF4-FFF2-40B4-BE49-F238E27FC236}">
                  <a16:creationId xmlns:a16="http://schemas.microsoft.com/office/drawing/2014/main" id="{3C0C72D4-B1AA-460B-9D32-DB6BC78FAE0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85" y="1800"/>
              <a:ext cx="109" cy="1233"/>
            </a:xfrm>
            <a:prstGeom prst="leftBrace">
              <a:avLst>
                <a:gd name="adj1" fmla="val 94266"/>
                <a:gd name="adj2" fmla="val 50000"/>
              </a:avLst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79" name="Text Box 31">
              <a:extLst>
                <a:ext uri="{FF2B5EF4-FFF2-40B4-BE49-F238E27FC236}">
                  <a16:creationId xmlns:a16="http://schemas.microsoft.com/office/drawing/2014/main" id="{18E249E0-3760-43BC-AABF-AFE72A27A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024"/>
              <a:ext cx="1072" cy="2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</a:rPr>
                <a:t>struct node</a:t>
              </a:r>
            </a:p>
          </p:txBody>
        </p:sp>
        <p:sp>
          <p:nvSpPr>
            <p:cNvPr id="360480" name="Text Box 32">
              <a:extLst>
                <a:ext uri="{FF2B5EF4-FFF2-40B4-BE49-F238E27FC236}">
                  <a16:creationId xmlns:a16="http://schemas.microsoft.com/office/drawing/2014/main" id="{7096F90D-FA28-48D3-B8F2-C9A7E8AF8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" y="3374"/>
              <a:ext cx="464" cy="2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360482" name="Text Box 34">
              <a:extLst>
                <a:ext uri="{FF2B5EF4-FFF2-40B4-BE49-F238E27FC236}">
                  <a16:creationId xmlns:a16="http://schemas.microsoft.com/office/drawing/2014/main" id="{CC137A30-FAF5-4F3D-8F16-69A8D16EF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" y="3375"/>
              <a:ext cx="464" cy="2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bg1"/>
                  </a:solidFill>
                  <a:latin typeface="Courier New" panose="02070309020205020404" pitchFamily="49" charset="0"/>
                </a:rPr>
                <a:t>next</a:t>
              </a:r>
            </a:p>
          </p:txBody>
        </p:sp>
        <p:sp>
          <p:nvSpPr>
            <p:cNvPr id="360487" name="Rectangle 39">
              <a:extLst>
                <a:ext uri="{FF2B5EF4-FFF2-40B4-BE49-F238E27FC236}">
                  <a16:creationId xmlns:a16="http://schemas.microsoft.com/office/drawing/2014/main" id="{F0FFFC34-5CE0-4944-86C1-0DB79E852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2544"/>
              <a:ext cx="670" cy="69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5400" b="1">
                  <a:solidFill>
                    <a:srgbClr val="FFFF00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zh-CN" sz="5400" b="1" baseline="-25000">
                  <a:solidFill>
                    <a:srgbClr val="FFFF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360488" name="Rectangle 40">
              <a:extLst>
                <a:ext uri="{FF2B5EF4-FFF2-40B4-BE49-F238E27FC236}">
                  <a16:creationId xmlns:a16="http://schemas.microsoft.com/office/drawing/2014/main" id="{CDC2977F-232C-4274-9ACE-3857EF07E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2544"/>
              <a:ext cx="564" cy="69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89" name="Line 41">
              <a:extLst>
                <a:ext uri="{FF2B5EF4-FFF2-40B4-BE49-F238E27FC236}">
                  <a16:creationId xmlns:a16="http://schemas.microsoft.com/office/drawing/2014/main" id="{D745346B-A74E-4AC5-9A29-660752947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5" y="2909"/>
              <a:ext cx="63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lg" len="lg"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90" name="AutoShape 42">
              <a:extLst>
                <a:ext uri="{FF2B5EF4-FFF2-40B4-BE49-F238E27FC236}">
                  <a16:creationId xmlns:a16="http://schemas.microsoft.com/office/drawing/2014/main" id="{09505F2A-EEDE-4B47-B17B-7B2C34610B8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37" y="3063"/>
              <a:ext cx="73" cy="564"/>
            </a:xfrm>
            <a:prstGeom prst="leftBrace">
              <a:avLst>
                <a:gd name="adj1" fmla="val 64384"/>
                <a:gd name="adj2" fmla="val 50000"/>
              </a:avLst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0492" name="Rectangle 44">
            <a:extLst>
              <a:ext uri="{FF2B5EF4-FFF2-40B4-BE49-F238E27FC236}">
                <a16:creationId xmlns:a16="http://schemas.microsoft.com/office/drawing/2014/main" id="{F72F54D6-B23F-407B-8712-3F0058E51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3213100"/>
            <a:ext cx="5040313" cy="280828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lIns="162000" tIns="10800" rIns="162000" bIns="154800"/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FF00"/>
                </a:solidFill>
                <a:latin typeface="Courier New" panose="02070309020205020404" pitchFamily="49" charset="0"/>
              </a:rPr>
              <a:t>struct node {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FF00"/>
                </a:solidFill>
                <a:latin typeface="Courier New" panose="02070309020205020404" pitchFamily="49" charset="0"/>
              </a:rPr>
              <a:t>    int data;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FF00"/>
                </a:solidFill>
                <a:latin typeface="Courier New" panose="02070309020205020404" pitchFamily="49" charset="0"/>
              </a:rPr>
              <a:t>    struct node *next;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FF00"/>
                </a:solidFill>
                <a:latin typeface="Courier New" panose="02070309020205020404" pitchFamily="49" charset="0"/>
              </a:rPr>
              <a:t>    };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FF00"/>
                </a:solidFill>
                <a:latin typeface="Courier New" panose="02070309020205020404" pitchFamily="49" charset="0"/>
              </a:rPr>
              <a:t>struct node *head;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2469D-1024-4853-9E6E-B031DAAFA4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C语言程序设计 - 第8章  结构体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8143EA-691C-4A44-86AC-6E9143B071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EF3-FA51-4CE2-B7BB-91313E206C1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28827AE0-E3B8-4994-927A-6581EB1F5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链表的操作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EFFB1871-FB0A-4839-8554-436503DA7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链表的建立</a:t>
            </a:r>
          </a:p>
          <a:p>
            <a:pPr lvl="1"/>
            <a:r>
              <a:rPr lang="zh-CN" altLang="en-US" dirty="0"/>
              <a:t>从链尾到链头：新结点插入到链头</a:t>
            </a:r>
          </a:p>
          <a:p>
            <a:pPr lvl="1"/>
            <a:r>
              <a:rPr lang="zh-CN" altLang="en-US" dirty="0"/>
              <a:t>从链头到链尾：新结点插入到链尾</a:t>
            </a:r>
          </a:p>
          <a:p>
            <a:r>
              <a:rPr lang="zh-CN" altLang="en-US" dirty="0"/>
              <a:t>链表的遍历</a:t>
            </a:r>
          </a:p>
          <a:p>
            <a:r>
              <a:rPr lang="zh-CN" altLang="en-US" dirty="0"/>
              <a:t>删除结点</a:t>
            </a:r>
          </a:p>
          <a:p>
            <a:pPr lvl="1"/>
            <a:r>
              <a:rPr lang="zh-CN" altLang="en-US" dirty="0"/>
              <a:t>根据一定的条件，删除一个或多个结点</a:t>
            </a:r>
          </a:p>
          <a:p>
            <a:r>
              <a:rPr lang="zh-CN" altLang="en-US" dirty="0"/>
              <a:t>插入结点</a:t>
            </a:r>
          </a:p>
          <a:p>
            <a:pPr lvl="1"/>
            <a:r>
              <a:rPr lang="zh-CN" altLang="en-US" dirty="0"/>
              <a:t>根据一定的条件，把新结点插入到指定位置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脚占位符 3">
            <a:extLst>
              <a:ext uri="{FF2B5EF4-FFF2-40B4-BE49-F238E27FC236}">
                <a16:creationId xmlns:a16="http://schemas.microsoft.com/office/drawing/2014/main" id="{AB6A04B4-FD04-4AD8-83BD-2B9C3BFC7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C语言程序设计 - 第8章  结构体</a:t>
            </a:r>
          </a:p>
        </p:txBody>
      </p:sp>
      <p:sp>
        <p:nvSpPr>
          <p:cNvPr id="23" name="灯片编号占位符 4">
            <a:extLst>
              <a:ext uri="{FF2B5EF4-FFF2-40B4-BE49-F238E27FC236}">
                <a16:creationId xmlns:a16="http://schemas.microsoft.com/office/drawing/2014/main" id="{7681EEE2-6D48-46FF-AD66-FBC4F21244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5C0EC-5039-4060-B99A-FF60E259E90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91BC8518-2455-4867-89D1-96849C627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/>
              <a:t>建立链表 </a:t>
            </a:r>
            <a:r>
              <a:rPr lang="en-US" altLang="zh-CN" sz="6000" dirty="0"/>
              <a:t>(</a:t>
            </a:r>
            <a:r>
              <a:rPr lang="zh-CN" altLang="en-US" sz="6000" dirty="0"/>
              <a:t>从链尾到链头</a:t>
            </a:r>
            <a:r>
              <a:rPr lang="en-US" altLang="zh-CN" sz="6000" dirty="0"/>
              <a:t>)</a:t>
            </a:r>
          </a:p>
        </p:txBody>
      </p:sp>
      <p:sp>
        <p:nvSpPr>
          <p:cNvPr id="361478" name="Text Box 6">
            <a:extLst>
              <a:ext uri="{FF2B5EF4-FFF2-40B4-BE49-F238E27FC236}">
                <a16:creationId xmlns:a16="http://schemas.microsoft.com/office/drawing/2014/main" id="{92F97BC8-E040-4D6F-922D-24CBFE23B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9" y="2411413"/>
            <a:ext cx="736099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Courier New" panose="02070309020205020404" pitchFamily="49" charset="0"/>
              </a:rPr>
              <a:t>head</a:t>
            </a:r>
          </a:p>
        </p:txBody>
      </p:sp>
      <p:grpSp>
        <p:nvGrpSpPr>
          <p:cNvPr id="361482" name="Group 10">
            <a:extLst>
              <a:ext uri="{FF2B5EF4-FFF2-40B4-BE49-F238E27FC236}">
                <a16:creationId xmlns:a16="http://schemas.microsoft.com/office/drawing/2014/main" id="{8816E8C8-C7AC-480F-A67F-4956C290D56D}"/>
              </a:ext>
            </a:extLst>
          </p:cNvPr>
          <p:cNvGrpSpPr>
            <a:grpSpLocks/>
          </p:cNvGrpSpPr>
          <p:nvPr/>
        </p:nvGrpSpPr>
        <p:grpSpPr bwMode="auto">
          <a:xfrm>
            <a:off x="6680201" y="2413001"/>
            <a:ext cx="1008063" cy="576263"/>
            <a:chOff x="1837" y="1706"/>
            <a:chExt cx="635" cy="363"/>
          </a:xfrm>
        </p:grpSpPr>
        <p:sp>
          <p:nvSpPr>
            <p:cNvPr id="361483" name="Rectangle 11">
              <a:extLst>
                <a:ext uri="{FF2B5EF4-FFF2-40B4-BE49-F238E27FC236}">
                  <a16:creationId xmlns:a16="http://schemas.microsoft.com/office/drawing/2014/main" id="{57DA8ADF-15B4-49B7-B20F-C0C06552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zh-CN" sz="2000" b="1" baseline="-25000">
                  <a:solidFill>
                    <a:srgbClr val="FFFF00"/>
                  </a:solidFill>
                  <a:latin typeface="Courier New" panose="02070309020205020404" pitchFamily="49" charset="0"/>
                </a:rPr>
                <a:t>i-1</a:t>
              </a:r>
            </a:p>
          </p:txBody>
        </p:sp>
        <p:sp>
          <p:nvSpPr>
            <p:cNvPr id="361484" name="Rectangle 12">
              <a:extLst>
                <a:ext uri="{FF2B5EF4-FFF2-40B4-BE49-F238E27FC236}">
                  <a16:creationId xmlns:a16="http://schemas.microsoft.com/office/drawing/2014/main" id="{8765783E-74ED-47C6-96EC-6F07888BC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 b="1" baseline="-25000">
                <a:solidFill>
                  <a:srgbClr val="FFFF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61485" name="Text Box 13">
            <a:extLst>
              <a:ext uri="{FF2B5EF4-FFF2-40B4-BE49-F238E27FC236}">
                <a16:creationId xmlns:a16="http://schemas.microsoft.com/office/drawing/2014/main" id="{638F567E-0E5D-4F15-8D03-7B6819BEC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0713" y="2276475"/>
            <a:ext cx="527050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361486" name="Text Box 14">
            <a:extLst>
              <a:ext uri="{FF2B5EF4-FFF2-40B4-BE49-F238E27FC236}">
                <a16:creationId xmlns:a16="http://schemas.microsoft.com/office/drawing/2014/main" id="{89D79151-0C5D-4362-9D7A-41EB8A760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3716338"/>
            <a:ext cx="1773242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④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head = p;</a:t>
            </a:r>
          </a:p>
        </p:txBody>
      </p:sp>
      <p:sp>
        <p:nvSpPr>
          <p:cNvPr id="361487" name="Text Box 15">
            <a:extLst>
              <a:ext uri="{FF2B5EF4-FFF2-40B4-BE49-F238E27FC236}">
                <a16:creationId xmlns:a16="http://schemas.microsoft.com/office/drawing/2014/main" id="{90E7ABFB-49B5-43CE-AA7B-B001187EB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5076826"/>
            <a:ext cx="5081840" cy="64633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②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p = malloc(sizeof (struct node));</a:t>
            </a:r>
          </a:p>
          <a:p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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p-&gt;data = a[i]; </a:t>
            </a:r>
          </a:p>
        </p:txBody>
      </p:sp>
      <p:sp>
        <p:nvSpPr>
          <p:cNvPr id="361491" name="Text Box 19">
            <a:extLst>
              <a:ext uri="{FF2B5EF4-FFF2-40B4-BE49-F238E27FC236}">
                <a16:creationId xmlns:a16="http://schemas.microsoft.com/office/drawing/2014/main" id="{7A49357F-C790-4600-9159-35AE9D4AD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1" y="1700213"/>
            <a:ext cx="3013967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①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for(i=0; i&lt;n; i++)</a:t>
            </a:r>
          </a:p>
        </p:txBody>
      </p:sp>
      <p:sp>
        <p:nvSpPr>
          <p:cNvPr id="361492" name="Line 20">
            <a:extLst>
              <a:ext uri="{FF2B5EF4-FFF2-40B4-BE49-F238E27FC236}">
                <a16:creationId xmlns:a16="http://schemas.microsoft.com/office/drawing/2014/main" id="{EF06A567-141B-4B8E-9408-70262DAE7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2364" y="2700338"/>
            <a:ext cx="7191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493" name="Line 21">
            <a:extLst>
              <a:ext uri="{FF2B5EF4-FFF2-40B4-BE49-F238E27FC236}">
                <a16:creationId xmlns:a16="http://schemas.microsoft.com/office/drawing/2014/main" id="{E21160A3-88A7-4518-B00C-8BD3DCD68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6738" y="2700338"/>
            <a:ext cx="23034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1494" name="Group 22">
            <a:extLst>
              <a:ext uri="{FF2B5EF4-FFF2-40B4-BE49-F238E27FC236}">
                <a16:creationId xmlns:a16="http://schemas.microsoft.com/office/drawing/2014/main" id="{263CB91A-D96D-4591-B31E-24B6ED45F9DF}"/>
              </a:ext>
            </a:extLst>
          </p:cNvPr>
          <p:cNvGrpSpPr>
            <a:grpSpLocks/>
          </p:cNvGrpSpPr>
          <p:nvPr/>
        </p:nvGrpSpPr>
        <p:grpSpPr bwMode="auto">
          <a:xfrm>
            <a:off x="5167313" y="3476625"/>
            <a:ext cx="1008062" cy="1377950"/>
            <a:chOff x="2335" y="2377"/>
            <a:chExt cx="635" cy="868"/>
          </a:xfrm>
        </p:grpSpPr>
        <p:sp>
          <p:nvSpPr>
            <p:cNvPr id="361495" name="Text Box 23">
              <a:extLst>
                <a:ext uri="{FF2B5EF4-FFF2-40B4-BE49-F238E27FC236}">
                  <a16:creationId xmlns:a16="http://schemas.microsoft.com/office/drawing/2014/main" id="{C347FACB-F4CF-44E3-AC1E-DE9628ABF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012"/>
              <a:ext cx="203" cy="2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p</a:t>
              </a:r>
            </a:p>
          </p:txBody>
        </p:sp>
        <p:grpSp>
          <p:nvGrpSpPr>
            <p:cNvPr id="361496" name="Group 24">
              <a:extLst>
                <a:ext uri="{FF2B5EF4-FFF2-40B4-BE49-F238E27FC236}">
                  <a16:creationId xmlns:a16="http://schemas.microsoft.com/office/drawing/2014/main" id="{43592833-902F-4C57-81E4-534FE7833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5" y="2377"/>
              <a:ext cx="635" cy="363"/>
              <a:chOff x="1837" y="1706"/>
              <a:chExt cx="635" cy="363"/>
            </a:xfrm>
          </p:grpSpPr>
          <p:sp>
            <p:nvSpPr>
              <p:cNvPr id="361497" name="Rectangle 25">
                <a:extLst>
                  <a:ext uri="{FF2B5EF4-FFF2-40B4-BE49-F238E27FC236}">
                    <a16:creationId xmlns:a16="http://schemas.microsoft.com/office/drawing/2014/main" id="{0590C570-BD6E-4DE0-9ED1-857DBA8B7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1706"/>
                <a:ext cx="363" cy="36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a</a:t>
                </a:r>
                <a:r>
                  <a:rPr lang="en-US" altLang="zh-CN" b="1" baseline="-25000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i</a:t>
                </a:r>
              </a:p>
            </p:txBody>
          </p:sp>
          <p:sp>
            <p:nvSpPr>
              <p:cNvPr id="361498" name="Rectangle 26">
                <a:extLst>
                  <a:ext uri="{FF2B5EF4-FFF2-40B4-BE49-F238E27FC236}">
                    <a16:creationId xmlns:a16="http://schemas.microsoft.com/office/drawing/2014/main" id="{AD8655CF-E58E-4CDE-AF48-E8D08D45A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1706"/>
                <a:ext cx="272" cy="36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 baseline="-25000">
                  <a:solidFill>
                    <a:srgbClr val="FFFF00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361499" name="Line 27">
              <a:extLst>
                <a:ext uri="{FF2B5EF4-FFF2-40B4-BE49-F238E27FC236}">
                  <a16:creationId xmlns:a16="http://schemas.microsoft.com/office/drawing/2014/main" id="{AED54695-0DB0-48FB-90FE-B992AAC03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740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stealth" w="lg" len="lg"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1500" name="Text Box 28">
            <a:extLst>
              <a:ext uri="{FF2B5EF4-FFF2-40B4-BE49-F238E27FC236}">
                <a16:creationId xmlns:a16="http://schemas.microsoft.com/office/drawing/2014/main" id="{D0DA6F78-89E8-4F4A-B2C5-7B889DDB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3789363"/>
            <a:ext cx="2600392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③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p-&gt;next = head;</a:t>
            </a:r>
          </a:p>
        </p:txBody>
      </p:sp>
      <p:sp>
        <p:nvSpPr>
          <p:cNvPr id="361501" name="Freeform 29">
            <a:extLst>
              <a:ext uri="{FF2B5EF4-FFF2-40B4-BE49-F238E27FC236}">
                <a16:creationId xmlns:a16="http://schemas.microsoft.com/office/drawing/2014/main" id="{F7D42BC2-AFE3-496A-AF84-34524DB737CD}"/>
              </a:ext>
            </a:extLst>
          </p:cNvPr>
          <p:cNvSpPr>
            <a:spLocks/>
          </p:cNvSpPr>
          <p:nvPr/>
        </p:nvSpPr>
        <p:spPr bwMode="auto">
          <a:xfrm>
            <a:off x="5961063" y="2987676"/>
            <a:ext cx="1079500" cy="792163"/>
          </a:xfrm>
          <a:custGeom>
            <a:avLst/>
            <a:gdLst>
              <a:gd name="T0" fmla="*/ 0 w 680"/>
              <a:gd name="T1" fmla="*/ 499 h 499"/>
              <a:gd name="T2" fmla="*/ 363 w 680"/>
              <a:gd name="T3" fmla="*/ 409 h 499"/>
              <a:gd name="T4" fmla="*/ 680 w 680"/>
              <a:gd name="T5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499">
                <a:moveTo>
                  <a:pt x="0" y="499"/>
                </a:moveTo>
                <a:cubicBezTo>
                  <a:pt x="125" y="495"/>
                  <a:pt x="250" y="492"/>
                  <a:pt x="363" y="409"/>
                </a:cubicBezTo>
                <a:cubicBezTo>
                  <a:pt x="476" y="326"/>
                  <a:pt x="578" y="163"/>
                  <a:pt x="680" y="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02" name="Freeform 30">
            <a:extLst>
              <a:ext uri="{FF2B5EF4-FFF2-40B4-BE49-F238E27FC236}">
                <a16:creationId xmlns:a16="http://schemas.microsoft.com/office/drawing/2014/main" id="{F89DC26F-FC39-4B52-8593-14A15D9A1246}"/>
              </a:ext>
            </a:extLst>
          </p:cNvPr>
          <p:cNvSpPr>
            <a:spLocks/>
          </p:cNvSpPr>
          <p:nvPr/>
        </p:nvSpPr>
        <p:spPr bwMode="auto">
          <a:xfrm>
            <a:off x="4087814" y="2844800"/>
            <a:ext cx="1081087" cy="935038"/>
          </a:xfrm>
          <a:custGeom>
            <a:avLst/>
            <a:gdLst>
              <a:gd name="T0" fmla="*/ 0 w 454"/>
              <a:gd name="T1" fmla="*/ 0 h 680"/>
              <a:gd name="T2" fmla="*/ 136 w 454"/>
              <a:gd name="T3" fmla="*/ 544 h 680"/>
              <a:gd name="T4" fmla="*/ 454 w 454"/>
              <a:gd name="T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680">
                <a:moveTo>
                  <a:pt x="0" y="0"/>
                </a:moveTo>
                <a:cubicBezTo>
                  <a:pt x="30" y="215"/>
                  <a:pt x="60" y="431"/>
                  <a:pt x="136" y="544"/>
                </a:cubicBezTo>
                <a:cubicBezTo>
                  <a:pt x="212" y="657"/>
                  <a:pt x="333" y="668"/>
                  <a:pt x="454" y="68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 type="none" w="med" len="med"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6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6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6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61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6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6" grpId="0"/>
      <p:bldP spid="361487" grpId="0"/>
      <p:bldP spid="361491" grpId="0"/>
      <p:bldP spid="3615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3">
            <a:extLst>
              <a:ext uri="{FF2B5EF4-FFF2-40B4-BE49-F238E27FC236}">
                <a16:creationId xmlns:a16="http://schemas.microsoft.com/office/drawing/2014/main" id="{87EFE99D-D017-405A-9A3A-63C9BE81D4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C语言程序设计 - 第8章  结构体</a:t>
            </a:r>
          </a:p>
        </p:txBody>
      </p:sp>
      <p:sp>
        <p:nvSpPr>
          <p:cNvPr id="27" name="灯片编号占位符 4">
            <a:extLst>
              <a:ext uri="{FF2B5EF4-FFF2-40B4-BE49-F238E27FC236}">
                <a16:creationId xmlns:a16="http://schemas.microsoft.com/office/drawing/2014/main" id="{9BD38F5D-2B98-4772-B1D6-34DD703D65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3C2501-0DCE-420E-9CE9-38E04728706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99362" name="Rectangle 2">
            <a:extLst>
              <a:ext uri="{FF2B5EF4-FFF2-40B4-BE49-F238E27FC236}">
                <a16:creationId xmlns:a16="http://schemas.microsoft.com/office/drawing/2014/main" id="{4651937C-D23D-4C05-AF37-812A0AC5D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dirty="0"/>
              <a:t>建立链表 </a:t>
            </a:r>
            <a:r>
              <a:rPr lang="en-US" altLang="zh-CN" sz="6000" dirty="0"/>
              <a:t>(</a:t>
            </a:r>
            <a:r>
              <a:rPr lang="zh-CN" altLang="en-US" sz="6000" dirty="0"/>
              <a:t>从链头到链尾</a:t>
            </a:r>
            <a:r>
              <a:rPr lang="en-US" altLang="zh-CN" sz="6000" dirty="0"/>
              <a:t>)</a:t>
            </a:r>
          </a:p>
        </p:txBody>
      </p:sp>
      <p:grpSp>
        <p:nvGrpSpPr>
          <p:cNvPr id="399387" name="Group 27">
            <a:extLst>
              <a:ext uri="{FF2B5EF4-FFF2-40B4-BE49-F238E27FC236}">
                <a16:creationId xmlns:a16="http://schemas.microsoft.com/office/drawing/2014/main" id="{EC62BB70-9461-455B-9078-608FE3EAA917}"/>
              </a:ext>
            </a:extLst>
          </p:cNvPr>
          <p:cNvGrpSpPr>
            <a:grpSpLocks/>
          </p:cNvGrpSpPr>
          <p:nvPr/>
        </p:nvGrpSpPr>
        <p:grpSpPr bwMode="auto">
          <a:xfrm>
            <a:off x="3813176" y="3284538"/>
            <a:ext cx="1008063" cy="576262"/>
            <a:chOff x="2154" y="2196"/>
            <a:chExt cx="635" cy="363"/>
          </a:xfrm>
        </p:grpSpPr>
        <p:sp>
          <p:nvSpPr>
            <p:cNvPr id="399365" name="Rectangle 5">
              <a:extLst>
                <a:ext uri="{FF2B5EF4-FFF2-40B4-BE49-F238E27FC236}">
                  <a16:creationId xmlns:a16="http://schemas.microsoft.com/office/drawing/2014/main" id="{553D91E5-46FE-44DC-8502-C847A1F91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196"/>
              <a:ext cx="363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zh-CN" sz="2000" b="1" baseline="-25000">
                  <a:solidFill>
                    <a:srgbClr val="FFFF00"/>
                  </a:solidFill>
                  <a:latin typeface="Courier New" panose="02070309020205020404" pitchFamily="49" charset="0"/>
                </a:rPr>
                <a:t>i-1</a:t>
              </a:r>
            </a:p>
          </p:txBody>
        </p:sp>
        <p:sp>
          <p:nvSpPr>
            <p:cNvPr id="399366" name="Rectangle 6">
              <a:extLst>
                <a:ext uri="{FF2B5EF4-FFF2-40B4-BE49-F238E27FC236}">
                  <a16:creationId xmlns:a16="http://schemas.microsoft.com/office/drawing/2014/main" id="{BEF9AEE2-3B52-4919-B12E-7C9B8FE60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196"/>
              <a:ext cx="272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^</a:t>
              </a:r>
            </a:p>
          </p:txBody>
        </p:sp>
      </p:grpSp>
      <p:sp>
        <p:nvSpPr>
          <p:cNvPr id="399367" name="Text Box 7">
            <a:extLst>
              <a:ext uri="{FF2B5EF4-FFF2-40B4-BE49-F238E27FC236}">
                <a16:creationId xmlns:a16="http://schemas.microsoft.com/office/drawing/2014/main" id="{72DEC1DE-628A-465F-B82A-AEBD409A9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3148013"/>
            <a:ext cx="527050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399368" name="Text Box 8">
            <a:extLst>
              <a:ext uri="{FF2B5EF4-FFF2-40B4-BE49-F238E27FC236}">
                <a16:creationId xmlns:a16="http://schemas.microsoft.com/office/drawing/2014/main" id="{566D21BD-65DB-479F-A412-1299D84B5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4149725"/>
            <a:ext cx="2186817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④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p-&gt;next = q;</a:t>
            </a:r>
          </a:p>
        </p:txBody>
      </p:sp>
      <p:sp>
        <p:nvSpPr>
          <p:cNvPr id="399369" name="Text Box 9">
            <a:extLst>
              <a:ext uri="{FF2B5EF4-FFF2-40B4-BE49-F238E27FC236}">
                <a16:creationId xmlns:a16="http://schemas.microsoft.com/office/drawing/2014/main" id="{0834D7E9-79EA-409A-AF65-3E8A8F3DD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5084764"/>
            <a:ext cx="5081840" cy="64633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②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q = malloc(sizeof (struct node));</a:t>
            </a:r>
          </a:p>
          <a:p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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q-&gt;data = a[i]; </a:t>
            </a:r>
          </a:p>
        </p:txBody>
      </p:sp>
      <p:sp>
        <p:nvSpPr>
          <p:cNvPr id="399370" name="Text Box 10">
            <a:extLst>
              <a:ext uri="{FF2B5EF4-FFF2-40B4-BE49-F238E27FC236}">
                <a16:creationId xmlns:a16="http://schemas.microsoft.com/office/drawing/2014/main" id="{DA36D874-E815-4FED-9B5D-5AB35F66F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1" y="1700213"/>
            <a:ext cx="3013967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①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for(i=0; i&lt;n; i++)</a:t>
            </a:r>
          </a:p>
        </p:txBody>
      </p:sp>
      <p:sp>
        <p:nvSpPr>
          <p:cNvPr id="399371" name="Line 11">
            <a:extLst>
              <a:ext uri="{FF2B5EF4-FFF2-40B4-BE49-F238E27FC236}">
                <a16:creationId xmlns:a16="http://schemas.microsoft.com/office/drawing/2014/main" id="{4DA0F225-3AE2-45D5-88DB-EBAF9BF03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4039" y="3571875"/>
            <a:ext cx="7191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9386" name="Group 26">
            <a:extLst>
              <a:ext uri="{FF2B5EF4-FFF2-40B4-BE49-F238E27FC236}">
                <a16:creationId xmlns:a16="http://schemas.microsoft.com/office/drawing/2014/main" id="{621E631C-36A3-4AF8-A1FF-034F7B5D6CC2}"/>
              </a:ext>
            </a:extLst>
          </p:cNvPr>
          <p:cNvGrpSpPr>
            <a:grpSpLocks/>
          </p:cNvGrpSpPr>
          <p:nvPr/>
        </p:nvGrpSpPr>
        <p:grpSpPr bwMode="auto">
          <a:xfrm>
            <a:off x="5829301" y="3284538"/>
            <a:ext cx="1008063" cy="1377950"/>
            <a:chOff x="3423" y="2190"/>
            <a:chExt cx="635" cy="868"/>
          </a:xfrm>
        </p:grpSpPr>
        <p:sp>
          <p:nvSpPr>
            <p:cNvPr id="399376" name="Rectangle 16">
              <a:extLst>
                <a:ext uri="{FF2B5EF4-FFF2-40B4-BE49-F238E27FC236}">
                  <a16:creationId xmlns:a16="http://schemas.microsoft.com/office/drawing/2014/main" id="{6BB4D1A3-2F2A-4E4F-91B4-A05B3A69E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2190"/>
              <a:ext cx="363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zh-CN" b="1" baseline="-25000">
                  <a:solidFill>
                    <a:srgbClr val="FFFF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399377" name="Rectangle 17">
              <a:extLst>
                <a:ext uri="{FF2B5EF4-FFF2-40B4-BE49-F238E27FC236}">
                  <a16:creationId xmlns:a16="http://schemas.microsoft.com/office/drawing/2014/main" id="{120F7999-0CE1-4E31-9A58-C3782F244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190"/>
              <a:ext cx="272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^</a:t>
              </a:r>
            </a:p>
          </p:txBody>
        </p:sp>
        <p:grpSp>
          <p:nvGrpSpPr>
            <p:cNvPr id="399382" name="Group 22">
              <a:extLst>
                <a:ext uri="{FF2B5EF4-FFF2-40B4-BE49-F238E27FC236}">
                  <a16:creationId xmlns:a16="http://schemas.microsoft.com/office/drawing/2014/main" id="{524801C9-1CB3-4C42-A142-D0AD4514F3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" y="2553"/>
              <a:ext cx="203" cy="505"/>
              <a:chOff x="3243" y="2553"/>
              <a:chExt cx="203" cy="505"/>
            </a:xfrm>
          </p:grpSpPr>
          <p:sp>
            <p:nvSpPr>
              <p:cNvPr id="399374" name="Text Box 14">
                <a:extLst>
                  <a:ext uri="{FF2B5EF4-FFF2-40B4-BE49-F238E27FC236}">
                    <a16:creationId xmlns:a16="http://schemas.microsoft.com/office/drawing/2014/main" id="{24A76C30-DBA2-47FB-87F5-B29E89B19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2825"/>
                <a:ext cx="203" cy="233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q</a:t>
                </a:r>
              </a:p>
            </p:txBody>
          </p:sp>
          <p:sp>
            <p:nvSpPr>
              <p:cNvPr id="399378" name="Line 18">
                <a:extLst>
                  <a:ext uri="{FF2B5EF4-FFF2-40B4-BE49-F238E27FC236}">
                    <a16:creationId xmlns:a16="http://schemas.microsoft.com/office/drawing/2014/main" id="{20305DCC-E259-49E1-A98C-85D824954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2553"/>
                <a:ext cx="0" cy="363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 type="stealth" w="lg" len="lg"/>
                <a:tailEnd type="none" w="lg" len="lg"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99379" name="Text Box 19">
            <a:extLst>
              <a:ext uri="{FF2B5EF4-FFF2-40B4-BE49-F238E27FC236}">
                <a16:creationId xmlns:a16="http://schemas.microsoft.com/office/drawing/2014/main" id="{97E6D68D-9FFF-45FB-ADDE-491EDCE7D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4076700"/>
            <a:ext cx="2600392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③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q-&gt;next = NULL;</a:t>
            </a:r>
          </a:p>
        </p:txBody>
      </p:sp>
      <p:grpSp>
        <p:nvGrpSpPr>
          <p:cNvPr id="399389" name="Group 29">
            <a:extLst>
              <a:ext uri="{FF2B5EF4-FFF2-40B4-BE49-F238E27FC236}">
                <a16:creationId xmlns:a16="http://schemas.microsoft.com/office/drawing/2014/main" id="{050FD774-9C39-413B-BCC5-41EBA061EA7C}"/>
              </a:ext>
            </a:extLst>
          </p:cNvPr>
          <p:cNvGrpSpPr>
            <a:grpSpLocks/>
          </p:cNvGrpSpPr>
          <p:nvPr/>
        </p:nvGrpSpPr>
        <p:grpSpPr bwMode="auto">
          <a:xfrm>
            <a:off x="4102107" y="2205038"/>
            <a:ext cx="322263" cy="1079500"/>
            <a:chOff x="2336" y="1480"/>
            <a:chExt cx="203" cy="680"/>
          </a:xfrm>
        </p:grpSpPr>
        <p:sp>
          <p:nvSpPr>
            <p:cNvPr id="399384" name="Text Box 24">
              <a:extLst>
                <a:ext uri="{FF2B5EF4-FFF2-40B4-BE49-F238E27FC236}">
                  <a16:creationId xmlns:a16="http://schemas.microsoft.com/office/drawing/2014/main" id="{803E1C67-79EB-4B4C-B3A2-271D07150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480"/>
              <a:ext cx="203" cy="2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p</a:t>
              </a:r>
            </a:p>
          </p:txBody>
        </p:sp>
        <p:sp>
          <p:nvSpPr>
            <p:cNvPr id="399385" name="Line 25">
              <a:extLst>
                <a:ext uri="{FF2B5EF4-FFF2-40B4-BE49-F238E27FC236}">
                  <a16:creationId xmlns:a16="http://schemas.microsoft.com/office/drawing/2014/main" id="{35578A99-4337-40E2-805F-9F30288C7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797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none" w="lg" len="lg"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391" name="Group 31">
            <a:extLst>
              <a:ext uri="{FF2B5EF4-FFF2-40B4-BE49-F238E27FC236}">
                <a16:creationId xmlns:a16="http://schemas.microsoft.com/office/drawing/2014/main" id="{CC1C1CAF-5839-41AA-AD81-E804FF54A840}"/>
              </a:ext>
            </a:extLst>
          </p:cNvPr>
          <p:cNvGrpSpPr>
            <a:grpSpLocks/>
          </p:cNvGrpSpPr>
          <p:nvPr/>
        </p:nvGrpSpPr>
        <p:grpSpPr bwMode="auto">
          <a:xfrm>
            <a:off x="4460876" y="3429001"/>
            <a:ext cx="1368425" cy="360363"/>
            <a:chOff x="2562" y="2251"/>
            <a:chExt cx="862" cy="227"/>
          </a:xfrm>
        </p:grpSpPr>
        <p:sp>
          <p:nvSpPr>
            <p:cNvPr id="399390" name="Rectangle 30">
              <a:extLst>
                <a:ext uri="{FF2B5EF4-FFF2-40B4-BE49-F238E27FC236}">
                  <a16:creationId xmlns:a16="http://schemas.microsoft.com/office/drawing/2014/main" id="{A4AB9C3C-48E0-40F3-8708-613232A35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251"/>
              <a:ext cx="182" cy="227"/>
            </a:xfrm>
            <a:prstGeom prst="rect">
              <a:avLst/>
            </a:prstGeom>
            <a:solidFill>
              <a:srgbClr val="315DC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388" name="Line 28">
              <a:extLst>
                <a:ext uri="{FF2B5EF4-FFF2-40B4-BE49-F238E27FC236}">
                  <a16:creationId xmlns:a16="http://schemas.microsoft.com/office/drawing/2014/main" id="{F038FF9E-AB11-4EB8-A3EA-BB7D74F63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2341"/>
              <a:ext cx="77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392" name="Rectangle 32">
            <a:extLst>
              <a:ext uri="{FF2B5EF4-FFF2-40B4-BE49-F238E27FC236}">
                <a16:creationId xmlns:a16="http://schemas.microsoft.com/office/drawing/2014/main" id="{53A3FB90-ED71-4CD6-B6A5-6EADB59F2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3357563"/>
            <a:ext cx="215900" cy="431800"/>
          </a:xfrm>
          <a:prstGeom prst="rect">
            <a:avLst/>
          </a:prstGeom>
          <a:solidFill>
            <a:srgbClr val="315D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3" name="Text Box 33">
            <a:extLst>
              <a:ext uri="{FF2B5EF4-FFF2-40B4-BE49-F238E27FC236}">
                <a16:creationId xmlns:a16="http://schemas.microsoft.com/office/drawing/2014/main" id="{15C1FC84-2D93-440F-B705-EDD67ED79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2492375"/>
            <a:ext cx="1359668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⑤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p = q;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9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99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9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9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0753E-6 L 0.22048 4.50753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99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8" grpId="0"/>
      <p:bldP spid="399369" grpId="0"/>
      <p:bldP spid="399370" grpId="0"/>
      <p:bldP spid="399379" grpId="0"/>
      <p:bldP spid="39939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页脚占位符 3">
            <a:extLst>
              <a:ext uri="{FF2B5EF4-FFF2-40B4-BE49-F238E27FC236}">
                <a16:creationId xmlns:a16="http://schemas.microsoft.com/office/drawing/2014/main" id="{593746DC-E182-4EBA-BD81-F073A80DDB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C语言程序设计 - 第8章  结构体</a:t>
            </a:r>
          </a:p>
        </p:txBody>
      </p:sp>
      <p:sp>
        <p:nvSpPr>
          <p:cNvPr id="26" name="灯片编号占位符 4">
            <a:extLst>
              <a:ext uri="{FF2B5EF4-FFF2-40B4-BE49-F238E27FC236}">
                <a16:creationId xmlns:a16="http://schemas.microsoft.com/office/drawing/2014/main" id="{6BB241FA-808A-4ADE-9BF7-022B6627E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82945C-19BB-41C7-8304-4296A4FCCC0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62498" name="Rectangle 2">
            <a:extLst>
              <a:ext uri="{FF2B5EF4-FFF2-40B4-BE49-F238E27FC236}">
                <a16:creationId xmlns:a16="http://schemas.microsoft.com/office/drawing/2014/main" id="{E5BAECFD-7732-4F5B-BC82-84DA6DABD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遍历链表</a:t>
            </a:r>
          </a:p>
        </p:txBody>
      </p:sp>
      <p:sp>
        <p:nvSpPr>
          <p:cNvPr id="362501" name="Line 5">
            <a:extLst>
              <a:ext uri="{FF2B5EF4-FFF2-40B4-BE49-F238E27FC236}">
                <a16:creationId xmlns:a16="http://schemas.microsoft.com/office/drawing/2014/main" id="{90476C1E-3074-42D1-BAE0-BCE332E2F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976" y="4148138"/>
            <a:ext cx="5048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02" name="Text Box 6">
            <a:extLst>
              <a:ext uri="{FF2B5EF4-FFF2-40B4-BE49-F238E27FC236}">
                <a16:creationId xmlns:a16="http://schemas.microsoft.com/office/drawing/2014/main" id="{2E09F6DF-C73D-490C-B3B0-02A002791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3716338"/>
            <a:ext cx="527050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</a:p>
        </p:txBody>
      </p:sp>
      <p:grpSp>
        <p:nvGrpSpPr>
          <p:cNvPr id="362503" name="Group 7">
            <a:extLst>
              <a:ext uri="{FF2B5EF4-FFF2-40B4-BE49-F238E27FC236}">
                <a16:creationId xmlns:a16="http://schemas.microsoft.com/office/drawing/2014/main" id="{627AB9E2-E1D3-4A66-80C6-8F4ED2ACBE04}"/>
              </a:ext>
            </a:extLst>
          </p:cNvPr>
          <p:cNvGrpSpPr>
            <a:grpSpLocks/>
          </p:cNvGrpSpPr>
          <p:nvPr/>
        </p:nvGrpSpPr>
        <p:grpSpPr bwMode="auto">
          <a:xfrm>
            <a:off x="4008438" y="3860801"/>
            <a:ext cx="1008062" cy="576263"/>
            <a:chOff x="1837" y="1706"/>
            <a:chExt cx="635" cy="363"/>
          </a:xfrm>
        </p:grpSpPr>
        <p:sp>
          <p:nvSpPr>
            <p:cNvPr id="362504" name="Rectangle 8">
              <a:extLst>
                <a:ext uri="{FF2B5EF4-FFF2-40B4-BE49-F238E27FC236}">
                  <a16:creationId xmlns:a16="http://schemas.microsoft.com/office/drawing/2014/main" id="{877AF23B-F132-42CC-AF75-68E4B0AD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zh-CN" sz="2000" b="1" baseline="-25000">
                  <a:solidFill>
                    <a:srgbClr val="FFFF00"/>
                  </a:solidFill>
                  <a:latin typeface="Courier New" panose="02070309020205020404" pitchFamily="49" charset="0"/>
                </a:rPr>
                <a:t>i-1</a:t>
              </a:r>
            </a:p>
          </p:txBody>
        </p:sp>
        <p:sp>
          <p:nvSpPr>
            <p:cNvPr id="362505" name="Rectangle 9">
              <a:extLst>
                <a:ext uri="{FF2B5EF4-FFF2-40B4-BE49-F238E27FC236}">
                  <a16:creationId xmlns:a16="http://schemas.microsoft.com/office/drawing/2014/main" id="{5F1AF9C8-8DF3-4432-B124-20947F01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 b="1" baseline="-25000">
                <a:solidFill>
                  <a:srgbClr val="FFFF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62506" name="Line 10">
            <a:extLst>
              <a:ext uri="{FF2B5EF4-FFF2-40B4-BE49-F238E27FC236}">
                <a16:creationId xmlns:a16="http://schemas.microsoft.com/office/drawing/2014/main" id="{ABA79663-9CD3-4B4E-A353-88E04BA42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148138"/>
            <a:ext cx="719138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2507" name="Group 11">
            <a:extLst>
              <a:ext uri="{FF2B5EF4-FFF2-40B4-BE49-F238E27FC236}">
                <a16:creationId xmlns:a16="http://schemas.microsoft.com/office/drawing/2014/main" id="{DB118CEA-4916-49D4-A1C2-B62A343C577B}"/>
              </a:ext>
            </a:extLst>
          </p:cNvPr>
          <p:cNvGrpSpPr>
            <a:grpSpLocks/>
          </p:cNvGrpSpPr>
          <p:nvPr/>
        </p:nvGrpSpPr>
        <p:grpSpPr bwMode="auto">
          <a:xfrm>
            <a:off x="5521326" y="3860801"/>
            <a:ext cx="1509713" cy="576263"/>
            <a:chOff x="2563" y="2251"/>
            <a:chExt cx="951" cy="363"/>
          </a:xfrm>
        </p:grpSpPr>
        <p:grpSp>
          <p:nvGrpSpPr>
            <p:cNvPr id="362508" name="Group 12">
              <a:extLst>
                <a:ext uri="{FF2B5EF4-FFF2-40B4-BE49-F238E27FC236}">
                  <a16:creationId xmlns:a16="http://schemas.microsoft.com/office/drawing/2014/main" id="{64A68EB0-868B-412E-9C49-6F74A1267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3" y="2251"/>
              <a:ext cx="635" cy="363"/>
              <a:chOff x="1837" y="1706"/>
              <a:chExt cx="635" cy="363"/>
            </a:xfrm>
          </p:grpSpPr>
          <p:sp>
            <p:nvSpPr>
              <p:cNvPr id="362509" name="Rectangle 13">
                <a:extLst>
                  <a:ext uri="{FF2B5EF4-FFF2-40B4-BE49-F238E27FC236}">
                    <a16:creationId xmlns:a16="http://schemas.microsoft.com/office/drawing/2014/main" id="{261335BE-563C-4A13-8D16-2056C523F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1706"/>
                <a:ext cx="363" cy="36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a</a:t>
                </a:r>
                <a:r>
                  <a:rPr lang="en-US" altLang="zh-CN" b="1" baseline="-25000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i</a:t>
                </a:r>
              </a:p>
            </p:txBody>
          </p:sp>
          <p:sp>
            <p:nvSpPr>
              <p:cNvPr id="362510" name="Rectangle 14">
                <a:extLst>
                  <a:ext uri="{FF2B5EF4-FFF2-40B4-BE49-F238E27FC236}">
                    <a16:creationId xmlns:a16="http://schemas.microsoft.com/office/drawing/2014/main" id="{F85A8BDB-2ED4-445C-BB50-7B82F700B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1706"/>
                <a:ext cx="272" cy="36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 baseline="-25000">
                  <a:solidFill>
                    <a:srgbClr val="FFFF00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362511" name="Line 15">
              <a:extLst>
                <a:ext uri="{FF2B5EF4-FFF2-40B4-BE49-F238E27FC236}">
                  <a16:creationId xmlns:a16="http://schemas.microsoft.com/office/drawing/2014/main" id="{81021AFD-8671-49AF-8556-C7E5C2D00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432"/>
              <a:ext cx="453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2512" name="Group 16">
            <a:extLst>
              <a:ext uri="{FF2B5EF4-FFF2-40B4-BE49-F238E27FC236}">
                <a16:creationId xmlns:a16="http://schemas.microsoft.com/office/drawing/2014/main" id="{65E3FF67-3214-4BEC-8436-5631FB04CA2D}"/>
              </a:ext>
            </a:extLst>
          </p:cNvPr>
          <p:cNvGrpSpPr>
            <a:grpSpLocks/>
          </p:cNvGrpSpPr>
          <p:nvPr/>
        </p:nvGrpSpPr>
        <p:grpSpPr bwMode="auto">
          <a:xfrm>
            <a:off x="7032626" y="3860801"/>
            <a:ext cx="1008063" cy="576263"/>
            <a:chOff x="1837" y="1706"/>
            <a:chExt cx="635" cy="363"/>
          </a:xfrm>
        </p:grpSpPr>
        <p:sp>
          <p:nvSpPr>
            <p:cNvPr id="362513" name="Rectangle 17">
              <a:extLst>
                <a:ext uri="{FF2B5EF4-FFF2-40B4-BE49-F238E27FC236}">
                  <a16:creationId xmlns:a16="http://schemas.microsoft.com/office/drawing/2014/main" id="{B17A6D8D-ECB1-4C4F-823F-9B57F57CA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zh-CN" sz="2000" b="1" baseline="-25000">
                  <a:solidFill>
                    <a:srgbClr val="FFFF00"/>
                  </a:solidFill>
                  <a:latin typeface="Courier New" panose="02070309020205020404" pitchFamily="49" charset="0"/>
                </a:rPr>
                <a:t>i+1</a:t>
              </a:r>
            </a:p>
          </p:txBody>
        </p:sp>
        <p:sp>
          <p:nvSpPr>
            <p:cNvPr id="362514" name="Rectangle 18">
              <a:extLst>
                <a:ext uri="{FF2B5EF4-FFF2-40B4-BE49-F238E27FC236}">
                  <a16:creationId xmlns:a16="http://schemas.microsoft.com/office/drawing/2014/main" id="{D7984498-9049-43E1-9544-40F8D640A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 b="1" baseline="-25000">
                <a:solidFill>
                  <a:srgbClr val="FFFF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62515" name="Text Box 19">
            <a:extLst>
              <a:ext uri="{FF2B5EF4-FFF2-40B4-BE49-F238E27FC236}">
                <a16:creationId xmlns:a16="http://schemas.microsoft.com/office/drawing/2014/main" id="{5F380922-BBB4-413E-9664-1A3EFC4E5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3138" y="3716338"/>
            <a:ext cx="527050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362519" name="Text Box 23">
            <a:extLst>
              <a:ext uri="{FF2B5EF4-FFF2-40B4-BE49-F238E27FC236}">
                <a16:creationId xmlns:a16="http://schemas.microsoft.com/office/drawing/2014/main" id="{1E377412-BB6F-4CD5-8C87-199A7E292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6" y="2205038"/>
            <a:ext cx="2186817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③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p = p-&gt;next;</a:t>
            </a:r>
          </a:p>
        </p:txBody>
      </p:sp>
      <p:grpSp>
        <p:nvGrpSpPr>
          <p:cNvPr id="362520" name="Group 24">
            <a:extLst>
              <a:ext uri="{FF2B5EF4-FFF2-40B4-BE49-F238E27FC236}">
                <a16:creationId xmlns:a16="http://schemas.microsoft.com/office/drawing/2014/main" id="{4BA2677F-DF24-4332-A80D-5AC3D0A3349C}"/>
              </a:ext>
            </a:extLst>
          </p:cNvPr>
          <p:cNvGrpSpPr>
            <a:grpSpLocks/>
          </p:cNvGrpSpPr>
          <p:nvPr/>
        </p:nvGrpSpPr>
        <p:grpSpPr bwMode="auto">
          <a:xfrm>
            <a:off x="4295780" y="2779714"/>
            <a:ext cx="322263" cy="1081087"/>
            <a:chOff x="1791" y="1797"/>
            <a:chExt cx="203" cy="681"/>
          </a:xfrm>
        </p:grpSpPr>
        <p:sp>
          <p:nvSpPr>
            <p:cNvPr id="362521" name="Line 25">
              <a:extLst>
                <a:ext uri="{FF2B5EF4-FFF2-40B4-BE49-F238E27FC236}">
                  <a16:creationId xmlns:a16="http://schemas.microsoft.com/office/drawing/2014/main" id="{AD9C992D-32F1-40AF-95C9-C7D04C091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115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522" name="Text Box 26">
              <a:extLst>
                <a:ext uri="{FF2B5EF4-FFF2-40B4-BE49-F238E27FC236}">
                  <a16:creationId xmlns:a16="http://schemas.microsoft.com/office/drawing/2014/main" id="{D7611C9D-4098-46CC-B487-23E41B363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797"/>
              <a:ext cx="203" cy="2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p</a:t>
              </a:r>
            </a:p>
          </p:txBody>
        </p:sp>
      </p:grpSp>
      <p:sp>
        <p:nvSpPr>
          <p:cNvPr id="362526" name="Text Box 30">
            <a:extLst>
              <a:ext uri="{FF2B5EF4-FFF2-40B4-BE49-F238E27FC236}">
                <a16:creationId xmlns:a16="http://schemas.microsoft.com/office/drawing/2014/main" id="{8FF0809F-0188-4622-93CF-A2A475E8C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916113"/>
            <a:ext cx="1635384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①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while(p)</a:t>
            </a:r>
          </a:p>
        </p:txBody>
      </p:sp>
      <p:sp>
        <p:nvSpPr>
          <p:cNvPr id="362527" name="Line 31">
            <a:extLst>
              <a:ext uri="{FF2B5EF4-FFF2-40B4-BE49-F238E27FC236}">
                <a16:creationId xmlns:a16="http://schemas.microsoft.com/office/drawing/2014/main" id="{BCDBCBB9-F597-4F4F-A332-0A39AD509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4789" y="4148138"/>
            <a:ext cx="7191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28" name="Text Box 32">
            <a:extLst>
              <a:ext uri="{FF2B5EF4-FFF2-40B4-BE49-F238E27FC236}">
                <a16:creationId xmlns:a16="http://schemas.microsoft.com/office/drawing/2014/main" id="{ED32DD35-41BE-41B5-8B32-54155B698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5084763"/>
            <a:ext cx="3565400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②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printf("%d", p-&gt;data);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6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6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4104E-6 L 0.16528 3.4104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62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19" grpId="0"/>
      <p:bldP spid="362526" grpId="0"/>
      <p:bldP spid="3625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A0473AE-A481-46CE-99AC-48EBDD2D7FC7}"/>
              </a:ext>
            </a:extLst>
          </p:cNvPr>
          <p:cNvSpPr txBox="1">
            <a:spLocks noChangeArrowheads="1"/>
          </p:cNvSpPr>
          <p:nvPr/>
        </p:nvSpPr>
        <p:spPr>
          <a:xfrm>
            <a:off x="377825" y="160337"/>
            <a:ext cx="8421688" cy="898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>
                <a:latin typeface="等线 Light (标题)"/>
              </a:rPr>
              <a:t>C</a:t>
            </a:r>
            <a:r>
              <a:rPr lang="zh-CN" altLang="en-US" sz="6000" dirty="0">
                <a:latin typeface="等线 Light (标题)"/>
              </a:rPr>
              <a:t>语言构成</a:t>
            </a:r>
            <a:endParaRPr lang="en-US" altLang="zh-CN" sz="6000" dirty="0">
              <a:latin typeface="等线 Light (标题)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10CEB3B-116D-48BE-8258-006D46ECB157}"/>
              </a:ext>
            </a:extLst>
          </p:cNvPr>
          <p:cNvSpPr txBox="1">
            <a:spLocks noChangeArrowheads="1"/>
          </p:cNvSpPr>
          <p:nvPr/>
        </p:nvSpPr>
        <p:spPr>
          <a:xfrm>
            <a:off x="377825" y="1138238"/>
            <a:ext cx="8342313" cy="5110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宋体" panose="02010600030101010101" pitchFamily="2" charset="-122"/>
              </a:rPr>
              <a:t>类型和变量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内存中数据定义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表达式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基于算术、逻辑和赋值运算符的中缀表示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语句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条件、循环和分支指令的序列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函数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Groups of statements and variables invoked recursively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7722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页脚占位符 3">
            <a:extLst>
              <a:ext uri="{FF2B5EF4-FFF2-40B4-BE49-F238E27FC236}">
                <a16:creationId xmlns:a16="http://schemas.microsoft.com/office/drawing/2014/main" id="{0D0393A9-CFFB-4428-9DA1-1F6BB6BAFE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C语言程序设计 - 第8章  结构体</a:t>
            </a:r>
          </a:p>
        </p:txBody>
      </p:sp>
      <p:sp>
        <p:nvSpPr>
          <p:cNvPr id="31" name="灯片编号占位符 4">
            <a:extLst>
              <a:ext uri="{FF2B5EF4-FFF2-40B4-BE49-F238E27FC236}">
                <a16:creationId xmlns:a16="http://schemas.microsoft.com/office/drawing/2014/main" id="{3CEE2F0F-A554-4222-AD47-9C0C8BA930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525886-C300-4452-86AB-746A9F4ACC1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92194" name="Rectangle 2">
            <a:extLst>
              <a:ext uri="{FF2B5EF4-FFF2-40B4-BE49-F238E27FC236}">
                <a16:creationId xmlns:a16="http://schemas.microsoft.com/office/drawing/2014/main" id="{987CE319-8539-4898-9E17-1E881ED95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删除结点</a:t>
            </a:r>
          </a:p>
        </p:txBody>
      </p:sp>
      <p:sp>
        <p:nvSpPr>
          <p:cNvPr id="392215" name="Line 23">
            <a:extLst>
              <a:ext uri="{FF2B5EF4-FFF2-40B4-BE49-F238E27FC236}">
                <a16:creationId xmlns:a16="http://schemas.microsoft.com/office/drawing/2014/main" id="{9D6982E5-FBA2-482D-B0EB-00355365D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4414" y="4243388"/>
            <a:ext cx="5048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217" name="Text Box 25">
            <a:extLst>
              <a:ext uri="{FF2B5EF4-FFF2-40B4-BE49-F238E27FC236}">
                <a16:creationId xmlns:a16="http://schemas.microsoft.com/office/drawing/2014/main" id="{C47A735F-9361-4154-ADFC-790CF01C8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3811588"/>
            <a:ext cx="527050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</a:p>
        </p:txBody>
      </p:sp>
      <p:grpSp>
        <p:nvGrpSpPr>
          <p:cNvPr id="392220" name="Group 28">
            <a:extLst>
              <a:ext uri="{FF2B5EF4-FFF2-40B4-BE49-F238E27FC236}">
                <a16:creationId xmlns:a16="http://schemas.microsoft.com/office/drawing/2014/main" id="{CC479494-3948-4FD3-B6D5-344EA9449F41}"/>
              </a:ext>
            </a:extLst>
          </p:cNvPr>
          <p:cNvGrpSpPr>
            <a:grpSpLocks/>
          </p:cNvGrpSpPr>
          <p:nvPr/>
        </p:nvGrpSpPr>
        <p:grpSpPr bwMode="auto">
          <a:xfrm>
            <a:off x="4079876" y="3956051"/>
            <a:ext cx="1008063" cy="576263"/>
            <a:chOff x="1837" y="1706"/>
            <a:chExt cx="635" cy="363"/>
          </a:xfrm>
        </p:grpSpPr>
        <p:sp>
          <p:nvSpPr>
            <p:cNvPr id="392218" name="Rectangle 26">
              <a:extLst>
                <a:ext uri="{FF2B5EF4-FFF2-40B4-BE49-F238E27FC236}">
                  <a16:creationId xmlns:a16="http://schemas.microsoft.com/office/drawing/2014/main" id="{52898212-38FA-4B05-9FAE-452B5C542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zh-CN" sz="2000" b="1" baseline="-25000">
                  <a:solidFill>
                    <a:srgbClr val="FFFF00"/>
                  </a:solidFill>
                  <a:latin typeface="Courier New" panose="02070309020205020404" pitchFamily="49" charset="0"/>
                </a:rPr>
                <a:t>i-1</a:t>
              </a:r>
            </a:p>
          </p:txBody>
        </p:sp>
        <p:sp>
          <p:nvSpPr>
            <p:cNvPr id="392219" name="Rectangle 27">
              <a:extLst>
                <a:ext uri="{FF2B5EF4-FFF2-40B4-BE49-F238E27FC236}">
                  <a16:creationId xmlns:a16="http://schemas.microsoft.com/office/drawing/2014/main" id="{AAF085CA-25E3-49FE-945C-79FD01156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 b="1" baseline="-25000">
                <a:solidFill>
                  <a:srgbClr val="FFFF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92207" name="Line 15">
            <a:extLst>
              <a:ext uri="{FF2B5EF4-FFF2-40B4-BE49-F238E27FC236}">
                <a16:creationId xmlns:a16="http://schemas.microsoft.com/office/drawing/2014/main" id="{37CEE7D9-05A4-415A-8EEE-D1610DA5A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2039" y="4243388"/>
            <a:ext cx="7191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2231" name="Group 39">
            <a:extLst>
              <a:ext uri="{FF2B5EF4-FFF2-40B4-BE49-F238E27FC236}">
                <a16:creationId xmlns:a16="http://schemas.microsoft.com/office/drawing/2014/main" id="{548A70A9-071F-4795-8924-F11BD3CCBA35}"/>
              </a:ext>
            </a:extLst>
          </p:cNvPr>
          <p:cNvGrpSpPr>
            <a:grpSpLocks/>
          </p:cNvGrpSpPr>
          <p:nvPr/>
        </p:nvGrpSpPr>
        <p:grpSpPr bwMode="auto">
          <a:xfrm>
            <a:off x="5592763" y="3956051"/>
            <a:ext cx="1509712" cy="576263"/>
            <a:chOff x="2563" y="2251"/>
            <a:chExt cx="951" cy="363"/>
          </a:xfrm>
        </p:grpSpPr>
        <p:grpSp>
          <p:nvGrpSpPr>
            <p:cNvPr id="392221" name="Group 29">
              <a:extLst>
                <a:ext uri="{FF2B5EF4-FFF2-40B4-BE49-F238E27FC236}">
                  <a16:creationId xmlns:a16="http://schemas.microsoft.com/office/drawing/2014/main" id="{982405F5-2945-45B7-BB81-213A6E16DB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3" y="2251"/>
              <a:ext cx="635" cy="363"/>
              <a:chOff x="1837" y="1706"/>
              <a:chExt cx="635" cy="363"/>
            </a:xfrm>
          </p:grpSpPr>
          <p:sp>
            <p:nvSpPr>
              <p:cNvPr id="392222" name="Rectangle 30">
                <a:extLst>
                  <a:ext uri="{FF2B5EF4-FFF2-40B4-BE49-F238E27FC236}">
                    <a16:creationId xmlns:a16="http://schemas.microsoft.com/office/drawing/2014/main" id="{C970CC68-4C88-40AC-97ED-832157E2F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1706"/>
                <a:ext cx="363" cy="36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a</a:t>
                </a:r>
                <a:r>
                  <a:rPr lang="en-US" altLang="zh-CN" b="1" baseline="-25000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i</a:t>
                </a:r>
              </a:p>
            </p:txBody>
          </p:sp>
          <p:sp>
            <p:nvSpPr>
              <p:cNvPr id="392223" name="Rectangle 31">
                <a:extLst>
                  <a:ext uri="{FF2B5EF4-FFF2-40B4-BE49-F238E27FC236}">
                    <a16:creationId xmlns:a16="http://schemas.microsoft.com/office/drawing/2014/main" id="{B8F4EDCD-CCD3-4DDC-BCC2-D0213A586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1706"/>
                <a:ext cx="272" cy="36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 baseline="-25000">
                  <a:solidFill>
                    <a:srgbClr val="FFFF00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392224" name="Line 32">
              <a:extLst>
                <a:ext uri="{FF2B5EF4-FFF2-40B4-BE49-F238E27FC236}">
                  <a16:creationId xmlns:a16="http://schemas.microsoft.com/office/drawing/2014/main" id="{A5CBBB75-9D18-4EF8-959A-7B9201584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432"/>
              <a:ext cx="453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oval" w="med" len="med"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2226" name="Group 34">
            <a:extLst>
              <a:ext uri="{FF2B5EF4-FFF2-40B4-BE49-F238E27FC236}">
                <a16:creationId xmlns:a16="http://schemas.microsoft.com/office/drawing/2014/main" id="{4F3B377D-3620-4F10-AB70-5906045938E7}"/>
              </a:ext>
            </a:extLst>
          </p:cNvPr>
          <p:cNvGrpSpPr>
            <a:grpSpLocks/>
          </p:cNvGrpSpPr>
          <p:nvPr/>
        </p:nvGrpSpPr>
        <p:grpSpPr bwMode="auto">
          <a:xfrm>
            <a:off x="7104063" y="3956051"/>
            <a:ext cx="1008062" cy="576263"/>
            <a:chOff x="1837" y="1706"/>
            <a:chExt cx="635" cy="363"/>
          </a:xfrm>
        </p:grpSpPr>
        <p:sp>
          <p:nvSpPr>
            <p:cNvPr id="392227" name="Rectangle 35">
              <a:extLst>
                <a:ext uri="{FF2B5EF4-FFF2-40B4-BE49-F238E27FC236}">
                  <a16:creationId xmlns:a16="http://schemas.microsoft.com/office/drawing/2014/main" id="{98F58EEF-DE95-4D15-BB09-DC7A17ED5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zh-CN" sz="2000" b="1" baseline="-25000">
                  <a:solidFill>
                    <a:srgbClr val="FFFF00"/>
                  </a:solidFill>
                  <a:latin typeface="Courier New" panose="02070309020205020404" pitchFamily="49" charset="0"/>
                </a:rPr>
                <a:t>i+1</a:t>
              </a:r>
            </a:p>
          </p:txBody>
        </p:sp>
        <p:sp>
          <p:nvSpPr>
            <p:cNvPr id="392228" name="Rectangle 36">
              <a:extLst>
                <a:ext uri="{FF2B5EF4-FFF2-40B4-BE49-F238E27FC236}">
                  <a16:creationId xmlns:a16="http://schemas.microsoft.com/office/drawing/2014/main" id="{B3887C38-1C58-4AE5-AC61-C169E4102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 b="1" baseline="-25000">
                <a:solidFill>
                  <a:srgbClr val="FFFF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92229" name="Text Box 37">
            <a:extLst>
              <a:ext uri="{FF2B5EF4-FFF2-40B4-BE49-F238E27FC236}">
                <a16:creationId xmlns:a16="http://schemas.microsoft.com/office/drawing/2014/main" id="{35FE1173-2606-4FE7-ABF8-E50CB5514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575" y="3811588"/>
            <a:ext cx="527050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392230" name="Freeform 38">
            <a:extLst>
              <a:ext uri="{FF2B5EF4-FFF2-40B4-BE49-F238E27FC236}">
                <a16:creationId xmlns:a16="http://schemas.microsoft.com/office/drawing/2014/main" id="{DB8CB3FB-EF02-409A-ACDA-E78CA5952973}"/>
              </a:ext>
            </a:extLst>
          </p:cNvPr>
          <p:cNvSpPr>
            <a:spLocks/>
          </p:cNvSpPr>
          <p:nvPr/>
        </p:nvSpPr>
        <p:spPr bwMode="auto">
          <a:xfrm>
            <a:off x="4872039" y="4243389"/>
            <a:ext cx="2447925" cy="1177925"/>
          </a:xfrm>
          <a:custGeom>
            <a:avLst/>
            <a:gdLst>
              <a:gd name="T0" fmla="*/ 0 w 1542"/>
              <a:gd name="T1" fmla="*/ 0 h 847"/>
              <a:gd name="T2" fmla="*/ 816 w 1542"/>
              <a:gd name="T3" fmla="*/ 817 h 847"/>
              <a:gd name="T4" fmla="*/ 1542 w 1542"/>
              <a:gd name="T5" fmla="*/ 182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42" h="847">
                <a:moveTo>
                  <a:pt x="0" y="0"/>
                </a:moveTo>
                <a:cubicBezTo>
                  <a:pt x="279" y="393"/>
                  <a:pt x="559" y="787"/>
                  <a:pt x="816" y="817"/>
                </a:cubicBezTo>
                <a:cubicBezTo>
                  <a:pt x="1073" y="847"/>
                  <a:pt x="1307" y="514"/>
                  <a:pt x="1542" y="182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2232" name="Text Box 40">
            <a:extLst>
              <a:ext uri="{FF2B5EF4-FFF2-40B4-BE49-F238E27FC236}">
                <a16:creationId xmlns:a16="http://schemas.microsoft.com/office/drawing/2014/main" id="{5EB73DEC-02CF-4115-9E29-42C93F03D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6" y="5445125"/>
            <a:ext cx="3013967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③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p-&gt;next = q-&gt;next;</a:t>
            </a:r>
          </a:p>
        </p:txBody>
      </p:sp>
      <p:sp>
        <p:nvSpPr>
          <p:cNvPr id="392233" name="Text Box 41">
            <a:extLst>
              <a:ext uri="{FF2B5EF4-FFF2-40B4-BE49-F238E27FC236}">
                <a16:creationId xmlns:a16="http://schemas.microsoft.com/office/drawing/2014/main" id="{F488A661-3122-4FFE-94AF-7A6EC3D0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3043238"/>
            <a:ext cx="1635384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④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free(q);</a:t>
            </a:r>
          </a:p>
        </p:txBody>
      </p:sp>
      <p:sp>
        <p:nvSpPr>
          <p:cNvPr id="392234" name="Text Box 42">
            <a:extLst>
              <a:ext uri="{FF2B5EF4-FFF2-40B4-BE49-F238E27FC236}">
                <a16:creationId xmlns:a16="http://schemas.microsoft.com/office/drawing/2014/main" id="{FFFFA7D3-A0B4-4C78-8FA1-6D01D00E8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9" y="2179638"/>
            <a:ext cx="2186817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②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q = p-&gt;next;</a:t>
            </a:r>
          </a:p>
        </p:txBody>
      </p:sp>
      <p:grpSp>
        <p:nvGrpSpPr>
          <p:cNvPr id="392237" name="Group 45">
            <a:extLst>
              <a:ext uri="{FF2B5EF4-FFF2-40B4-BE49-F238E27FC236}">
                <a16:creationId xmlns:a16="http://schemas.microsoft.com/office/drawing/2014/main" id="{93AA37AA-D4DB-4ADB-8289-5E6DF030834C}"/>
              </a:ext>
            </a:extLst>
          </p:cNvPr>
          <p:cNvGrpSpPr>
            <a:grpSpLocks/>
          </p:cNvGrpSpPr>
          <p:nvPr/>
        </p:nvGrpSpPr>
        <p:grpSpPr bwMode="auto">
          <a:xfrm>
            <a:off x="4367218" y="2852739"/>
            <a:ext cx="322263" cy="1081087"/>
            <a:chOff x="1791" y="1797"/>
            <a:chExt cx="203" cy="681"/>
          </a:xfrm>
        </p:grpSpPr>
        <p:sp>
          <p:nvSpPr>
            <p:cNvPr id="392235" name="Line 43">
              <a:extLst>
                <a:ext uri="{FF2B5EF4-FFF2-40B4-BE49-F238E27FC236}">
                  <a16:creationId xmlns:a16="http://schemas.microsoft.com/office/drawing/2014/main" id="{4E8A1B9A-1806-402A-8616-410ABA8A0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115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36" name="Text Box 44">
              <a:extLst>
                <a:ext uri="{FF2B5EF4-FFF2-40B4-BE49-F238E27FC236}">
                  <a16:creationId xmlns:a16="http://schemas.microsoft.com/office/drawing/2014/main" id="{3D36879F-458C-4249-B6DA-A683CC2D8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797"/>
              <a:ext cx="203" cy="2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p</a:t>
              </a:r>
            </a:p>
          </p:txBody>
        </p:sp>
      </p:grpSp>
      <p:grpSp>
        <p:nvGrpSpPr>
          <p:cNvPr id="392238" name="Group 46">
            <a:extLst>
              <a:ext uri="{FF2B5EF4-FFF2-40B4-BE49-F238E27FC236}">
                <a16:creationId xmlns:a16="http://schemas.microsoft.com/office/drawing/2014/main" id="{10069A72-0C73-42D6-A857-9FEE1F838E61}"/>
              </a:ext>
            </a:extLst>
          </p:cNvPr>
          <p:cNvGrpSpPr>
            <a:grpSpLocks/>
          </p:cNvGrpSpPr>
          <p:nvPr/>
        </p:nvGrpSpPr>
        <p:grpSpPr bwMode="auto">
          <a:xfrm>
            <a:off x="5880105" y="2852739"/>
            <a:ext cx="322263" cy="1081087"/>
            <a:chOff x="1791" y="1797"/>
            <a:chExt cx="203" cy="681"/>
          </a:xfrm>
        </p:grpSpPr>
        <p:sp>
          <p:nvSpPr>
            <p:cNvPr id="392239" name="Line 47">
              <a:extLst>
                <a:ext uri="{FF2B5EF4-FFF2-40B4-BE49-F238E27FC236}">
                  <a16:creationId xmlns:a16="http://schemas.microsoft.com/office/drawing/2014/main" id="{454AAD15-8013-4214-97AD-36C6BDB85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115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40" name="Text Box 48">
              <a:extLst>
                <a:ext uri="{FF2B5EF4-FFF2-40B4-BE49-F238E27FC236}">
                  <a16:creationId xmlns:a16="http://schemas.microsoft.com/office/drawing/2014/main" id="{D8049385-9FAA-4A4A-B95C-46A2DFDE0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797"/>
              <a:ext cx="203" cy="2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q</a:t>
              </a:r>
            </a:p>
          </p:txBody>
        </p:sp>
      </p:grpSp>
      <p:sp>
        <p:nvSpPr>
          <p:cNvPr id="392241" name="Text Box 49">
            <a:extLst>
              <a:ext uri="{FF2B5EF4-FFF2-40B4-BE49-F238E27FC236}">
                <a16:creationId xmlns:a16="http://schemas.microsoft.com/office/drawing/2014/main" id="{E9C500FB-23D9-42CC-8A83-49F55533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1" y="1509713"/>
            <a:ext cx="3433953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①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if(p-&gt;next</a:t>
            </a:r>
            <a:r>
              <a:rPr lang="zh-CN" altLang="en-US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满足删除条件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92225" name="Line 33">
            <a:extLst>
              <a:ext uri="{FF2B5EF4-FFF2-40B4-BE49-F238E27FC236}">
                <a16:creationId xmlns:a16="http://schemas.microsoft.com/office/drawing/2014/main" id="{6E4554AB-D842-4823-AC32-8BCFD6D6C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6225" y="4243388"/>
            <a:ext cx="719138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9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9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9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9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92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39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3922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3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922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39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32" grpId="0"/>
      <p:bldP spid="392233" grpId="0"/>
      <p:bldP spid="392234" grpId="0"/>
      <p:bldP spid="3922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页脚占位符 3">
            <a:extLst>
              <a:ext uri="{FF2B5EF4-FFF2-40B4-BE49-F238E27FC236}">
                <a16:creationId xmlns:a16="http://schemas.microsoft.com/office/drawing/2014/main" id="{169CD796-0636-4A5A-8C4C-9A6E47287A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C语言程序设计 - 第8章  结构体</a:t>
            </a:r>
          </a:p>
        </p:txBody>
      </p:sp>
      <p:sp>
        <p:nvSpPr>
          <p:cNvPr id="30" name="灯片编号占位符 4">
            <a:extLst>
              <a:ext uri="{FF2B5EF4-FFF2-40B4-BE49-F238E27FC236}">
                <a16:creationId xmlns:a16="http://schemas.microsoft.com/office/drawing/2014/main" id="{C4E19336-8FAB-4683-94D0-63C5E65598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658E66-8DC9-477C-A008-15094A59D19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6C749194-857A-449C-8679-9759B293C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dirty="0"/>
              <a:t>插入结点</a:t>
            </a:r>
          </a:p>
        </p:txBody>
      </p:sp>
      <p:sp>
        <p:nvSpPr>
          <p:cNvPr id="393220" name="Line 4">
            <a:extLst>
              <a:ext uri="{FF2B5EF4-FFF2-40B4-BE49-F238E27FC236}">
                <a16:creationId xmlns:a16="http://schemas.microsoft.com/office/drawing/2014/main" id="{98FBDB71-3445-499A-96DE-2F75A5A85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4051" y="2997200"/>
            <a:ext cx="5048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21" name="Text Box 5">
            <a:extLst>
              <a:ext uri="{FF2B5EF4-FFF2-40B4-BE49-F238E27FC236}">
                <a16:creationId xmlns:a16="http://schemas.microsoft.com/office/drawing/2014/main" id="{47A9EE80-1C61-488B-86E4-F16B8C5A2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2573338"/>
            <a:ext cx="527050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</a:p>
        </p:txBody>
      </p:sp>
      <p:grpSp>
        <p:nvGrpSpPr>
          <p:cNvPr id="393227" name="Group 11">
            <a:extLst>
              <a:ext uri="{FF2B5EF4-FFF2-40B4-BE49-F238E27FC236}">
                <a16:creationId xmlns:a16="http://schemas.microsoft.com/office/drawing/2014/main" id="{E4AFF69E-BF7C-4DE2-9DCC-87B041D7450F}"/>
              </a:ext>
            </a:extLst>
          </p:cNvPr>
          <p:cNvGrpSpPr>
            <a:grpSpLocks/>
          </p:cNvGrpSpPr>
          <p:nvPr/>
        </p:nvGrpSpPr>
        <p:grpSpPr bwMode="auto">
          <a:xfrm>
            <a:off x="3719513" y="2709863"/>
            <a:ext cx="1008062" cy="576262"/>
            <a:chOff x="1837" y="1706"/>
            <a:chExt cx="635" cy="363"/>
          </a:xfrm>
        </p:grpSpPr>
        <p:sp>
          <p:nvSpPr>
            <p:cNvPr id="393228" name="Rectangle 12">
              <a:extLst>
                <a:ext uri="{FF2B5EF4-FFF2-40B4-BE49-F238E27FC236}">
                  <a16:creationId xmlns:a16="http://schemas.microsoft.com/office/drawing/2014/main" id="{7C93781F-583B-4765-BAA5-BD5BB413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zh-CN" b="1" baseline="-25000">
                  <a:solidFill>
                    <a:srgbClr val="FFFF00"/>
                  </a:solidFill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393229" name="Rectangle 13">
              <a:extLst>
                <a:ext uri="{FF2B5EF4-FFF2-40B4-BE49-F238E27FC236}">
                  <a16:creationId xmlns:a16="http://schemas.microsoft.com/office/drawing/2014/main" id="{42E2CDFB-E17F-4010-9063-736B232AA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 b="1" baseline="-25000">
                <a:solidFill>
                  <a:srgbClr val="FFFF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393231" name="Group 15">
            <a:extLst>
              <a:ext uri="{FF2B5EF4-FFF2-40B4-BE49-F238E27FC236}">
                <a16:creationId xmlns:a16="http://schemas.microsoft.com/office/drawing/2014/main" id="{BC735B05-7B56-41BF-A50E-F2E388D3DDCA}"/>
              </a:ext>
            </a:extLst>
          </p:cNvPr>
          <p:cNvGrpSpPr>
            <a:grpSpLocks/>
          </p:cNvGrpSpPr>
          <p:nvPr/>
        </p:nvGrpSpPr>
        <p:grpSpPr bwMode="auto">
          <a:xfrm>
            <a:off x="6743701" y="2709863"/>
            <a:ext cx="1008063" cy="576262"/>
            <a:chOff x="1837" y="1706"/>
            <a:chExt cx="635" cy="363"/>
          </a:xfrm>
        </p:grpSpPr>
        <p:sp>
          <p:nvSpPr>
            <p:cNvPr id="393232" name="Rectangle 16">
              <a:extLst>
                <a:ext uri="{FF2B5EF4-FFF2-40B4-BE49-F238E27FC236}">
                  <a16:creationId xmlns:a16="http://schemas.microsoft.com/office/drawing/2014/main" id="{3B195BBB-11DA-483A-8E82-0415A724A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706"/>
              <a:ext cx="363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zh-CN" sz="2000" b="1" baseline="-25000">
                  <a:solidFill>
                    <a:srgbClr val="FFFF00"/>
                  </a:solidFill>
                  <a:latin typeface="Courier New" panose="02070309020205020404" pitchFamily="49" charset="0"/>
                </a:rPr>
                <a:t>i+1</a:t>
              </a:r>
            </a:p>
          </p:txBody>
        </p:sp>
        <p:sp>
          <p:nvSpPr>
            <p:cNvPr id="393233" name="Rectangle 17">
              <a:extLst>
                <a:ext uri="{FF2B5EF4-FFF2-40B4-BE49-F238E27FC236}">
                  <a16:creationId xmlns:a16="http://schemas.microsoft.com/office/drawing/2014/main" id="{82943C45-36F7-4B67-A486-61DC01E70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706"/>
              <a:ext cx="272" cy="36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 b="1" baseline="-25000">
                <a:solidFill>
                  <a:srgbClr val="FFFF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93234" name="Text Box 18">
            <a:extLst>
              <a:ext uri="{FF2B5EF4-FFF2-40B4-BE49-F238E27FC236}">
                <a16:creationId xmlns:a16="http://schemas.microsoft.com/office/drawing/2014/main" id="{4539E77A-1EB3-49E1-BED0-3037363CD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13" y="2573338"/>
            <a:ext cx="527050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393236" name="Text Box 20">
            <a:extLst>
              <a:ext uri="{FF2B5EF4-FFF2-40B4-BE49-F238E27FC236}">
                <a16:creationId xmlns:a16="http://schemas.microsoft.com/office/drawing/2014/main" id="{E34D11D7-D6EA-402F-9E04-90413705A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4221163"/>
            <a:ext cx="2186817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④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p-&gt;next = q;</a:t>
            </a:r>
          </a:p>
        </p:txBody>
      </p:sp>
      <p:sp>
        <p:nvSpPr>
          <p:cNvPr id="393238" name="Text Box 22">
            <a:extLst>
              <a:ext uri="{FF2B5EF4-FFF2-40B4-BE49-F238E27FC236}">
                <a16:creationId xmlns:a16="http://schemas.microsoft.com/office/drawing/2014/main" id="{1AFE98A9-3F1B-4E62-AC46-0557C060C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5373689"/>
            <a:ext cx="5081840" cy="64633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②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q = malloc(sizeof (struct node));</a:t>
            </a:r>
          </a:p>
          <a:p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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q-&gt;data = x; </a:t>
            </a:r>
          </a:p>
        </p:txBody>
      </p:sp>
      <p:grpSp>
        <p:nvGrpSpPr>
          <p:cNvPr id="393239" name="Group 23">
            <a:extLst>
              <a:ext uri="{FF2B5EF4-FFF2-40B4-BE49-F238E27FC236}">
                <a16:creationId xmlns:a16="http://schemas.microsoft.com/office/drawing/2014/main" id="{0E3886EB-C8FB-4BD0-B9F5-E558123B29E3}"/>
              </a:ext>
            </a:extLst>
          </p:cNvPr>
          <p:cNvGrpSpPr>
            <a:grpSpLocks/>
          </p:cNvGrpSpPr>
          <p:nvPr/>
        </p:nvGrpSpPr>
        <p:grpSpPr bwMode="auto">
          <a:xfrm>
            <a:off x="4006855" y="1557339"/>
            <a:ext cx="322263" cy="1081087"/>
            <a:chOff x="1791" y="1797"/>
            <a:chExt cx="203" cy="681"/>
          </a:xfrm>
        </p:grpSpPr>
        <p:sp>
          <p:nvSpPr>
            <p:cNvPr id="393240" name="Line 24">
              <a:extLst>
                <a:ext uri="{FF2B5EF4-FFF2-40B4-BE49-F238E27FC236}">
                  <a16:creationId xmlns:a16="http://schemas.microsoft.com/office/drawing/2014/main" id="{6C9D1AD2-7F8A-41AE-82D6-FD930304A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115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1" name="Text Box 25">
              <a:extLst>
                <a:ext uri="{FF2B5EF4-FFF2-40B4-BE49-F238E27FC236}">
                  <a16:creationId xmlns:a16="http://schemas.microsoft.com/office/drawing/2014/main" id="{E8D6D0D8-4A7F-4E6C-98D3-A0C5C141E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797"/>
              <a:ext cx="203" cy="2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p</a:t>
              </a:r>
            </a:p>
          </p:txBody>
        </p:sp>
      </p:grpSp>
      <p:sp>
        <p:nvSpPr>
          <p:cNvPr id="393245" name="Text Box 29">
            <a:extLst>
              <a:ext uri="{FF2B5EF4-FFF2-40B4-BE49-F238E27FC236}">
                <a16:creationId xmlns:a16="http://schemas.microsoft.com/office/drawing/2014/main" id="{25008651-B380-47B6-8AAF-82D668132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1557338"/>
            <a:ext cx="2606804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①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if(p</a:t>
            </a:r>
            <a:r>
              <a:rPr lang="zh-CN" altLang="en-US" b="1">
                <a:solidFill>
                  <a:schemeClr val="bg1"/>
                </a:solidFill>
                <a:latin typeface="Courier New" panose="02070309020205020404" pitchFamily="49" charset="0"/>
                <a:ea typeface="楷体_GB2312" pitchFamily="49" charset="-122"/>
              </a:rPr>
              <a:t>满足插入条件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93246" name="Line 30">
            <a:extLst>
              <a:ext uri="{FF2B5EF4-FFF2-40B4-BE49-F238E27FC236}">
                <a16:creationId xmlns:a16="http://schemas.microsoft.com/office/drawing/2014/main" id="{A7E446C3-C310-4DDF-B246-0A638E267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4" y="2997200"/>
            <a:ext cx="7191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25" name="Line 9">
            <a:extLst>
              <a:ext uri="{FF2B5EF4-FFF2-40B4-BE49-F238E27FC236}">
                <a16:creationId xmlns:a16="http://schemas.microsoft.com/office/drawing/2014/main" id="{3162A3AE-C9E9-465E-8460-B63E07D63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6" y="2997200"/>
            <a:ext cx="22320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3263" name="Group 47">
            <a:extLst>
              <a:ext uri="{FF2B5EF4-FFF2-40B4-BE49-F238E27FC236}">
                <a16:creationId xmlns:a16="http://schemas.microsoft.com/office/drawing/2014/main" id="{4CDCAF06-648A-4FF9-B795-4AECED8AC994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3773488"/>
            <a:ext cx="1008062" cy="1377950"/>
            <a:chOff x="2335" y="2377"/>
            <a:chExt cx="635" cy="868"/>
          </a:xfrm>
        </p:grpSpPr>
        <p:sp>
          <p:nvSpPr>
            <p:cNvPr id="393244" name="Text Box 28">
              <a:extLst>
                <a:ext uri="{FF2B5EF4-FFF2-40B4-BE49-F238E27FC236}">
                  <a16:creationId xmlns:a16="http://schemas.microsoft.com/office/drawing/2014/main" id="{07469AB7-A17A-41A0-88F9-1E6F9F05D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012"/>
              <a:ext cx="203" cy="23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FF00"/>
                  </a:solidFill>
                  <a:latin typeface="Courier New" panose="02070309020205020404" pitchFamily="49" charset="0"/>
                </a:rPr>
                <a:t>q</a:t>
              </a:r>
            </a:p>
          </p:txBody>
        </p:sp>
        <p:grpSp>
          <p:nvGrpSpPr>
            <p:cNvPr id="393247" name="Group 31">
              <a:extLst>
                <a:ext uri="{FF2B5EF4-FFF2-40B4-BE49-F238E27FC236}">
                  <a16:creationId xmlns:a16="http://schemas.microsoft.com/office/drawing/2014/main" id="{7677652C-EE41-43E4-9244-DAD0A93D3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5" y="2377"/>
              <a:ext cx="635" cy="363"/>
              <a:chOff x="1837" y="1706"/>
              <a:chExt cx="635" cy="363"/>
            </a:xfrm>
          </p:grpSpPr>
          <p:sp>
            <p:nvSpPr>
              <p:cNvPr id="393248" name="Rectangle 32">
                <a:extLst>
                  <a:ext uri="{FF2B5EF4-FFF2-40B4-BE49-F238E27FC236}">
                    <a16:creationId xmlns:a16="http://schemas.microsoft.com/office/drawing/2014/main" id="{C35B70E9-A317-42DF-9CE4-995724677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1706"/>
                <a:ext cx="363" cy="36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solidFill>
                      <a:srgbClr val="FFFF00"/>
                    </a:solidFill>
                    <a:latin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393249" name="Rectangle 33">
                <a:extLst>
                  <a:ext uri="{FF2B5EF4-FFF2-40B4-BE49-F238E27FC236}">
                    <a16:creationId xmlns:a16="http://schemas.microsoft.com/office/drawing/2014/main" id="{8A895D41-57AA-48DF-AC4E-2D611A8CA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1706"/>
                <a:ext cx="272" cy="36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 b="1" baseline="-25000">
                  <a:solidFill>
                    <a:srgbClr val="FFFF00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393243" name="Line 27">
              <a:extLst>
                <a:ext uri="{FF2B5EF4-FFF2-40B4-BE49-F238E27FC236}">
                  <a16:creationId xmlns:a16="http://schemas.microsoft.com/office/drawing/2014/main" id="{0343EFEA-A93A-46EC-82EB-0A67DB48F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740"/>
              <a:ext cx="0" cy="363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 type="stealth" w="lg" len="lg"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3256" name="Text Box 40">
            <a:extLst>
              <a:ext uri="{FF2B5EF4-FFF2-40B4-BE49-F238E27FC236}">
                <a16:creationId xmlns:a16="http://schemas.microsoft.com/office/drawing/2014/main" id="{B4CF80A9-8EA5-49DC-AC84-352AEE38E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4" y="4422775"/>
            <a:ext cx="3013967" cy="3693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  <a:latin typeface="宋体" panose="02010600030101010101" pitchFamily="2" charset="-122"/>
              </a:rPr>
              <a:t>③</a:t>
            </a:r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q-&gt;next = p-&gt;next;</a:t>
            </a:r>
          </a:p>
        </p:txBody>
      </p:sp>
      <p:sp>
        <p:nvSpPr>
          <p:cNvPr id="393257" name="Freeform 41">
            <a:extLst>
              <a:ext uri="{FF2B5EF4-FFF2-40B4-BE49-F238E27FC236}">
                <a16:creationId xmlns:a16="http://schemas.microsoft.com/office/drawing/2014/main" id="{515AA64B-FFAA-4F97-9021-51C4BF697863}"/>
              </a:ext>
            </a:extLst>
          </p:cNvPr>
          <p:cNvSpPr>
            <a:spLocks/>
          </p:cNvSpPr>
          <p:nvPr/>
        </p:nvSpPr>
        <p:spPr bwMode="auto">
          <a:xfrm>
            <a:off x="6024563" y="3284538"/>
            <a:ext cx="1079500" cy="792162"/>
          </a:xfrm>
          <a:custGeom>
            <a:avLst/>
            <a:gdLst>
              <a:gd name="T0" fmla="*/ 0 w 680"/>
              <a:gd name="T1" fmla="*/ 499 h 499"/>
              <a:gd name="T2" fmla="*/ 363 w 680"/>
              <a:gd name="T3" fmla="*/ 409 h 499"/>
              <a:gd name="T4" fmla="*/ 680 w 680"/>
              <a:gd name="T5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499">
                <a:moveTo>
                  <a:pt x="0" y="499"/>
                </a:moveTo>
                <a:cubicBezTo>
                  <a:pt x="125" y="495"/>
                  <a:pt x="250" y="492"/>
                  <a:pt x="363" y="409"/>
                </a:cubicBezTo>
                <a:cubicBezTo>
                  <a:pt x="476" y="326"/>
                  <a:pt x="578" y="163"/>
                  <a:pt x="680" y="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3262" name="Freeform 46">
            <a:extLst>
              <a:ext uri="{FF2B5EF4-FFF2-40B4-BE49-F238E27FC236}">
                <a16:creationId xmlns:a16="http://schemas.microsoft.com/office/drawing/2014/main" id="{56BDB6E8-4758-4455-837D-BC4E8093D5EA}"/>
              </a:ext>
            </a:extLst>
          </p:cNvPr>
          <p:cNvSpPr>
            <a:spLocks/>
          </p:cNvSpPr>
          <p:nvPr/>
        </p:nvSpPr>
        <p:spPr bwMode="auto">
          <a:xfrm>
            <a:off x="4511676" y="2997200"/>
            <a:ext cx="720725" cy="1079500"/>
          </a:xfrm>
          <a:custGeom>
            <a:avLst/>
            <a:gdLst>
              <a:gd name="T0" fmla="*/ 0 w 454"/>
              <a:gd name="T1" fmla="*/ 0 h 680"/>
              <a:gd name="T2" fmla="*/ 136 w 454"/>
              <a:gd name="T3" fmla="*/ 544 h 680"/>
              <a:gd name="T4" fmla="*/ 454 w 454"/>
              <a:gd name="T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4" h="680">
                <a:moveTo>
                  <a:pt x="0" y="0"/>
                </a:moveTo>
                <a:cubicBezTo>
                  <a:pt x="30" y="215"/>
                  <a:pt x="60" y="431"/>
                  <a:pt x="136" y="544"/>
                </a:cubicBezTo>
                <a:cubicBezTo>
                  <a:pt x="212" y="657"/>
                  <a:pt x="333" y="668"/>
                  <a:pt x="454" y="68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 type="oval" w="med" len="med"/>
            <a:tailEnd type="stealth" w="lg" len="lg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9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9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9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9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36" grpId="0"/>
      <p:bldP spid="393238" grpId="0"/>
      <p:bldP spid="393245" grpId="0"/>
      <p:bldP spid="3932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63958D-C40E-4263-88A9-D15384C1D0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C语言程序设计 - 第8章  结构体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7335E2-7318-42F2-83AA-3163ABE7C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D38DD1-60FB-448F-8820-1BE9FEC42425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E63ED0E5-7E47-4E33-B238-744CB5CE7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505" y="365125"/>
            <a:ext cx="11148968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/>
              <a:t>链表操作中需要注意的几个问题</a:t>
            </a: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59CEA1A8-A7B2-4037-8D99-5AE2471D2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注意考虑几个特殊情况下的操作</a:t>
            </a:r>
          </a:p>
          <a:p>
            <a:pPr lvl="1"/>
            <a:r>
              <a:rPr lang="zh-CN" altLang="en-US" dirty="0"/>
              <a:t>链表为空表 </a:t>
            </a:r>
            <a:r>
              <a:rPr lang="en-US" altLang="zh-CN" b="1" dirty="0"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head==NULL</a:t>
            </a:r>
            <a:r>
              <a:rPr lang="en-US" altLang="zh-CN" b="1" dirty="0"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zh-CN" altLang="en-US" dirty="0"/>
              <a:t>链表只有一个结点</a:t>
            </a:r>
          </a:p>
          <a:p>
            <a:pPr lvl="1"/>
            <a:r>
              <a:rPr lang="zh-CN" altLang="en-US" dirty="0"/>
              <a:t>对链表的第一个结点进行操作</a:t>
            </a:r>
          </a:p>
          <a:p>
            <a:pPr lvl="1"/>
            <a:r>
              <a:rPr lang="zh-CN" altLang="en-US" dirty="0"/>
              <a:t>对链表的最后一个结点进行操作</a:t>
            </a:r>
          </a:p>
          <a:p>
            <a:r>
              <a:rPr lang="zh-CN" altLang="en-US" dirty="0"/>
              <a:t>最后一个结点的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next</a:t>
            </a:r>
            <a:r>
              <a:rPr lang="zh-CN" altLang="en-US" dirty="0"/>
              <a:t>指针应为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</a:p>
          <a:p>
            <a:r>
              <a:rPr lang="zh-CN" altLang="en-US" dirty="0"/>
              <a:t>可以定义一个结构体类型用于表示结点的数据部分，以便于对数据的操作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C1E22-FF56-4BD8-A2F0-49784A22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语言中表达式的副作用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4096E-02CD-43CB-8978-AC97F8683CC1}"/>
              </a:ext>
            </a:extLst>
          </p:cNvPr>
          <p:cNvSpPr txBox="1">
            <a:spLocks noChangeArrowheads="1"/>
          </p:cNvSpPr>
          <p:nvPr/>
        </p:nvSpPr>
        <p:spPr>
          <a:xfrm>
            <a:off x="1103038" y="1747838"/>
            <a:ext cx="8342313" cy="511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Evaluating an expression often has side-effects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a++			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increment a afterwards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 = 5			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changes the value of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 = foo() 		</a:t>
            </a:r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function foo may have side-effects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358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C1E22-FF56-4BD8-A2F0-49784A22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语言中的不确定性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CC48B9C-53A7-4556-B527-AB6FC5821D08}"/>
              </a:ext>
            </a:extLst>
          </p:cNvPr>
          <p:cNvSpPr txBox="1">
            <a:spLocks noChangeArrowheads="1"/>
          </p:cNvSpPr>
          <p:nvPr/>
        </p:nvSpPr>
        <p:spPr>
          <a:xfrm>
            <a:off x="1339518" y="1579674"/>
            <a:ext cx="8342313" cy="511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Library routines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malloc() returns a </a:t>
            </a:r>
            <a:r>
              <a:rPr lang="en-US" altLang="zh-CN" dirty="0" err="1">
                <a:ea typeface="宋体" panose="02010600030101010101" pitchFamily="2" charset="-122"/>
              </a:rPr>
              <a:t>nondeterministically</a:t>
            </a:r>
            <a:r>
              <a:rPr lang="en-US" altLang="zh-CN" dirty="0">
                <a:ea typeface="宋体" panose="02010600030101010101" pitchFamily="2" charset="-122"/>
              </a:rPr>
              <a:t>-chosen address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Address used as a hash key produces nondeterministic results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Argument evaluation order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myfunc</a:t>
            </a:r>
            <a:r>
              <a:rPr lang="en-US" altLang="zh-CN" dirty="0">
                <a:ea typeface="宋体" panose="02010600030101010101" pitchFamily="2" charset="-122"/>
              </a:rPr>
              <a:t>( func1(), func2(), func3() 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func1, func2, and func3 may be called in any order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Word sizes</a:t>
            </a:r>
          </a:p>
          <a:p>
            <a:pPr lvl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int a;</a:t>
            </a:r>
          </a:p>
          <a:p>
            <a:pPr lvl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a = 1 &lt;&lt; 16;	/* Might be zero */</a:t>
            </a:r>
          </a:p>
          <a:p>
            <a:pPr lvl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a = 1 &lt;&lt; 32;	/* Might be zero */</a:t>
            </a:r>
          </a:p>
        </p:txBody>
      </p:sp>
    </p:spTree>
    <p:extLst>
      <p:ext uri="{BB962C8B-B14F-4D97-AF65-F5344CB8AC3E}">
        <p14:creationId xmlns:p14="http://schemas.microsoft.com/office/powerpoint/2010/main" val="848765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C1E22-FF56-4BD8-A2F0-49784A22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语言中的不确定性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66109-6120-4597-803E-98B801FC1D13}"/>
              </a:ext>
            </a:extLst>
          </p:cNvPr>
          <p:cNvSpPr txBox="1">
            <a:spLocks noChangeArrowheads="1"/>
          </p:cNvSpPr>
          <p:nvPr/>
        </p:nvSpPr>
        <p:spPr>
          <a:xfrm>
            <a:off x="1103039" y="1747838"/>
            <a:ext cx="8342313" cy="511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Uninitialized variables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Automatic variables may take values from stack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Global variables left to the whims of the OS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Reading the wrong value from a union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union { int a; float b; } u; </a:t>
            </a:r>
            <a:r>
              <a:rPr lang="en-US" altLang="zh-CN" dirty="0" err="1">
                <a:ea typeface="宋体" panose="02010600030101010101" pitchFamily="2" charset="-122"/>
              </a:rPr>
              <a:t>u.a</a:t>
            </a:r>
            <a:r>
              <a:rPr lang="en-US" altLang="zh-CN" dirty="0">
                <a:ea typeface="宋体" panose="02010600030101010101" pitchFamily="2" charset="-122"/>
              </a:rPr>
              <a:t> = 10; </a:t>
            </a:r>
            <a:r>
              <a:rPr lang="en-US" altLang="zh-CN" dirty="0" err="1">
                <a:ea typeface="宋体" panose="02010600030101010101" pitchFamily="2" charset="-122"/>
              </a:rPr>
              <a:t>printf</a:t>
            </a:r>
            <a:r>
              <a:rPr lang="en-US" altLang="zh-CN" dirty="0">
                <a:ea typeface="宋体" panose="02010600030101010101" pitchFamily="2" charset="-122"/>
              </a:rPr>
              <a:t>(“%g”, </a:t>
            </a:r>
            <a:r>
              <a:rPr lang="en-US" altLang="zh-CN" dirty="0" err="1">
                <a:ea typeface="宋体" panose="02010600030101010101" pitchFamily="2" charset="-122"/>
              </a:rPr>
              <a:t>u.b</a:t>
            </a:r>
            <a:r>
              <a:rPr lang="en-US" altLang="zh-CN" dirty="0">
                <a:ea typeface="宋体" panose="02010600030101010101" pitchFamily="2" charset="-122"/>
              </a:rPr>
              <a:t>);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Pointer dereference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*a undefined unless it points within an allocated array and has been initialized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Very easy to violate these rules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Legal: int a[10]; a[-1] = 3; a[10] = 2; a[11] = 5;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int *a, *b;  a - b only defined if a and b point into the same array</a:t>
            </a:r>
          </a:p>
        </p:txBody>
      </p:sp>
    </p:spTree>
    <p:extLst>
      <p:ext uri="{BB962C8B-B14F-4D97-AF65-F5344CB8AC3E}">
        <p14:creationId xmlns:p14="http://schemas.microsoft.com/office/powerpoint/2010/main" val="2033886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C1E22-FF56-4BD8-A2F0-49784A22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</a:t>
            </a:r>
            <a:r>
              <a:rPr lang="zh-CN" altLang="en-US" dirty="0"/>
              <a:t>语言中的不确定性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1F246A6-CED3-4858-AACB-13C72433B790}"/>
              </a:ext>
            </a:extLst>
          </p:cNvPr>
          <p:cNvSpPr txBox="1">
            <a:spLocks noChangeArrowheads="1"/>
          </p:cNvSpPr>
          <p:nvPr/>
        </p:nvSpPr>
        <p:spPr>
          <a:xfrm>
            <a:off x="1103039" y="1863447"/>
            <a:ext cx="9554451" cy="511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How to deal with nondeterminism?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Caveat programmer 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给程序员忠告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Studiously avoid nondeterministic constructs 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尽量不使用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Compilers, lint, etc. don’t really help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Philosophy of C: get out of the programmer’s way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“C treats you like a consenting adult”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= 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成年人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Created by a systems programmer (Ritchie)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“Pascal treats you like a misbehaving child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”=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调皮的孩子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Created by an educator (Wirth)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“Ada treats you like a criminal”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= </a:t>
            </a:r>
            <a:r>
              <a:rPr lang="zh-CN" altLang="en-US" dirty="0">
                <a:solidFill>
                  <a:srgbClr val="0070C0"/>
                </a:solidFill>
                <a:ea typeface="宋体" panose="02010600030101010101" pitchFamily="2" charset="-122"/>
              </a:rPr>
              <a:t>罪犯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Created by the Department of Defense</a:t>
            </a:r>
          </a:p>
        </p:txBody>
      </p:sp>
    </p:spTree>
    <p:extLst>
      <p:ext uri="{BB962C8B-B14F-4D97-AF65-F5344CB8AC3E}">
        <p14:creationId xmlns:p14="http://schemas.microsoft.com/office/powerpoint/2010/main" val="340913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4F79B69-CB2E-47E8-9BD6-A6BE29104F00}"/>
              </a:ext>
            </a:extLst>
          </p:cNvPr>
          <p:cNvSpPr txBox="1">
            <a:spLocks noChangeArrowheads="1"/>
          </p:cNvSpPr>
          <p:nvPr/>
        </p:nvSpPr>
        <p:spPr>
          <a:xfrm>
            <a:off x="377825" y="160337"/>
            <a:ext cx="8421688" cy="898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/>
              <a:t>C</a:t>
            </a:r>
            <a:r>
              <a:rPr lang="zh-CN" altLang="en-US" sz="6000" dirty="0"/>
              <a:t>类型</a:t>
            </a:r>
            <a:endParaRPr lang="en-US" altLang="zh-CN" sz="60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9331473-99A8-4FFC-8C7D-AEB0D1890A28}"/>
              </a:ext>
            </a:extLst>
          </p:cNvPr>
          <p:cNvSpPr txBox="1">
            <a:spLocks noChangeArrowheads="1"/>
          </p:cNvSpPr>
          <p:nvPr/>
        </p:nvSpPr>
        <p:spPr>
          <a:xfrm>
            <a:off x="971550" y="1600200"/>
            <a:ext cx="7715250" cy="4781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基本类型</a:t>
            </a:r>
          </a:p>
          <a:p>
            <a:pPr lvl="1"/>
            <a:r>
              <a:rPr lang="zh-CN" altLang="en-US" dirty="0"/>
              <a:t>整型、字符型、浮点型（实型）、枚举类型</a:t>
            </a:r>
          </a:p>
          <a:p>
            <a:r>
              <a:rPr lang="zh-CN" altLang="en-US" dirty="0"/>
              <a:t>构造类型</a:t>
            </a:r>
          </a:p>
          <a:p>
            <a:pPr lvl="1"/>
            <a:r>
              <a:rPr lang="zh-CN" altLang="en-US" dirty="0"/>
              <a:t>数组类型、结构体类型、共用体类型</a:t>
            </a:r>
          </a:p>
          <a:p>
            <a:r>
              <a:rPr lang="zh-CN" altLang="en-US" dirty="0"/>
              <a:t>指针类型</a:t>
            </a:r>
          </a:p>
          <a:p>
            <a:r>
              <a:rPr lang="zh-CN" altLang="en-US" dirty="0"/>
              <a:t>空类型</a:t>
            </a:r>
          </a:p>
        </p:txBody>
      </p:sp>
    </p:spTree>
    <p:extLst>
      <p:ext uri="{BB962C8B-B14F-4D97-AF65-F5344CB8AC3E}">
        <p14:creationId xmlns:p14="http://schemas.microsoft.com/office/powerpoint/2010/main" val="31075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2DB32B7-4A86-47CB-B207-72D40E9E8C6C}"/>
              </a:ext>
            </a:extLst>
          </p:cNvPr>
          <p:cNvSpPr txBox="1">
            <a:spLocks noChangeArrowheads="1"/>
          </p:cNvSpPr>
          <p:nvPr/>
        </p:nvSpPr>
        <p:spPr>
          <a:xfrm>
            <a:off x="377825" y="1138238"/>
            <a:ext cx="9093346" cy="5110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int i;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int *j, k;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unsigned char *ch;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float f[10];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char nextChar(int, char*);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int a[3][5][10];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int *func1(float);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latin typeface="Lucida Console" panose="020B0609040504020204" pitchFamily="49" charset="0"/>
                <a:ea typeface="宋体" panose="02010600030101010101" pitchFamily="2" charset="-122"/>
              </a:rPr>
              <a:t>int (*func2)(void);</a:t>
            </a:r>
            <a:endParaRPr lang="en-US" altLang="zh-CN" dirty="0"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3037A-A424-4900-B95D-3221B167EBD7}"/>
              </a:ext>
            </a:extLst>
          </p:cNvPr>
          <p:cNvSpPr txBox="1">
            <a:spLocks noChangeArrowheads="1"/>
          </p:cNvSpPr>
          <p:nvPr/>
        </p:nvSpPr>
        <p:spPr>
          <a:xfrm>
            <a:off x="377825" y="160337"/>
            <a:ext cx="8421688" cy="898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/>
              <a:t>C</a:t>
            </a:r>
            <a:r>
              <a:rPr lang="zh-CN" altLang="en-US" sz="6000" dirty="0"/>
              <a:t>类型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172851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E0A4B82-DF02-4308-9962-F1216A343E6A}"/>
              </a:ext>
            </a:extLst>
          </p:cNvPr>
          <p:cNvSpPr txBox="1">
            <a:spLocks noChangeArrowheads="1"/>
          </p:cNvSpPr>
          <p:nvPr/>
        </p:nvSpPr>
        <p:spPr>
          <a:xfrm>
            <a:off x="971549" y="1600200"/>
            <a:ext cx="9028127" cy="4781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结构体</a:t>
            </a:r>
          </a:p>
          <a:p>
            <a:pPr lvl="1"/>
            <a:r>
              <a:rPr lang="zh-CN" altLang="en-US" dirty="0"/>
              <a:t>将不同类型的数据组合成一个整体</a:t>
            </a:r>
          </a:p>
          <a:p>
            <a:pPr lvl="1"/>
            <a:r>
              <a:rPr lang="zh-CN" altLang="en-US" dirty="0"/>
              <a:t>用来表示简单类型无法描述的复杂对象</a:t>
            </a:r>
          </a:p>
          <a:p>
            <a:pPr lvl="1"/>
            <a:r>
              <a:rPr lang="zh-CN" altLang="en-US" dirty="0"/>
              <a:t>可以用结构体来定义用户自己的数据结构</a:t>
            </a:r>
          </a:p>
          <a:p>
            <a:r>
              <a:rPr lang="zh-CN" altLang="en-US" dirty="0"/>
              <a:t>举例</a:t>
            </a:r>
          </a:p>
          <a:p>
            <a:pPr lvl="1"/>
            <a:r>
              <a:rPr lang="zh-CN" altLang="en-US" dirty="0"/>
              <a:t>描述学生信息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4EB45A-1B96-4322-ABC4-4EEDBD217974}"/>
              </a:ext>
            </a:extLst>
          </p:cNvPr>
          <p:cNvSpPr txBox="1">
            <a:spLocks noChangeArrowheads="1"/>
          </p:cNvSpPr>
          <p:nvPr/>
        </p:nvSpPr>
        <p:spPr>
          <a:xfrm>
            <a:off x="377825" y="160337"/>
            <a:ext cx="8421688" cy="898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/>
              <a:t>C</a:t>
            </a:r>
            <a:r>
              <a:rPr lang="zh-CN" altLang="en-US" sz="6000" dirty="0"/>
              <a:t>结构体</a:t>
            </a:r>
            <a:endParaRPr lang="en-US" altLang="zh-CN" sz="6000" dirty="0"/>
          </a:p>
        </p:txBody>
      </p:sp>
      <p:graphicFrame>
        <p:nvGraphicFramePr>
          <p:cNvPr id="7" name="Group 126">
            <a:extLst>
              <a:ext uri="{FF2B5EF4-FFF2-40B4-BE49-F238E27FC236}">
                <a16:creationId xmlns:a16="http://schemas.microsoft.com/office/drawing/2014/main" id="{A95E845F-847F-4D11-AE25-DA267A1F7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56246"/>
              </p:ext>
            </p:extLst>
          </p:nvPr>
        </p:nvGraphicFramePr>
        <p:xfrm>
          <a:off x="1382713" y="4228138"/>
          <a:ext cx="7416800" cy="9525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1739261029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187074049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644781700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237008542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998652358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721147068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num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sex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score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00635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12039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Bill Gates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76.5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New York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55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2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5470FBA-38AB-4152-B6FE-5E7A219A7624}"/>
              </a:ext>
            </a:extLst>
          </p:cNvPr>
          <p:cNvSpPr txBox="1">
            <a:spLocks noChangeArrowheads="1"/>
          </p:cNvSpPr>
          <p:nvPr/>
        </p:nvSpPr>
        <p:spPr>
          <a:xfrm>
            <a:off x="971550" y="1600200"/>
            <a:ext cx="9489522" cy="4781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r>
              <a:rPr lang="zh-CN" altLang="en-US" dirty="0"/>
              <a:t>注意</a:t>
            </a:r>
            <a:r>
              <a:rPr lang="en-US" altLang="zh-CN" b="1" dirty="0">
                <a:latin typeface="Courier New" panose="02070309020205020404" pitchFamily="49" charset="0"/>
              </a:rPr>
              <a:t>{}</a:t>
            </a:r>
            <a:r>
              <a:rPr lang="zh-CN" altLang="en-US" dirty="0"/>
              <a:t>不表示复合语句，其后有分号</a:t>
            </a:r>
          </a:p>
          <a:p>
            <a:pPr>
              <a:buClr>
                <a:srgbClr val="FF0000"/>
              </a:buClr>
            </a:pPr>
            <a:r>
              <a:rPr lang="zh-CN" altLang="en-US" dirty="0"/>
              <a:t>同一结构体的成员不能重名</a:t>
            </a:r>
          </a:p>
          <a:p>
            <a:r>
              <a:rPr lang="zh-CN" altLang="en-US" dirty="0"/>
              <a:t>不同结构体的成员可以重名</a:t>
            </a:r>
          </a:p>
          <a:p>
            <a:r>
              <a:rPr lang="zh-CN" altLang="en-US" dirty="0"/>
              <a:t>结构体成员和其他变量可以重名</a:t>
            </a:r>
          </a:p>
          <a:p>
            <a:r>
              <a:rPr lang="zh-CN" altLang="en-US" dirty="0"/>
              <a:t>结构体类型与其成员或其他变量可重名</a:t>
            </a:r>
          </a:p>
          <a:p>
            <a:pPr lvl="1"/>
            <a:r>
              <a:rPr lang="en-US" altLang="zh-CN" b="1" dirty="0">
                <a:latin typeface="Courier New" panose="02070309020205020404" pitchFamily="49" charset="0"/>
              </a:rPr>
              <a:t>struct test { int test; } test;</a:t>
            </a:r>
          </a:p>
          <a:p>
            <a:r>
              <a:rPr lang="zh-CN" altLang="en-US" dirty="0"/>
              <a:t>结构体类型名称是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struct </a:t>
            </a:r>
            <a:r>
              <a:rPr lang="zh-CN" altLang="en-US" dirty="0">
                <a:solidFill>
                  <a:srgbClr val="FF0000"/>
                </a:solidFill>
              </a:rPr>
              <a:t>结构体名</a:t>
            </a:r>
            <a:r>
              <a:rPr lang="zh-CN" altLang="en-US" dirty="0"/>
              <a:t>，注意</a:t>
            </a:r>
            <a:r>
              <a:rPr lang="en-US" altLang="zh-CN" b="1" dirty="0">
                <a:latin typeface="Courier New" panose="02070309020205020404" pitchFamily="49" charset="0"/>
              </a:rPr>
              <a:t>struct</a:t>
            </a:r>
            <a:r>
              <a:rPr lang="zh-CN" altLang="en-US" dirty="0"/>
              <a:t>关键字不能省略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72DFE-A2FE-438D-8CFE-5E01167918FD}"/>
              </a:ext>
            </a:extLst>
          </p:cNvPr>
          <p:cNvSpPr txBox="1">
            <a:spLocks noChangeArrowheads="1"/>
          </p:cNvSpPr>
          <p:nvPr/>
        </p:nvSpPr>
        <p:spPr>
          <a:xfrm>
            <a:off x="377825" y="160337"/>
            <a:ext cx="8421688" cy="898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/>
              <a:t>C</a:t>
            </a:r>
            <a:r>
              <a:rPr lang="zh-CN" altLang="en-US" sz="6000" dirty="0"/>
              <a:t>结构体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420942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5FBFCD8-AD03-47DB-B29C-90A074029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84313"/>
            <a:ext cx="7848600" cy="4824412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42000" tIns="154800" rIns="162000" bIns="154800"/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struct student {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   unsigned num;      /*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楷体_GB2312" pitchFamily="49" charset="-122"/>
              </a:rPr>
              <a:t>学号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/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   char     name[20]; /*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楷体_GB2312" pitchFamily="49" charset="-122"/>
              </a:rPr>
              <a:t>姓名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/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   char     sex;      /*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楷体_GB2312" pitchFamily="49" charset="-122"/>
              </a:rPr>
              <a:t>性别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/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   unsigned age;      /*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楷体_GB2312" pitchFamily="49" charset="-122"/>
              </a:rPr>
              <a:t>年龄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/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   float    score;    /*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楷体_GB2312" pitchFamily="49" charset="-122"/>
              </a:rPr>
              <a:t>分数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/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   char     </a:t>
            </a:r>
            <a:r>
              <a:rPr lang="en-US" altLang="zh-CN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addr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[50]; /*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楷体_GB2312" pitchFamily="49" charset="-122"/>
              </a:rPr>
              <a:t>地址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/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4BF639-EA4D-4DA2-B755-A6774BE6AD9E}"/>
              </a:ext>
            </a:extLst>
          </p:cNvPr>
          <p:cNvSpPr txBox="1">
            <a:spLocks noChangeArrowheads="1"/>
          </p:cNvSpPr>
          <p:nvPr/>
        </p:nvSpPr>
        <p:spPr>
          <a:xfrm>
            <a:off x="377825" y="160337"/>
            <a:ext cx="8421688" cy="898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/>
              <a:t>C</a:t>
            </a:r>
            <a:r>
              <a:rPr lang="zh-CN" altLang="en-US" sz="6000" dirty="0"/>
              <a:t>结构体</a:t>
            </a:r>
            <a:endParaRPr lang="en-US" altLang="zh-CN" sz="6000" dirty="0"/>
          </a:p>
        </p:txBody>
      </p:sp>
    </p:spTree>
    <p:extLst>
      <p:ext uri="{BB962C8B-B14F-4D97-AF65-F5344CB8AC3E}">
        <p14:creationId xmlns:p14="http://schemas.microsoft.com/office/powerpoint/2010/main" val="414081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946AE2-647C-42F9-B57A-CA96010E0852}"/>
              </a:ext>
            </a:extLst>
          </p:cNvPr>
          <p:cNvSpPr txBox="1">
            <a:spLocks noChangeArrowheads="1"/>
          </p:cNvSpPr>
          <p:nvPr/>
        </p:nvSpPr>
        <p:spPr>
          <a:xfrm>
            <a:off x="377824" y="160337"/>
            <a:ext cx="10663839" cy="898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dirty="0"/>
              <a:t>C</a:t>
            </a:r>
            <a:r>
              <a:rPr lang="zh-CN" altLang="en-US" sz="6000" dirty="0"/>
              <a:t>结构体的存储</a:t>
            </a:r>
            <a:r>
              <a:rPr lang="en-US" altLang="zh-CN" sz="6000" dirty="0"/>
              <a:t>-</a:t>
            </a:r>
            <a:r>
              <a:rPr lang="zh-CN" altLang="en-US" sz="6000" dirty="0"/>
              <a:t>数据对齐</a:t>
            </a:r>
            <a:endParaRPr lang="en-US" altLang="zh-CN" sz="60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1A8EBBB-6B79-49B9-9DFD-5C5DA8C450E0}"/>
              </a:ext>
            </a:extLst>
          </p:cNvPr>
          <p:cNvGrpSpPr/>
          <p:nvPr/>
        </p:nvGrpSpPr>
        <p:grpSpPr>
          <a:xfrm>
            <a:off x="1150336" y="1058862"/>
            <a:ext cx="8342313" cy="5110162"/>
            <a:chOff x="377825" y="1138238"/>
            <a:chExt cx="8342313" cy="511016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97B70B3-126C-4078-890C-AE68A8764E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7825" y="1138238"/>
              <a:ext cx="8342313" cy="511016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ea typeface="宋体" panose="02010600030101010101" pitchFamily="2" charset="-122"/>
                </a:rPr>
                <a:t>Compilers add “padding” to structs to ensure proper alignment, especially for arrays</a:t>
              </a:r>
            </a:p>
            <a:p>
              <a:r>
                <a:rPr lang="en-US" altLang="zh-CN" dirty="0">
                  <a:ea typeface="宋体" panose="02010600030101010101" pitchFamily="2" charset="-122"/>
                </a:rPr>
                <a:t>Pad to ensure alignment of largest object (with biggest requirement)</a:t>
              </a:r>
            </a:p>
            <a:p>
              <a:endParaRPr lang="en-US" altLang="zh-CN" dirty="0"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Lucida Console" panose="020B0609040504020204" pitchFamily="49" charset="0"/>
                  <a:ea typeface="宋体" panose="02010600030101010101" pitchFamily="2" charset="-122"/>
                </a:rPr>
                <a:t>struct {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Lucida Console" panose="020B0609040504020204" pitchFamily="49" charset="0"/>
                  <a:ea typeface="宋体" panose="02010600030101010101" pitchFamily="2" charset="-122"/>
                </a:rPr>
                <a:t>  char a;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Lucida Console" panose="020B0609040504020204" pitchFamily="49" charset="0"/>
                  <a:ea typeface="宋体" panose="02010600030101010101" pitchFamily="2" charset="-122"/>
                </a:rPr>
                <a:t>  int b;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Lucida Console" panose="020B0609040504020204" pitchFamily="49" charset="0"/>
                  <a:ea typeface="宋体" panose="02010600030101010101" pitchFamily="2" charset="-122"/>
                </a:rPr>
                <a:t>  char c;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Lucida Console" panose="020B0609040504020204" pitchFamily="49" charset="0"/>
                  <a:ea typeface="宋体" panose="02010600030101010101" pitchFamily="2" charset="-122"/>
                </a:rPr>
                <a:t>}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zh-CN" dirty="0">
                <a:ea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ea typeface="宋体" panose="02010600030101010101" pitchFamily="2" charset="-122"/>
                </a:rPr>
                <a:t>Moral: rearrange to save memory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en-US" altLang="zh-CN" dirty="0">
                <a:latin typeface="Lucida Console" panose="020B060904050402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CAEF16F9-9DFC-41B9-B9F4-3601FC6D9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26670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93EB3113-37A6-491B-A7B8-6ECA17145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0480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59196A4-F974-49C7-9967-CDFD0731E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0480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41D40D01-7F0B-4F93-AE4E-BD3D8EEC0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0480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2306A728-06CB-4222-8DDE-D7FDF46F9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30480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569C38CC-A750-4E2D-A428-4A42BD6FD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4290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466D19E9-421E-4C8E-B351-BE980B3A4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4958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E0320DC4-1301-456C-844B-747F8266F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8768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592F415E-8C29-4829-8C23-19E272544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8768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AD2000D9-E297-4536-BC64-94F43A660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8768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9708812F-2007-4F7F-A8EF-FBD9C2D6C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8768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907153E2-AC7D-446C-A211-74DB10E8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52578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451A2727-34FF-4F31-A2C8-8FBA42B3E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52578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9FE80142-7C91-49FF-97BF-01EFF5B22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52578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B8D0A375-0539-4FE7-9269-78D456F87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2578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5CDC748F-82E0-4DF3-A691-1FD9AF24A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4958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B592B4BE-0E21-41BE-9090-CD20D03A1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4958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51760562-D6F8-4E43-83D9-C031B19B4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495800"/>
              <a:ext cx="762000" cy="381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43DB19DA-81E2-4D25-95EF-B6AFF6C15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8800" y="3810000"/>
              <a:ext cx="0" cy="533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E4B17740-C34F-43C3-97EC-8CAAD9F4E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3886200"/>
              <a:ext cx="762000" cy="37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85000"/>
                </a:lnSpc>
                <a:spcBef>
                  <a:spcPct val="50000"/>
                </a:spcBef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  <a:ea typeface="宋体" panose="02010600030101010101" pitchFamily="2" charset="-122"/>
                </a:rPr>
                <a:t>Pad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21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1842</Words>
  <Application>Microsoft Office PowerPoint</Application>
  <PresentationFormat>宽屏</PresentationFormat>
  <Paragraphs>394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等线</vt:lpstr>
      <vt:lpstr>等线 Light</vt:lpstr>
      <vt:lpstr>等线 Light (标题)</vt:lpstr>
      <vt:lpstr>楷体_GB2312</vt:lpstr>
      <vt:lpstr>宋体</vt:lpstr>
      <vt:lpstr>Arial</vt:lpstr>
      <vt:lpstr>Courier New</vt:lpstr>
      <vt:lpstr>Lucida Console</vt:lpstr>
      <vt:lpstr>Symbol</vt:lpstr>
      <vt:lpstr>Times New Roman</vt:lpstr>
      <vt:lpstr>Wingdings</vt:lpstr>
      <vt:lpstr>Office 主题​​</vt:lpstr>
      <vt:lpstr>C 语言要点和基本数据结构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结构体的应用—链表 (Link List)</vt:lpstr>
      <vt:lpstr>链表的操作</vt:lpstr>
      <vt:lpstr>建立链表 (从链尾到链头)</vt:lpstr>
      <vt:lpstr>建立链表 (从链头到链尾)</vt:lpstr>
      <vt:lpstr>遍历链表</vt:lpstr>
      <vt:lpstr>删除结点</vt:lpstr>
      <vt:lpstr>插入结点</vt:lpstr>
      <vt:lpstr>链表操作中需要注意的几个问题</vt:lpstr>
      <vt:lpstr>C语言中表达式的副作用</vt:lpstr>
      <vt:lpstr>C语言中的不确定性</vt:lpstr>
      <vt:lpstr>C语言中的不确定性</vt:lpstr>
      <vt:lpstr>C语言中的不确定性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Jinlong Ji</dc:creator>
  <cp:lastModifiedBy>hcs</cp:lastModifiedBy>
  <cp:revision>37</cp:revision>
  <dcterms:created xsi:type="dcterms:W3CDTF">2018-07-04T01:25:32Z</dcterms:created>
  <dcterms:modified xsi:type="dcterms:W3CDTF">2018-07-04T10:06:07Z</dcterms:modified>
</cp:coreProperties>
</file>