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26" r:id="rId3"/>
    <p:sldId id="394" r:id="rId4"/>
    <p:sldId id="268" r:id="rId5"/>
    <p:sldId id="294" r:id="rId6"/>
    <p:sldId id="295" r:id="rId7"/>
    <p:sldId id="270" r:id="rId8"/>
    <p:sldId id="437" r:id="rId9"/>
    <p:sldId id="274" r:id="rId10"/>
    <p:sldId id="463" r:id="rId11"/>
    <p:sldId id="466" r:id="rId12"/>
    <p:sldId id="467" r:id="rId13"/>
    <p:sldId id="468" r:id="rId14"/>
    <p:sldId id="276" r:id="rId15"/>
    <p:sldId id="307" r:id="rId16"/>
    <p:sldId id="404" r:id="rId17"/>
    <p:sldId id="284" r:id="rId18"/>
    <p:sldId id="285" r:id="rId19"/>
    <p:sldId id="469" r:id="rId20"/>
    <p:sldId id="4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20EF4-EAF2-4187-905A-EF44C7745EE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C7856-B482-49C5-AE7C-25516523E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98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6E4BB5E4-6D5B-46F5-81C3-48682C453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8B4ACB-5B3D-47F6-A596-EE8EC3E00482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6BB1C74-196F-4A04-A892-A950DB82D3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solidFill>
            <a:srgbClr val="FFFFFF"/>
          </a:solidFill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A211AD2-F5C9-4789-A96C-7F7CC2811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2" tIns="45716" rIns="91432" bIns="45716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312673B4-D682-4DB8-8957-F2AC862279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12289E-1823-43C7-9653-15C26F06B342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6F01852A-D603-46C2-9593-3F1D135048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4494A0AB-EDE4-4DCF-8DD6-37EE63A6F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DE20A7F8-AE77-4662-BE13-6CAD0F959D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8DB920-0A91-49B8-84CB-C8BC2F5A46F7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1026">
            <a:extLst>
              <a:ext uri="{FF2B5EF4-FFF2-40B4-BE49-F238E27FC236}">
                <a16:creationId xmlns:a16="http://schemas.microsoft.com/office/drawing/2014/main" id="{EBAC0692-1DDF-4016-84FA-105AA86D99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1027">
            <a:extLst>
              <a:ext uri="{FF2B5EF4-FFF2-40B4-BE49-F238E27FC236}">
                <a16:creationId xmlns:a16="http://schemas.microsoft.com/office/drawing/2014/main" id="{C18126B8-C4B1-4756-BF61-853EF0732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B303260B-DC41-4218-B0E1-20033E72FC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0B940A-B39A-4642-9761-2C3D208A1FAF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2291" name="Rectangle 1026">
            <a:extLst>
              <a:ext uri="{FF2B5EF4-FFF2-40B4-BE49-F238E27FC236}">
                <a16:creationId xmlns:a16="http://schemas.microsoft.com/office/drawing/2014/main" id="{2407F030-FF9F-43A6-8702-53AD26E1DA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1027">
            <a:extLst>
              <a:ext uri="{FF2B5EF4-FFF2-40B4-BE49-F238E27FC236}">
                <a16:creationId xmlns:a16="http://schemas.microsoft.com/office/drawing/2014/main" id="{F9624AD3-D848-433E-8053-DB1DEF98D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5115CE5-4F70-4ADB-AA4D-C79CEC14EA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5B3D74-3D92-499E-AD3C-DA3CDCACAE7E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FE17F6E-BE03-4B46-9CAE-3151D04C9E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40EFE33-3D78-4C98-B440-BE04EBD7D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0A1B7E1-E043-4D03-9FE6-58AD769D37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77901D-AC63-4F94-AE73-2885F3F41EC6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9E08F29-DC8C-4333-A695-0F8DE18137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BD453BA-E77A-443D-AC60-AF83F8048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918D2760-D627-47CA-8E2F-0F1558534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5258F4-D91B-4CFF-B38B-1B53F6F78C0F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5DF647E-41A4-4174-8CBA-A48534BE1E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EC3A97A-7DB2-4753-9358-1725D1914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03DFFAD-2140-45F9-82A5-F5BDC427DF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06C938-69F5-4515-9DD4-DF9B9EF7EEDF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9006BBD-7CCB-4F98-87EA-B49B4850A0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FB29145-638B-4FCD-8136-756002087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EA5B07A-D7B3-452B-8BE5-6640850430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8B46BE-0F56-496B-8FB1-6111B45C550B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86127CF-5E82-42B8-A195-A21F4C2FE6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67D852B-F402-429D-A3DE-DBC011992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84A37176-D697-4617-B15D-6574BE6953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1C352A-DAB6-4A1D-BFEE-5C4BBE627AC9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6DBC537-9EE1-4626-B624-5B6599E8C2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3536385-1F79-4B73-B9F1-656308503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F040D75-8796-478D-8AAE-5621DE92D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FD8678-7146-4822-93CC-D6301AA50D0D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9F0B24A-DAF9-45C4-A6ED-F47A84972A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26A2BEA-3CC4-45E4-B617-E29DE252A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EB0A6-0CC4-4AD2-8ECB-1F3CBD028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2CEC41-CADC-42A8-834A-1FADC7A21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122A3-05AA-4D07-ACFB-370A3398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216F1-5B6A-44EF-A48E-191ECCD1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99B73-2354-4D15-A1E0-6C969FC7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A91F3-E40C-4E07-9F45-3DE82B07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220123-DCC6-42AF-B7A1-0D45124EC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3AC52-E106-467D-93CD-8B880620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1D03A-80F9-43F2-AC5D-BC7F362F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40FE1-6006-45EC-BDF8-FA562711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2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6F4562-4115-42DB-ACC8-E5DD34C57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6F926B-F148-43FF-9372-898ECA4B8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D6018-48F2-401B-ADF7-49D4C52B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A380C-28F8-4786-B9DD-A6F6FEA5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C87AA-6B9C-46B5-A05B-75C709EE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7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1A153-BB98-4E16-9EB6-42AE7DE0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5D3C3-3581-432F-A7C6-7F4B0EC1B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40CDB-D3A8-4EA4-9C36-185CE589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9758D-FF4A-4FAC-83AD-367B2A74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FC578-49CF-4652-A7BE-BBE23063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77C49-E74C-44AE-92C8-05C05C4A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3E526D-F4EC-4CDE-B844-DA5F44EB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51873-C141-4A02-9083-58D9C48B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BC4A5-5F3F-4D81-9683-8ED362C9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37032-5DB6-4FBA-95D5-D62AB5DE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2287E-B39A-4D63-A4F4-43E03858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A361-3BB8-480D-ABB6-D60D90DDB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4F60F-540C-4CB6-A1EE-67E7F4D77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A81C8-FD4C-4937-98B9-9B3BCC30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67662-602D-4ED7-85B9-C45D3C7A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E4420-D99F-4BFE-B404-A7FD8A1A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6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F1528-21C2-4EA3-821B-F3C74D35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FC4C54-AA87-4BB7-8CEE-7541BCF6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FD5D89-1A90-41CB-B5D4-B5AEE89AF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D97EAC-4E0E-4102-8848-46BC5A3C6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F4C609-F191-4622-BDC9-EDE1E76B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3D11D-286B-4822-AD60-3AF822E7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E64A71-EE5B-4AC0-A297-221C4FEE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09119F-C227-4F49-B1E9-7660522F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3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6E555-1B58-4713-9F2D-4BFB7E0F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BD4364-059C-4F99-9DCC-2D314809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251B7B-8134-4CCF-9215-5E6D8F28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DD73C9-CA31-4653-ADC0-46E5B506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4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CACA9-4BB6-49C1-9D3A-2ADC8B22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16E6E0-3503-49DF-A382-2A306EE7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2C2A14-D064-4B67-923E-983132D2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17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DF644-0F67-48F8-9346-18FA199C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D2BF5-F6CD-4ADD-9D57-C05B228F6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EE7AC-ED71-4BD7-B155-4FF6765A7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8AD74-12D1-4E41-BCA9-06E289A6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91CAE-9EBD-48D3-B017-B6F6B890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32469-92E5-4A53-BAB5-DB1E14F2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D3E1-ECEA-410A-A784-9E74FEDD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31E14D-0F00-4F15-8127-08F148BD3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E7F4D-F2FC-4345-A244-533F5AB6B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1B850-F888-46BC-A377-3D6E085E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239D2-9EF3-4E37-B043-49BFEF27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EDF53-3843-4C7B-BE0A-8063627F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9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7B282D-6D84-4947-8629-4D698DC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9FD35B-76FC-4E65-B142-0B094EF87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2CDDF-8CA4-4FAD-9CC9-D0AFB1E37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D7291-2568-4C7D-96D4-CF41BF7FD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84FD8-ACAD-4452-B810-F914B4E7E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96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EEE5D-E0E5-4B87-860B-083978059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PL0 </a:t>
            </a:r>
            <a:r>
              <a:rPr lang="zh-CN" altLang="en-US" dirty="0"/>
              <a:t>语言及其实现介绍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41AC6A-460B-49C0-AF95-26994F58B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8513"/>
            <a:ext cx="9144000" cy="1886857"/>
          </a:xfrm>
        </p:spPr>
        <p:txBody>
          <a:bodyPr>
            <a:normAutofit/>
          </a:bodyPr>
          <a:lstStyle/>
          <a:p>
            <a:r>
              <a:rPr lang="en-US" altLang="zh-CN" dirty="0"/>
              <a:t>2018</a:t>
            </a:r>
            <a:r>
              <a:rPr lang="zh-CN" altLang="en-US" dirty="0"/>
              <a:t>年入职员工培训之二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安徽中科国创高可信软件有限公司</a:t>
            </a:r>
            <a:endParaRPr lang="en-US" altLang="zh-CN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72876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ADADF0D-A3F3-4C5B-A2C4-D6EDB8CB5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1286" y="478972"/>
            <a:ext cx="7772400" cy="838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宋体" panose="02010600030101010101" pitchFamily="2" charset="-122"/>
              </a:rPr>
              <a:t> PL/0</a:t>
            </a:r>
            <a:r>
              <a:rPr lang="zh-CN" altLang="en-US" b="1" dirty="0">
                <a:latin typeface="宋体" panose="02010600030101010101" pitchFamily="2" charset="-122"/>
              </a:rPr>
              <a:t>语言文法的</a:t>
            </a:r>
            <a:r>
              <a:rPr lang="en-US" altLang="zh-CN" b="1" dirty="0">
                <a:solidFill>
                  <a:schemeClr val="accent1"/>
                </a:solidFill>
                <a:latin typeface="宋体" panose="02010600030101010101" pitchFamily="2" charset="-122"/>
              </a:rPr>
              <a:t>EBNF</a:t>
            </a:r>
            <a:r>
              <a:rPr lang="zh-CN" altLang="en-US" b="1" dirty="0">
                <a:latin typeface="宋体" panose="02010600030101010101" pitchFamily="2" charset="-122"/>
              </a:rPr>
              <a:t>表示（部分）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77745D2-4C51-4F7B-B0CA-6DC1E832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9143" y="1752600"/>
            <a:ext cx="9434286" cy="338545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程序</a:t>
            </a:r>
            <a:r>
              <a:rPr lang="en-US" altLang="zh-CN" sz="1800" b="1" dirty="0">
                <a:latin typeface="宋体" panose="02010600030101010101" pitchFamily="2" charset="-122"/>
              </a:rPr>
              <a:t>〉::=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分程序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〉.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分程序</a:t>
            </a:r>
            <a:r>
              <a:rPr lang="en-US" altLang="zh-CN" sz="1800" b="1" dirty="0">
                <a:latin typeface="宋体" panose="02010600030101010101" pitchFamily="2" charset="-122"/>
              </a:rPr>
              <a:t>〉∷= [〈</a:t>
            </a:r>
            <a:r>
              <a:rPr lang="zh-CN" altLang="en-US" sz="1800" b="1" dirty="0">
                <a:latin typeface="宋体" panose="02010600030101010101" pitchFamily="2" charset="-122"/>
              </a:rPr>
              <a:t>常量说明部分</a:t>
            </a:r>
            <a:r>
              <a:rPr lang="en-US" altLang="zh-CN" sz="1800" b="1" dirty="0">
                <a:latin typeface="宋体" panose="02010600030101010101" pitchFamily="2" charset="-122"/>
              </a:rPr>
              <a:t>〉]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[〈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变量说明部分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〉]</a:t>
            </a:r>
            <a:r>
              <a:rPr lang="en-US" altLang="zh-CN" sz="1800" b="1" dirty="0">
                <a:latin typeface="宋体" panose="02010600030101010101" pitchFamily="2" charset="-122"/>
              </a:rPr>
              <a:t>[〈</a:t>
            </a:r>
            <a:r>
              <a:rPr lang="zh-CN" altLang="en-US" sz="1800" b="1" dirty="0">
                <a:latin typeface="宋体" panose="02010600030101010101" pitchFamily="2" charset="-122"/>
              </a:rPr>
              <a:t>过程说明部分</a:t>
            </a:r>
            <a:r>
              <a:rPr lang="en-US" altLang="zh-CN" sz="1800" b="1" dirty="0">
                <a:latin typeface="宋体" panose="02010600030101010101" pitchFamily="2" charset="-122"/>
              </a:rPr>
              <a:t>〉]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〉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变量说明部分</a:t>
            </a:r>
            <a:r>
              <a:rPr lang="en-US" altLang="zh-CN" sz="1800" b="1" dirty="0">
                <a:latin typeface="宋体" panose="02010600030101010101" pitchFamily="2" charset="-122"/>
              </a:rPr>
              <a:t>〉∷= 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VAR〈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标识符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〉</a:t>
            </a:r>
            <a:r>
              <a:rPr lang="en-US" altLang="zh-CN" sz="1800" b="1" dirty="0">
                <a:latin typeface="宋体" panose="02010600030101010101" pitchFamily="2" charset="-122"/>
              </a:rPr>
              <a:t>{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latin typeface="宋体" panose="02010600030101010101" pitchFamily="2" charset="-122"/>
              </a:rPr>
              <a:t>标识符</a:t>
            </a:r>
            <a:r>
              <a:rPr lang="en-US" altLang="zh-CN" sz="1800" b="1" dirty="0">
                <a:latin typeface="宋体" panose="02010600030101010101" pitchFamily="2" charset="-122"/>
              </a:rPr>
              <a:t>〉}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标识符</a:t>
            </a:r>
            <a:r>
              <a:rPr lang="en-US" altLang="zh-CN" sz="1800" b="1" dirty="0">
                <a:latin typeface="宋体" panose="02010600030101010101" pitchFamily="2" charset="-122"/>
              </a:rPr>
              <a:t>〉∷=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字母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〉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{</a:t>
            </a:r>
            <a:r>
              <a:rPr lang="en-US" altLang="zh-CN" sz="1800" b="1" dirty="0"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latin typeface="宋体" panose="02010600030101010101" pitchFamily="2" charset="-122"/>
              </a:rPr>
              <a:t>字母</a:t>
            </a:r>
            <a:r>
              <a:rPr lang="en-US" altLang="zh-CN" sz="1800" b="1" dirty="0">
                <a:latin typeface="宋体" panose="02010600030101010101" pitchFamily="2" charset="-122"/>
              </a:rPr>
              <a:t>〉|〈</a:t>
            </a:r>
            <a:r>
              <a:rPr lang="zh-CN" altLang="en-US" sz="1800" b="1" dirty="0">
                <a:latin typeface="宋体" panose="02010600030101010101" pitchFamily="2" charset="-122"/>
              </a:rPr>
              <a:t>数字</a:t>
            </a:r>
            <a:r>
              <a:rPr lang="en-US" altLang="zh-CN" sz="1800" b="1" dirty="0">
                <a:latin typeface="宋体" panose="02010600030101010101" pitchFamily="2" charset="-122"/>
              </a:rPr>
              <a:t>〉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}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1800" b="1" dirty="0">
                <a:latin typeface="宋体" panose="02010600030101010101" pitchFamily="2" charset="-122"/>
              </a:rPr>
              <a:t>〉∷=〈</a:t>
            </a:r>
            <a:r>
              <a:rPr lang="zh-CN" altLang="en-US" sz="1800" b="1" dirty="0">
                <a:latin typeface="宋体" panose="02010600030101010101" pitchFamily="2" charset="-122"/>
              </a:rPr>
              <a:t>赋值语句</a:t>
            </a:r>
            <a:r>
              <a:rPr lang="en-US" altLang="zh-CN" sz="1800" b="1" dirty="0">
                <a:latin typeface="宋体" panose="02010600030101010101" pitchFamily="2" charset="-122"/>
              </a:rPr>
              <a:t>〉|〈</a:t>
            </a:r>
            <a:r>
              <a:rPr lang="zh-CN" altLang="en-US" sz="1800" b="1" dirty="0">
                <a:latin typeface="宋体" panose="02010600030101010101" pitchFamily="2" charset="-122"/>
              </a:rPr>
              <a:t>条件语句</a:t>
            </a:r>
            <a:r>
              <a:rPr lang="en-US" altLang="zh-CN" sz="1800" b="1" dirty="0">
                <a:latin typeface="宋体" panose="02010600030101010101" pitchFamily="2" charset="-122"/>
              </a:rPr>
              <a:t>〉|〈</a:t>
            </a:r>
            <a:r>
              <a:rPr lang="zh-CN" altLang="en-US" sz="1800" b="1" dirty="0">
                <a:latin typeface="宋体" panose="02010600030101010101" pitchFamily="2" charset="-122"/>
              </a:rPr>
              <a:t>当型循环语句</a:t>
            </a:r>
            <a:r>
              <a:rPr lang="en-US" altLang="zh-CN" sz="1800" b="1" dirty="0">
                <a:latin typeface="宋体" panose="02010600030101010101" pitchFamily="2" charset="-122"/>
              </a:rPr>
              <a:t>〉|〈</a:t>
            </a:r>
            <a:r>
              <a:rPr lang="zh-CN" altLang="en-US" sz="1800" b="1" dirty="0">
                <a:latin typeface="宋体" panose="02010600030101010101" pitchFamily="2" charset="-122"/>
              </a:rPr>
              <a:t>过程调用语句</a:t>
            </a:r>
            <a:r>
              <a:rPr lang="en-US" altLang="zh-CN" sz="1800" b="1" dirty="0">
                <a:latin typeface="宋体" panose="02010600030101010101" pitchFamily="2" charset="-122"/>
              </a:rPr>
              <a:t>〉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           |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读语句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〉</a:t>
            </a:r>
            <a:r>
              <a:rPr lang="en-US" altLang="zh-CN" sz="1800" b="1" dirty="0">
                <a:latin typeface="宋体" panose="02010600030101010101" pitchFamily="2" charset="-122"/>
              </a:rPr>
              <a:t>|〈</a:t>
            </a:r>
            <a:r>
              <a:rPr lang="zh-CN" altLang="en-US" sz="1800" b="1" dirty="0">
                <a:latin typeface="宋体" panose="02010600030101010101" pitchFamily="2" charset="-122"/>
              </a:rPr>
              <a:t>写语句</a:t>
            </a:r>
            <a:r>
              <a:rPr lang="en-US" altLang="zh-CN" sz="1800" b="1" dirty="0">
                <a:latin typeface="宋体" panose="02010600030101010101" pitchFamily="2" charset="-122"/>
              </a:rPr>
              <a:t>〉|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复合语句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〉</a:t>
            </a:r>
            <a:r>
              <a:rPr lang="en-US" altLang="zh-CN" sz="1800" b="1" dirty="0">
                <a:latin typeface="宋体" panose="02010600030101010101" pitchFamily="2" charset="-122"/>
              </a:rPr>
              <a:t>|〈</a:t>
            </a:r>
            <a:r>
              <a:rPr lang="zh-CN" altLang="en-US" sz="1800" b="1" dirty="0">
                <a:latin typeface="宋体" panose="02010600030101010101" pitchFamily="2" charset="-122"/>
              </a:rPr>
              <a:t>空</a:t>
            </a:r>
            <a:r>
              <a:rPr lang="en-US" altLang="zh-CN" sz="1800" b="1" dirty="0">
                <a:latin typeface="宋体" panose="02010600030101010101" pitchFamily="2" charset="-122"/>
              </a:rPr>
              <a:t>〉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复合语句</a:t>
            </a:r>
            <a:r>
              <a:rPr lang="en-US" altLang="zh-CN" sz="1800" b="1" dirty="0">
                <a:latin typeface="宋体" panose="02010600030101010101" pitchFamily="2" charset="-122"/>
              </a:rPr>
              <a:t>〉∷= 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BEGIN 〈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〉</a:t>
            </a:r>
            <a:r>
              <a:rPr lang="en-US" altLang="zh-CN" sz="1800" b="1" dirty="0">
                <a:latin typeface="宋体" panose="02010600030101010101" pitchFamily="2" charset="-122"/>
              </a:rPr>
              <a:t>{</a:t>
            </a:r>
            <a:r>
              <a:rPr lang="zh-CN" altLang="en-US" sz="1800" b="1" dirty="0">
                <a:latin typeface="宋体" panose="02010600030101010101" pitchFamily="2" charset="-122"/>
              </a:rPr>
              <a:t>；</a:t>
            </a:r>
            <a:r>
              <a:rPr lang="en-US" altLang="zh-CN" sz="1800" b="1" dirty="0"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latin typeface="宋体" panose="02010600030101010101" pitchFamily="2" charset="-122"/>
              </a:rPr>
              <a:t>语句</a:t>
            </a:r>
            <a:r>
              <a:rPr lang="en-US" altLang="zh-CN" sz="1800" b="1" dirty="0">
                <a:latin typeface="宋体" panose="02010600030101010101" pitchFamily="2" charset="-122"/>
              </a:rPr>
              <a:t>〉}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 END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读语句</a:t>
            </a:r>
            <a:r>
              <a:rPr lang="en-US" altLang="zh-CN" sz="1800" b="1" dirty="0">
                <a:latin typeface="宋体" panose="02010600030101010101" pitchFamily="2" charset="-122"/>
              </a:rPr>
              <a:t>〉∷= 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READ‘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（’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标识符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〉 </a:t>
            </a:r>
            <a:r>
              <a:rPr lang="en-US" altLang="zh-CN" sz="1800" b="1" dirty="0">
                <a:latin typeface="宋体" panose="02010600030101010101" pitchFamily="2" charset="-122"/>
              </a:rPr>
              <a:t>{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latin typeface="宋体" panose="02010600030101010101" pitchFamily="2" charset="-122"/>
              </a:rPr>
              <a:t>标识符</a:t>
            </a:r>
            <a:r>
              <a:rPr lang="en-US" altLang="zh-CN" sz="1800" b="1" dirty="0">
                <a:latin typeface="宋体" panose="02010600030101010101" pitchFamily="2" charset="-122"/>
              </a:rPr>
              <a:t>〉}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‘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）’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050">
            <a:extLst>
              <a:ext uri="{FF2B5EF4-FFF2-40B4-BE49-F238E27FC236}">
                <a16:creationId xmlns:a16="http://schemas.microsoft.com/office/drawing/2014/main" id="{44E36F82-AB13-491A-B2A1-45C4F1573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591457"/>
            <a:ext cx="8153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latin typeface="宋体" panose="02010600030101010101" pitchFamily="2" charset="-122"/>
              </a:rPr>
              <a:t>读语句的自左向右推导过程</a:t>
            </a:r>
          </a:p>
        </p:txBody>
      </p:sp>
      <p:sp>
        <p:nvSpPr>
          <p:cNvPr id="33795" name="Rectangle 2051">
            <a:extLst>
              <a:ext uri="{FF2B5EF4-FFF2-40B4-BE49-F238E27FC236}">
                <a16:creationId xmlns:a16="http://schemas.microsoft.com/office/drawing/2014/main" id="{F61E9FB3-330B-4DE8-B954-1960B8802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9964" y="1868984"/>
            <a:ext cx="6589486" cy="4104065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程序</a:t>
            </a:r>
            <a:r>
              <a:rPr lang="en-US" altLang="zh-CN" sz="1800" b="1" dirty="0">
                <a:latin typeface="宋体" panose="02010600030101010101" pitchFamily="2" charset="-122"/>
              </a:rPr>
              <a:t>〉</a:t>
            </a:r>
            <a:r>
              <a:rPr lang="en-US" altLang="zh-CN" sz="1800" b="1" dirty="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分程序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〉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. </a:t>
            </a:r>
          </a:p>
          <a:p>
            <a:pPr eaLnBrk="1" hangingPunct="1"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  <a:sym typeface="Symbol" panose="05050102010706020507" pitchFamily="18" charset="2"/>
              </a:rPr>
              <a:t>        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变量说明部分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〉〈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〉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.</a:t>
            </a:r>
            <a:endParaRPr lang="en-US" altLang="zh-CN" sz="1800" b="1" dirty="0">
              <a:solidFill>
                <a:srgbClr val="CC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  <a:sym typeface="Symbol" panose="05050102010706020507" pitchFamily="18" charset="2"/>
              </a:rPr>
              <a:t>        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VAR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标识符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〉</a:t>
            </a:r>
            <a:r>
              <a:rPr lang="zh-CN" altLang="en-US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〉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.</a:t>
            </a:r>
          </a:p>
          <a:p>
            <a:pPr eaLnBrk="1" hangingPunct="1"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  <a:sym typeface="Symbol" panose="05050102010706020507" pitchFamily="18" charset="2"/>
              </a:rPr>
              <a:t>         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VAR A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〉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.</a:t>
            </a:r>
          </a:p>
          <a:p>
            <a:pPr eaLnBrk="1" hangingPunct="1"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        </a:t>
            </a:r>
            <a:r>
              <a:rPr lang="en-US" altLang="zh-CN" sz="1800" b="1" dirty="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VAR A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复合语句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〉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.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hangingPunct="1"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        </a:t>
            </a:r>
            <a:r>
              <a:rPr lang="en-US" altLang="zh-CN" sz="1800" b="1" dirty="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VAR A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BEGIN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〉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END .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hangingPunct="1"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  <a:sym typeface="Symbol" panose="05050102010706020507" pitchFamily="18" charset="2"/>
              </a:rPr>
              <a:t>        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VAR A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BEGIN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读语句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〉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END .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eaLnBrk="1" hangingPunct="1"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  <a:sym typeface="Symbol" panose="05050102010706020507" pitchFamily="18" charset="2"/>
              </a:rPr>
              <a:t>        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VAR A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BEGIN READ‘</a:t>
            </a:r>
            <a:r>
              <a:rPr lang="zh-CN" altLang="en-US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（’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〈</a:t>
            </a:r>
            <a:r>
              <a:rPr lang="zh-CN" altLang="en-US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标识符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〉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‘</a:t>
            </a:r>
            <a:r>
              <a:rPr lang="zh-CN" altLang="en-US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）’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END . </a:t>
            </a:r>
          </a:p>
          <a:p>
            <a:pPr eaLnBrk="1" hangingPunct="1"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  <a:sym typeface="Symbol" panose="05050102010706020507" pitchFamily="18" charset="2"/>
              </a:rPr>
              <a:t>        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VAR A</a:t>
            </a:r>
            <a:r>
              <a:rPr lang="en-US" altLang="zh-CN" sz="1800" b="1" dirty="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BEGIN READ‘</a:t>
            </a:r>
            <a:r>
              <a:rPr lang="zh-CN" altLang="en-US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（’ 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A‘</a:t>
            </a:r>
            <a:r>
              <a:rPr lang="zh-CN" altLang="en-US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）’</a:t>
            </a:r>
            <a:r>
              <a:rPr lang="en-US" altLang="zh-CN" sz="1800" b="1" dirty="0">
                <a:solidFill>
                  <a:srgbClr val="0066FF"/>
                </a:solidFill>
                <a:latin typeface="宋体" panose="02010600030101010101" pitchFamily="2" charset="-122"/>
              </a:rPr>
              <a:t>END . </a:t>
            </a:r>
            <a:endParaRPr lang="en-US" altLang="zh-CN" sz="1800" b="1" dirty="0">
              <a:solidFill>
                <a:srgbClr val="CC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Monotype Sorts" charset="2"/>
              <a:buNone/>
            </a:pPr>
            <a:endParaRPr lang="en-US" altLang="zh-CN" b="1" dirty="0">
              <a:solidFill>
                <a:srgbClr val="0066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451444-AFBE-4B12-8952-FC123A5FCE81}"/>
              </a:ext>
            </a:extLst>
          </p:cNvPr>
          <p:cNvSpPr txBox="1">
            <a:spLocks noChangeArrowheads="1"/>
          </p:cNvSpPr>
          <p:nvPr/>
        </p:nvSpPr>
        <p:spPr>
          <a:xfrm>
            <a:off x="537030" y="1511753"/>
            <a:ext cx="2665288" cy="1905000"/>
          </a:xfrm>
          <a:prstGeom prst="rect">
            <a:avLst/>
          </a:prstGeom>
          <a:solidFill>
            <a:srgbClr val="CCFFFF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现以读语句为例：</a:t>
            </a: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b="1" dirty="0">
                <a:solidFill>
                  <a:srgbClr val="6600FF"/>
                </a:solidFill>
                <a:latin typeface="宋体" panose="02010600030101010101" pitchFamily="2" charset="-122"/>
              </a:rPr>
              <a:t>VAR A;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b="1" dirty="0">
                <a:solidFill>
                  <a:srgbClr val="6600FF"/>
                </a:solidFill>
                <a:latin typeface="宋体" panose="02010600030101010101" pitchFamily="2" charset="-122"/>
              </a:rPr>
              <a:t>BEGIN</a:t>
            </a: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b="1" dirty="0">
                <a:solidFill>
                  <a:srgbClr val="6600FF"/>
                </a:solidFill>
                <a:latin typeface="宋体" panose="02010600030101010101" pitchFamily="2" charset="-122"/>
              </a:rPr>
              <a:t>  READ(A)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b="1" dirty="0">
                <a:solidFill>
                  <a:srgbClr val="6600FF"/>
                </a:solidFill>
                <a:latin typeface="宋体" panose="02010600030101010101" pitchFamily="2" charset="-122"/>
              </a:rPr>
              <a:t>END.</a:t>
            </a:r>
            <a:endParaRPr lang="en-US" altLang="zh-CN" b="1" dirty="0">
              <a:solidFill>
                <a:srgbClr val="CC0000"/>
              </a:solidFill>
              <a:latin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endParaRPr lang="en-US" altLang="zh-CN" b="1" dirty="0">
              <a:solidFill>
                <a:srgbClr val="0066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88F299-1653-4693-B117-D1D6BBA3A03D}"/>
              </a:ext>
            </a:extLst>
          </p:cNvPr>
          <p:cNvSpPr txBox="1">
            <a:spLocks noChangeArrowheads="1"/>
          </p:cNvSpPr>
          <p:nvPr/>
        </p:nvSpPr>
        <p:spPr>
          <a:xfrm>
            <a:off x="537030" y="3485696"/>
            <a:ext cx="3969178" cy="3130550"/>
          </a:xfrm>
          <a:prstGeom prst="rect">
            <a:avLst/>
          </a:prstGeom>
          <a:solidFill>
            <a:srgbClr val="CCFFFF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</a:t>
            </a:r>
            <a:r>
              <a:rPr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</a:rPr>
              <a:t>&lt;</a:t>
            </a:r>
            <a:r>
              <a:rPr lang="zh-CN" altLang="en-US" sz="1800" b="1" dirty="0">
                <a:solidFill>
                  <a:schemeClr val="accent1"/>
                </a:solidFill>
                <a:latin typeface="宋体" panose="02010600030101010101" pitchFamily="2" charset="-122"/>
              </a:rPr>
              <a:t>程序</a:t>
            </a:r>
            <a:r>
              <a:rPr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</a:rPr>
              <a:t>&gt;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      &lt;</a:t>
            </a:r>
            <a:r>
              <a:rPr lang="zh-CN" altLang="en-US" sz="1800" b="1" dirty="0">
                <a:latin typeface="宋体" panose="02010600030101010101" pitchFamily="2" charset="-122"/>
              </a:rPr>
              <a:t>分程序</a:t>
            </a:r>
            <a:r>
              <a:rPr lang="en-US" altLang="zh-CN" sz="1800" b="1" dirty="0">
                <a:latin typeface="宋体" panose="02010600030101010101" pitchFamily="2" charset="-122"/>
              </a:rPr>
              <a:t>&gt;             </a:t>
            </a:r>
            <a:r>
              <a:rPr lang="en-US" altLang="zh-CN" sz="1800" b="1" dirty="0">
                <a:solidFill>
                  <a:srgbClr val="6600FF"/>
                </a:solidFill>
                <a:latin typeface="宋体" panose="02010600030101010101" pitchFamily="2" charset="-122"/>
              </a:rPr>
              <a:t>.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 &lt;</a:t>
            </a:r>
            <a:r>
              <a:rPr lang="zh-CN" altLang="en-US" sz="1800" b="1" dirty="0">
                <a:latin typeface="宋体" panose="02010600030101010101" pitchFamily="2" charset="-122"/>
              </a:rPr>
              <a:t>变量说明部分</a:t>
            </a:r>
            <a:r>
              <a:rPr lang="en-US" altLang="zh-CN" sz="1800" b="1" dirty="0">
                <a:latin typeface="宋体" panose="02010600030101010101" pitchFamily="2" charset="-122"/>
              </a:rPr>
              <a:t>&gt;    &lt;</a:t>
            </a:r>
            <a:r>
              <a:rPr lang="zh-CN" altLang="en-US" sz="1800" b="1" dirty="0">
                <a:latin typeface="宋体" panose="02010600030101010101" pitchFamily="2" charset="-122"/>
              </a:rPr>
              <a:t>语句</a:t>
            </a:r>
            <a:r>
              <a:rPr lang="en-US" altLang="zh-CN" sz="1800" b="1" dirty="0">
                <a:latin typeface="宋体" panose="02010600030101010101" pitchFamily="2" charset="-122"/>
              </a:rPr>
              <a:t>&gt; </a:t>
            </a:r>
          </a:p>
          <a:p>
            <a:pPr>
              <a:buFont typeface="Monotype Sorts" charset="2"/>
              <a:buNone/>
            </a:pPr>
            <a:r>
              <a:rPr lang="en-US" altLang="zh-CN" sz="1800" b="1" dirty="0">
                <a:solidFill>
                  <a:srgbClr val="6600FF"/>
                </a:solidFill>
                <a:latin typeface="宋体" panose="02010600030101010101" pitchFamily="2" charset="-122"/>
              </a:rPr>
              <a:t>VAR</a:t>
            </a:r>
            <a:r>
              <a:rPr lang="en-US" altLang="zh-CN" sz="1800" b="1" dirty="0">
                <a:latin typeface="宋体" panose="02010600030101010101" pitchFamily="2" charset="-122"/>
              </a:rPr>
              <a:t>  &lt;</a:t>
            </a:r>
            <a:r>
              <a:rPr lang="zh-CN" altLang="en-US" sz="1800" b="1" dirty="0">
                <a:latin typeface="宋体" panose="02010600030101010101" pitchFamily="2" charset="-122"/>
              </a:rPr>
              <a:t>标识符</a:t>
            </a:r>
            <a:r>
              <a:rPr lang="en-US" altLang="zh-CN" sz="1800" b="1" dirty="0">
                <a:latin typeface="宋体" panose="02010600030101010101" pitchFamily="2" charset="-122"/>
              </a:rPr>
              <a:t>&gt;  </a:t>
            </a:r>
            <a:r>
              <a:rPr lang="zh-CN" altLang="en-US" sz="1800" b="1" dirty="0">
                <a:solidFill>
                  <a:srgbClr val="6600FF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1800" b="1" dirty="0">
                <a:latin typeface="宋体" panose="02010600030101010101" pitchFamily="2" charset="-122"/>
              </a:rPr>
              <a:t>  </a:t>
            </a:r>
            <a:r>
              <a:rPr lang="en-US" altLang="zh-CN" sz="1800" b="1" dirty="0">
                <a:latin typeface="宋体" panose="02010600030101010101" pitchFamily="2" charset="-122"/>
              </a:rPr>
              <a:t>&lt;</a:t>
            </a:r>
            <a:r>
              <a:rPr lang="zh-CN" altLang="en-US" sz="1800" b="1" dirty="0">
                <a:latin typeface="宋体" panose="02010600030101010101" pitchFamily="2" charset="-122"/>
              </a:rPr>
              <a:t>复合语句</a:t>
            </a:r>
            <a:r>
              <a:rPr lang="en-US" altLang="zh-CN" sz="1800" b="1" dirty="0">
                <a:latin typeface="宋体" panose="02010600030101010101" pitchFamily="2" charset="-122"/>
              </a:rPr>
              <a:t>&gt;</a:t>
            </a:r>
          </a:p>
          <a:p>
            <a:pPr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        </a:t>
            </a:r>
            <a:r>
              <a:rPr lang="en-US" altLang="zh-CN" sz="1800" b="1" dirty="0">
                <a:solidFill>
                  <a:srgbClr val="6600FF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1800" b="1" dirty="0">
                <a:solidFill>
                  <a:srgbClr val="00CC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宋体" panose="02010600030101010101" pitchFamily="2" charset="-122"/>
              </a:rPr>
              <a:t>  </a:t>
            </a:r>
            <a:r>
              <a:rPr lang="en-US" altLang="zh-CN" sz="1800" b="1" dirty="0">
                <a:solidFill>
                  <a:srgbClr val="6600FF"/>
                </a:solidFill>
                <a:latin typeface="宋体" panose="02010600030101010101" pitchFamily="2" charset="-122"/>
              </a:rPr>
              <a:t>BEGIN</a:t>
            </a:r>
            <a:r>
              <a:rPr lang="en-US" altLang="zh-CN" sz="1800" b="1" dirty="0">
                <a:latin typeface="宋体" panose="02010600030101010101" pitchFamily="2" charset="-122"/>
              </a:rPr>
              <a:t>  &lt;</a:t>
            </a:r>
            <a:r>
              <a:rPr lang="zh-CN" altLang="en-US" sz="1800" b="1" dirty="0">
                <a:latin typeface="宋体" panose="02010600030101010101" pitchFamily="2" charset="-122"/>
              </a:rPr>
              <a:t>语句</a:t>
            </a:r>
            <a:r>
              <a:rPr lang="en-US" altLang="zh-CN" sz="1800" b="1" dirty="0">
                <a:latin typeface="宋体" panose="02010600030101010101" pitchFamily="2" charset="-122"/>
              </a:rPr>
              <a:t>&gt;  </a:t>
            </a:r>
            <a:r>
              <a:rPr lang="en-US" altLang="zh-CN" sz="1800" b="1" dirty="0">
                <a:solidFill>
                  <a:srgbClr val="6600FF"/>
                </a:solidFill>
                <a:latin typeface="宋体" panose="02010600030101010101" pitchFamily="2" charset="-122"/>
              </a:rPr>
              <a:t>END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&lt;</a:t>
            </a:r>
            <a:r>
              <a:rPr lang="zh-CN" altLang="en-US" sz="1800" b="1" dirty="0">
                <a:latin typeface="宋体" panose="02010600030101010101" pitchFamily="2" charset="-122"/>
              </a:rPr>
              <a:t>读语句</a:t>
            </a:r>
            <a:r>
              <a:rPr lang="en-US" altLang="zh-CN" sz="1800" b="1" dirty="0">
                <a:latin typeface="宋体" panose="02010600030101010101" pitchFamily="2" charset="-122"/>
              </a:rPr>
              <a:t>&gt;</a:t>
            </a:r>
          </a:p>
          <a:p>
            <a:pPr>
              <a:buFont typeface="Monotype Sorts" charset="2"/>
              <a:buNone/>
            </a:pPr>
            <a:r>
              <a:rPr lang="en-US" altLang="zh-CN" sz="1800" b="1" dirty="0">
                <a:latin typeface="宋体" panose="02010600030101010101" pitchFamily="2" charset="-122"/>
              </a:rPr>
              <a:t>            </a:t>
            </a:r>
            <a:r>
              <a:rPr lang="en-US" altLang="zh-CN" sz="1800" b="1" dirty="0">
                <a:solidFill>
                  <a:srgbClr val="6600FF"/>
                </a:solidFill>
                <a:latin typeface="宋体" panose="02010600030101010101" pitchFamily="2" charset="-122"/>
              </a:rPr>
              <a:t>READ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6600FF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宋体" panose="02010600030101010101" pitchFamily="2" charset="-122"/>
              </a:rPr>
              <a:t>&lt;</a:t>
            </a:r>
            <a:r>
              <a:rPr lang="zh-CN" altLang="en-US" sz="1800" b="1" dirty="0">
                <a:latin typeface="宋体" panose="02010600030101010101" pitchFamily="2" charset="-122"/>
              </a:rPr>
              <a:t>标识符</a:t>
            </a:r>
            <a:r>
              <a:rPr lang="en-US" altLang="zh-CN" sz="1800" b="1" dirty="0">
                <a:latin typeface="宋体" panose="02010600030101010101" pitchFamily="2" charset="-122"/>
              </a:rPr>
              <a:t>&gt; </a:t>
            </a:r>
            <a:r>
              <a:rPr lang="zh-CN" altLang="en-US" sz="1800" b="1" dirty="0">
                <a:solidFill>
                  <a:srgbClr val="6600FF"/>
                </a:solidFill>
                <a:latin typeface="宋体" panose="02010600030101010101" pitchFamily="2" charset="-122"/>
              </a:rPr>
              <a:t>）</a:t>
            </a:r>
            <a:endParaRPr lang="zh-CN" altLang="en-US" sz="1800" b="1" dirty="0">
              <a:latin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                      </a:t>
            </a:r>
            <a:r>
              <a:rPr lang="zh-CN" altLang="en-US" sz="1800" b="1" dirty="0">
                <a:solidFill>
                  <a:srgbClr val="66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6600FF"/>
                </a:solidFill>
                <a:latin typeface="宋体" panose="02010600030101010101" pitchFamily="2" charset="-122"/>
              </a:rPr>
              <a:t>A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2E3FF9-E867-4718-9937-BD7461143534}"/>
              </a:ext>
            </a:extLst>
          </p:cNvPr>
          <p:cNvGrpSpPr/>
          <p:nvPr/>
        </p:nvGrpSpPr>
        <p:grpSpPr>
          <a:xfrm>
            <a:off x="537030" y="3808186"/>
            <a:ext cx="3526971" cy="2369457"/>
            <a:chOff x="3200400" y="2362200"/>
            <a:chExt cx="5029200" cy="3200400"/>
          </a:xfrm>
        </p:grpSpPr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A48F8E3F-DF7A-4B20-B725-15EF27BAD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3000" y="2362200"/>
              <a:ext cx="1371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C753425E-FE3F-4438-ABC6-676560971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2362200"/>
              <a:ext cx="1524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9C9FF335-5027-404A-A3B2-1FBF5898A4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5800" y="28194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A3F679CE-DF68-4FCC-8666-A68513B23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2819400"/>
              <a:ext cx="2286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376E32BD-AD2C-4428-8175-8512424A2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3352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BB3ADAE7-2414-481C-A4FF-D83F56ACD2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0400" y="3352800"/>
              <a:ext cx="1371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335CCDC5-6B07-4994-B4F9-D2AF7D8EB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3352800"/>
              <a:ext cx="1143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AEEE6397-BB38-4E59-8151-3072ADBE2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6600" y="3276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00261EBF-8AA1-4183-8644-FC397997A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3886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A3D0845C-EC6E-4B82-BE4C-A8F35BC7B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5000" y="3886200"/>
              <a:ext cx="1524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DE8A5568-A141-4F31-8669-9FB56FB23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0" y="3886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88A55A1E-B233-49CD-BA1C-64FFF27EA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0" y="3886200"/>
              <a:ext cx="990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9CF1E0B7-D12C-49B6-A4CC-CF4742672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6600" y="4343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79C7C1E7-64C7-45EB-8B4F-FBEC0EE04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6600" y="4876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84A9E44B-914A-49BC-83B9-4C5526F423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10200" y="4876800"/>
              <a:ext cx="1676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2B8C7821-63CF-462D-981A-2AFC1DCFD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8400" y="4876800"/>
              <a:ext cx="838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B24718A7-A0ED-4909-9E47-32B2350F3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6600" y="4876800"/>
              <a:ext cx="990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80FFDCCF-6768-4768-A07E-75FAF741D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41020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9DC5E10-B67D-42C3-AFC9-119460062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>
                <a:latin typeface="宋体" panose="02010600030101010101" pitchFamily="2" charset="-122"/>
              </a:rPr>
              <a:t>    </a:t>
            </a:r>
            <a:r>
              <a:rPr lang="zh-CN" altLang="en-US" b="1">
                <a:latin typeface="宋体" panose="02010600030101010101" pitchFamily="2" charset="-122"/>
              </a:rPr>
              <a:t>推导和语法树的构造规则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4CABD41-3FFD-4278-B120-52BA923FC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817913"/>
            <a:ext cx="8534400" cy="2957287"/>
          </a:xfrm>
          <a:solidFill>
            <a:srgbClr val="CCFFFF"/>
          </a:solidFill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自左向右推导每一步是对最</a:t>
            </a:r>
            <a:r>
              <a:rPr lang="zh-CN" altLang="en-US" b="1" dirty="0">
                <a:solidFill>
                  <a:srgbClr val="0066FF"/>
                </a:solidFill>
                <a:latin typeface="宋体" panose="02010600030101010101" pitchFamily="2" charset="-122"/>
              </a:rPr>
              <a:t>左边的非终结符</a:t>
            </a: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zh-CN" altLang="en-US" b="1" dirty="0">
                <a:solidFill>
                  <a:srgbClr val="0066FF"/>
                </a:solidFill>
                <a:latin typeface="宋体" panose="02010600030101010101" pitchFamily="2" charset="-122"/>
              </a:rPr>
              <a:t>规则右部的某一候选替换它。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语法树的构造是自顶向下，自左向右，若以</a:t>
            </a:r>
            <a:r>
              <a:rPr lang="en-US" altLang="zh-CN" b="1" dirty="0">
                <a:solidFill>
                  <a:schemeClr val="accent1"/>
                </a:solidFill>
                <a:latin typeface="宋体" panose="02010600030101010101" pitchFamily="2" charset="-122"/>
              </a:rPr>
              <a:t>EBNF</a:t>
            </a:r>
            <a:r>
              <a:rPr lang="zh-CN" altLang="en-US" b="1" dirty="0">
                <a:solidFill>
                  <a:srgbClr val="0066FF"/>
                </a:solidFill>
                <a:latin typeface="宋体" panose="02010600030101010101" pitchFamily="2" charset="-122"/>
              </a:rPr>
              <a:t>某一规则的左部为父结点</a:t>
            </a:r>
            <a:r>
              <a:rPr lang="zh-CN" altLang="en-US" b="1" dirty="0">
                <a:latin typeface="宋体" panose="02010600030101010101" pitchFamily="2" charset="-122"/>
              </a:rPr>
              <a:t>，那么</a:t>
            </a:r>
            <a:r>
              <a:rPr lang="zh-CN" altLang="en-US" b="1" dirty="0">
                <a:solidFill>
                  <a:srgbClr val="0066FF"/>
                </a:solidFill>
                <a:latin typeface="宋体" panose="02010600030101010101" pitchFamily="2" charset="-122"/>
              </a:rPr>
              <a:t>它的右部的某一候选为子结点</a:t>
            </a:r>
            <a:r>
              <a:rPr lang="zh-CN" altLang="en-US" b="1" dirty="0">
                <a:latin typeface="宋体" panose="02010600030101010101" pitchFamily="2" charset="-122"/>
              </a:rPr>
              <a:t>。 </a:t>
            </a:r>
            <a:r>
              <a:rPr lang="en-US" altLang="zh-CN" b="1" dirty="0">
                <a:solidFill>
                  <a:schemeClr val="accent1"/>
                </a:solidFill>
                <a:latin typeface="宋体" panose="02010600030101010101" pitchFamily="2" charset="-122"/>
              </a:rPr>
              <a:t>EBNF</a:t>
            </a:r>
            <a:r>
              <a:rPr lang="zh-CN" altLang="en-US" b="1" dirty="0">
                <a:latin typeface="宋体" panose="02010600030101010101" pitchFamily="2" charset="-122"/>
              </a:rPr>
              <a:t>中红色为推导和构造例子语法树时所选文法规则的右部。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59A9FF-6D55-4E50-AA40-5F0AE2BFB1FC}"/>
              </a:ext>
            </a:extLst>
          </p:cNvPr>
          <p:cNvGrpSpPr/>
          <p:nvPr/>
        </p:nvGrpSpPr>
        <p:grpSpPr>
          <a:xfrm>
            <a:off x="1175658" y="1277258"/>
            <a:ext cx="5471886" cy="2815772"/>
            <a:chOff x="1905000" y="1524000"/>
            <a:chExt cx="7696200" cy="5029200"/>
          </a:xfrm>
        </p:grpSpPr>
        <p:sp>
          <p:nvSpPr>
            <p:cNvPr id="37890" name="Line 1026">
              <a:extLst>
                <a:ext uri="{FF2B5EF4-FFF2-40B4-BE49-F238E27FC236}">
                  <a16:creationId xmlns:a16="http://schemas.microsoft.com/office/drawing/2014/main" id="{4570E0FC-BCE6-423F-969A-2BDDB424A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1852613"/>
              <a:ext cx="381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891" name="AutoShape 1027">
              <a:extLst>
                <a:ext uri="{FF2B5EF4-FFF2-40B4-BE49-F238E27FC236}">
                  <a16:creationId xmlns:a16="http://schemas.microsoft.com/office/drawing/2014/main" id="{71E2568C-BE03-417C-988A-EC7149B6A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00200"/>
              <a:ext cx="1143000" cy="5334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latin typeface="+mn-lt"/>
                </a:rPr>
                <a:t>const</a:t>
              </a:r>
              <a:endParaRPr lang="en-US" altLang="zh-CN" sz="1200">
                <a:latin typeface="+mn-lt"/>
              </a:endParaRPr>
            </a:p>
          </p:txBody>
        </p:sp>
        <p:sp>
          <p:nvSpPr>
            <p:cNvPr id="37892" name="Line 1028">
              <a:extLst>
                <a:ext uri="{FF2B5EF4-FFF2-40B4-BE49-F238E27FC236}">
                  <a16:creationId xmlns:a16="http://schemas.microsoft.com/office/drawing/2014/main" id="{52E3A8FA-F77B-414D-84AE-B01838552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190500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893" name="AutoShape 1029">
              <a:extLst>
                <a:ext uri="{FF2B5EF4-FFF2-40B4-BE49-F238E27FC236}">
                  <a16:creationId xmlns:a16="http://schemas.microsoft.com/office/drawing/2014/main" id="{DF8F9DFC-9307-4373-8399-D4E11AF4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1524000"/>
              <a:ext cx="1066800" cy="5588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 dirty="0">
                  <a:latin typeface="+mn-lt"/>
                </a:rPr>
                <a:t>ident</a:t>
              </a:r>
              <a:endParaRPr lang="en-US" altLang="zh-CN" sz="1200" dirty="0">
                <a:latin typeface="+mn-lt"/>
              </a:endParaRPr>
            </a:p>
          </p:txBody>
        </p:sp>
        <p:sp>
          <p:nvSpPr>
            <p:cNvPr id="37894" name="AutoShape 1030">
              <a:extLst>
                <a:ext uri="{FF2B5EF4-FFF2-40B4-BE49-F238E27FC236}">
                  <a16:creationId xmlns:a16="http://schemas.microsoft.com/office/drawing/2014/main" id="{25C98C5F-2E78-4424-995C-20504E1B9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1524000"/>
              <a:ext cx="1524000" cy="5334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 dirty="0">
                  <a:latin typeface="+mn-lt"/>
                </a:rPr>
                <a:t>number</a:t>
              </a:r>
              <a:endParaRPr lang="en-US" altLang="zh-CN" sz="1200" dirty="0">
                <a:latin typeface="+mn-lt"/>
              </a:endParaRPr>
            </a:p>
          </p:txBody>
        </p:sp>
        <p:sp>
          <p:nvSpPr>
            <p:cNvPr id="37895" name="AutoShape 1031">
              <a:extLst>
                <a:ext uri="{FF2B5EF4-FFF2-40B4-BE49-F238E27FC236}">
                  <a16:creationId xmlns:a16="http://schemas.microsoft.com/office/drawing/2014/main" id="{87508C52-F200-4FD2-B3B8-155425580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1524001"/>
              <a:ext cx="457200" cy="415925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latin typeface="+mn-lt"/>
                </a:rPr>
                <a:t>=</a:t>
              </a:r>
            </a:p>
          </p:txBody>
        </p:sp>
        <p:sp>
          <p:nvSpPr>
            <p:cNvPr id="37896" name="Line 1032">
              <a:extLst>
                <a:ext uri="{FF2B5EF4-FFF2-40B4-BE49-F238E27FC236}">
                  <a16:creationId xmlns:a16="http://schemas.microsoft.com/office/drawing/2014/main" id="{4CA9A23B-499B-4AD1-9805-A31FE801A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1752600"/>
              <a:ext cx="381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897" name="Line 1033">
              <a:extLst>
                <a:ext uri="{FF2B5EF4-FFF2-40B4-BE49-F238E27FC236}">
                  <a16:creationId xmlns:a16="http://schemas.microsoft.com/office/drawing/2014/main" id="{63894793-87BE-4414-8DE4-8CFD39C50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200" y="1752600"/>
              <a:ext cx="381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898" name="AutoShape 1034">
              <a:extLst>
                <a:ext uri="{FF2B5EF4-FFF2-40B4-BE49-F238E27FC236}">
                  <a16:creationId xmlns:a16="http://schemas.microsoft.com/office/drawing/2014/main" id="{731B5C41-DE37-4317-98E3-89507E2C9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232026"/>
              <a:ext cx="304800" cy="263525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latin typeface="+mn-lt"/>
                </a:rPr>
                <a:t>,</a:t>
              </a:r>
            </a:p>
          </p:txBody>
        </p:sp>
        <p:sp>
          <p:nvSpPr>
            <p:cNvPr id="37899" name="AutoShape 1035">
              <a:extLst>
                <a:ext uri="{FF2B5EF4-FFF2-40B4-BE49-F238E27FC236}">
                  <a16:creationId xmlns:a16="http://schemas.microsoft.com/office/drawing/2014/main" id="{0DD691D3-473D-4641-A3CB-A6734BA10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2690813"/>
              <a:ext cx="304800" cy="265112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latin typeface="+mn-lt"/>
                </a:rPr>
                <a:t>;</a:t>
              </a:r>
            </a:p>
          </p:txBody>
        </p:sp>
        <p:sp>
          <p:nvSpPr>
            <p:cNvPr id="37900" name="AutoShape 1036">
              <a:extLst>
                <a:ext uri="{FF2B5EF4-FFF2-40B4-BE49-F238E27FC236}">
                  <a16:creationId xmlns:a16="http://schemas.microsoft.com/office/drawing/2014/main" id="{F57EDAA2-D7DB-4CDA-8711-5DE47469E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3048000"/>
              <a:ext cx="838200" cy="5334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latin typeface="+mn-lt"/>
                </a:rPr>
                <a:t>var</a:t>
              </a:r>
              <a:endParaRPr lang="en-US" altLang="zh-CN" sz="1200">
                <a:latin typeface="+mn-lt"/>
              </a:endParaRPr>
            </a:p>
          </p:txBody>
        </p:sp>
        <p:sp>
          <p:nvSpPr>
            <p:cNvPr id="37901" name="AutoShape 1037">
              <a:extLst>
                <a:ext uri="{FF2B5EF4-FFF2-40B4-BE49-F238E27FC236}">
                  <a16:creationId xmlns:a16="http://schemas.microsoft.com/office/drawing/2014/main" id="{1B1AD5DF-7010-45B3-994E-B0B72A481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048000"/>
              <a:ext cx="1143000" cy="5334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latin typeface="+mn-lt"/>
                </a:rPr>
                <a:t>ident</a:t>
              </a:r>
              <a:endParaRPr lang="en-US" altLang="zh-CN" sz="1200">
                <a:latin typeface="+mn-lt"/>
              </a:endParaRPr>
            </a:p>
          </p:txBody>
        </p:sp>
        <p:sp>
          <p:nvSpPr>
            <p:cNvPr id="37902" name="AutoShape 1038">
              <a:extLst>
                <a:ext uri="{FF2B5EF4-FFF2-40B4-BE49-F238E27FC236}">
                  <a16:creationId xmlns:a16="http://schemas.microsoft.com/office/drawing/2014/main" id="{0B973A9B-3D1A-43C1-9179-D0F189B4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676651"/>
              <a:ext cx="304800" cy="263525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latin typeface="+mn-lt"/>
                </a:rPr>
                <a:t>,</a:t>
              </a:r>
            </a:p>
          </p:txBody>
        </p:sp>
        <p:sp>
          <p:nvSpPr>
            <p:cNvPr id="37903" name="AutoShape 1039">
              <a:extLst>
                <a:ext uri="{FF2B5EF4-FFF2-40B4-BE49-F238E27FC236}">
                  <a16:creationId xmlns:a16="http://schemas.microsoft.com/office/drawing/2014/main" id="{8D1CA3CA-F4AE-4E57-8141-49E8DE557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114801"/>
              <a:ext cx="304800" cy="26511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latin typeface="+mn-lt"/>
                </a:rPr>
                <a:t>;</a:t>
              </a:r>
            </a:p>
          </p:txBody>
        </p:sp>
        <p:sp>
          <p:nvSpPr>
            <p:cNvPr id="37904" name="AutoShape 1040">
              <a:extLst>
                <a:ext uri="{FF2B5EF4-FFF2-40B4-BE49-F238E27FC236}">
                  <a16:creationId xmlns:a16="http://schemas.microsoft.com/office/drawing/2014/main" id="{F6A81D51-2A55-461B-93A7-F05F44A9C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727576"/>
              <a:ext cx="304800" cy="263525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dirty="0">
                  <a:latin typeface="+mn-lt"/>
                </a:rPr>
                <a:t>;</a:t>
              </a:r>
            </a:p>
          </p:txBody>
        </p:sp>
        <p:sp>
          <p:nvSpPr>
            <p:cNvPr id="37905" name="AutoShape 1041">
              <a:extLst>
                <a:ext uri="{FF2B5EF4-FFF2-40B4-BE49-F238E27FC236}">
                  <a16:creationId xmlns:a16="http://schemas.microsoft.com/office/drawing/2014/main" id="{1E5D5518-2F96-4F3F-A663-FE70F9398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181600"/>
              <a:ext cx="1905000" cy="4572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latin typeface="+mn-lt"/>
                </a:rPr>
                <a:t>procedure</a:t>
              </a:r>
            </a:p>
          </p:txBody>
        </p:sp>
        <p:sp>
          <p:nvSpPr>
            <p:cNvPr id="37906" name="AutoShape 1042">
              <a:extLst>
                <a:ext uri="{FF2B5EF4-FFF2-40B4-BE49-F238E27FC236}">
                  <a16:creationId xmlns:a16="http://schemas.microsoft.com/office/drawing/2014/main" id="{81C8342D-BC86-458C-B4EB-ADC6CE05C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5257800"/>
              <a:ext cx="1066800" cy="4572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latin typeface="+mn-lt"/>
                </a:rPr>
                <a:t>ident</a:t>
              </a:r>
              <a:endParaRPr lang="en-US" altLang="zh-CN" sz="1200">
                <a:latin typeface="+mn-lt"/>
              </a:endParaRPr>
            </a:p>
          </p:txBody>
        </p:sp>
        <p:sp>
          <p:nvSpPr>
            <p:cNvPr id="37907" name="AutoShape 1043">
              <a:extLst>
                <a:ext uri="{FF2B5EF4-FFF2-40B4-BE49-F238E27FC236}">
                  <a16:creationId xmlns:a16="http://schemas.microsoft.com/office/drawing/2014/main" id="{87C101E5-991B-4CAC-BE03-9BEC6367F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5334001"/>
              <a:ext cx="304800" cy="263525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latin typeface="+mn-lt"/>
                </a:rPr>
                <a:t>;</a:t>
              </a:r>
            </a:p>
          </p:txBody>
        </p:sp>
        <p:sp>
          <p:nvSpPr>
            <p:cNvPr id="37908" name="AutoShape 1044">
              <a:extLst>
                <a:ext uri="{FF2B5EF4-FFF2-40B4-BE49-F238E27FC236}">
                  <a16:creationId xmlns:a16="http://schemas.microsoft.com/office/drawing/2014/main" id="{F67E0DB8-28F4-4C19-B573-0178DF894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5181600"/>
              <a:ext cx="1447800" cy="60960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 b="1">
                  <a:solidFill>
                    <a:schemeClr val="accent1"/>
                  </a:solidFill>
                  <a:latin typeface="+mn-lt"/>
                </a:rPr>
                <a:t>分程序</a:t>
              </a:r>
            </a:p>
          </p:txBody>
        </p:sp>
        <p:sp>
          <p:nvSpPr>
            <p:cNvPr id="37909" name="AutoShape 1045">
              <a:extLst>
                <a:ext uri="{FF2B5EF4-FFF2-40B4-BE49-F238E27FC236}">
                  <a16:creationId xmlns:a16="http://schemas.microsoft.com/office/drawing/2014/main" id="{3DBA5122-B6CB-414D-81BD-9DC622AC1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096000"/>
              <a:ext cx="914400" cy="45720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 b="1">
                  <a:solidFill>
                    <a:schemeClr val="accent1"/>
                  </a:solidFill>
                  <a:latin typeface="+mn-lt"/>
                </a:rPr>
                <a:t>语句</a:t>
              </a:r>
              <a:endParaRPr lang="zh-CN" altLang="en-US" sz="1200" b="1">
                <a:latin typeface="+mn-lt"/>
              </a:endParaRPr>
            </a:p>
          </p:txBody>
        </p:sp>
        <p:sp>
          <p:nvSpPr>
            <p:cNvPr id="37910" name="Line 1046">
              <a:extLst>
                <a:ext uri="{FF2B5EF4-FFF2-40B4-BE49-F238E27FC236}">
                  <a16:creationId xmlns:a16="http://schemas.microsoft.com/office/drawing/2014/main" id="{552413AC-4546-435F-B59A-DC0925A9D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1841501"/>
              <a:ext cx="0" cy="4424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911" name="Freeform 1047">
              <a:extLst>
                <a:ext uri="{FF2B5EF4-FFF2-40B4-BE49-F238E27FC236}">
                  <a16:creationId xmlns:a16="http://schemas.microsoft.com/office/drawing/2014/main" id="{02C03253-7F43-4873-B66B-B46AC5CC3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9200" y="1905001"/>
              <a:ext cx="152400" cy="925513"/>
            </a:xfrm>
            <a:custGeom>
              <a:avLst/>
              <a:gdLst>
                <a:gd name="T0" fmla="*/ 0 w 240"/>
                <a:gd name="T1" fmla="*/ 0 h 728"/>
                <a:gd name="T2" fmla="*/ 152400 w 240"/>
                <a:gd name="T3" fmla="*/ 0 h 728"/>
                <a:gd name="T4" fmla="*/ 152400 w 240"/>
                <a:gd name="T5" fmla="*/ 925513 h 7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728">
                  <a:moveTo>
                    <a:pt x="0" y="0"/>
                  </a:moveTo>
                  <a:lnTo>
                    <a:pt x="240" y="0"/>
                  </a:lnTo>
                  <a:lnTo>
                    <a:pt x="240" y="72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912" name="Line 1048">
              <a:extLst>
                <a:ext uri="{FF2B5EF4-FFF2-40B4-BE49-F238E27FC236}">
                  <a16:creationId xmlns:a16="http://schemas.microsoft.com/office/drawing/2014/main" id="{2F837D69-E119-4098-94DB-401D0D512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1000" y="2819400"/>
              <a:ext cx="4800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913" name="Line 1049">
              <a:extLst>
                <a:ext uri="{FF2B5EF4-FFF2-40B4-BE49-F238E27FC236}">
                  <a16:creationId xmlns:a16="http://schemas.microsoft.com/office/drawing/2014/main" id="{EB7E3AE4-EB8A-45F2-9DE9-C32B6F6FDB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4400" y="2495550"/>
              <a:ext cx="0" cy="330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914" name="Line 1050">
              <a:extLst>
                <a:ext uri="{FF2B5EF4-FFF2-40B4-BE49-F238E27FC236}">
                  <a16:creationId xmlns:a16="http://schemas.microsoft.com/office/drawing/2014/main" id="{32AA5BC7-934D-4FA6-88CF-24A0E3CAFE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4400" y="1906588"/>
              <a:ext cx="0" cy="330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915" name="Line 1051">
              <a:extLst>
                <a:ext uri="{FF2B5EF4-FFF2-40B4-BE49-F238E27FC236}">
                  <a16:creationId xmlns:a16="http://schemas.microsoft.com/office/drawing/2014/main" id="{68FA7546-6071-45CC-B012-6DFCB5D6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3348038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916" name="Line 1052">
              <a:extLst>
                <a:ext uri="{FF2B5EF4-FFF2-40B4-BE49-F238E27FC236}">
                  <a16:creationId xmlns:a16="http://schemas.microsoft.com/office/drawing/2014/main" id="{8EBE4BC9-E279-43C3-A36D-51B785088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348038"/>
              <a:ext cx="533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917" name="Freeform 1053">
              <a:extLst>
                <a:ext uri="{FF2B5EF4-FFF2-40B4-BE49-F238E27FC236}">
                  <a16:creationId xmlns:a16="http://schemas.microsoft.com/office/drawing/2014/main" id="{37558CEB-C4B8-434B-BB58-594AAA106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200" y="3352801"/>
              <a:ext cx="152400" cy="942975"/>
            </a:xfrm>
            <a:custGeom>
              <a:avLst/>
              <a:gdLst>
                <a:gd name="T0" fmla="*/ 0 w 600"/>
                <a:gd name="T1" fmla="*/ 0 h 1484"/>
                <a:gd name="T2" fmla="*/ 152400 w 600"/>
                <a:gd name="T3" fmla="*/ 0 h 1484"/>
                <a:gd name="T4" fmla="*/ 150114 w 600"/>
                <a:gd name="T5" fmla="*/ 942975 h 14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1484">
                  <a:moveTo>
                    <a:pt x="0" y="0"/>
                  </a:moveTo>
                  <a:cubicBezTo>
                    <a:pt x="200" y="0"/>
                    <a:pt x="400" y="0"/>
                    <a:pt x="600" y="0"/>
                  </a:cubicBezTo>
                  <a:lnTo>
                    <a:pt x="591" y="148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918" name="Line 1054">
              <a:extLst>
                <a:ext uri="{FF2B5EF4-FFF2-40B4-BE49-F238E27FC236}">
                  <a16:creationId xmlns:a16="http://schemas.microsoft.com/office/drawing/2014/main" id="{45D7AB06-72C7-49BB-A7DF-7EECF182B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00" y="4267200"/>
              <a:ext cx="2209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919" name="Line 1055">
              <a:extLst>
                <a:ext uri="{FF2B5EF4-FFF2-40B4-BE49-F238E27FC236}">
                  <a16:creationId xmlns:a16="http://schemas.microsoft.com/office/drawing/2014/main" id="{8A7E45B0-C692-42D8-8BD6-546B00D0C8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3938588"/>
              <a:ext cx="0" cy="330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920" name="Line 1056">
              <a:extLst>
                <a:ext uri="{FF2B5EF4-FFF2-40B4-BE49-F238E27FC236}">
                  <a16:creationId xmlns:a16="http://schemas.microsoft.com/office/drawing/2014/main" id="{DF003D0F-FA2E-48D4-BAFE-F90394E0A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3348038"/>
              <a:ext cx="0" cy="330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921" name="Line 1057">
              <a:extLst>
                <a:ext uri="{FF2B5EF4-FFF2-40B4-BE49-F238E27FC236}">
                  <a16:creationId xmlns:a16="http://schemas.microsoft.com/office/drawing/2014/main" id="{84F9D1CF-B74D-4ECD-9962-72F5132F8F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9000" y="5410200"/>
              <a:ext cx="228600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922" name="Line 1058">
              <a:extLst>
                <a:ext uri="{FF2B5EF4-FFF2-40B4-BE49-F238E27FC236}">
                  <a16:creationId xmlns:a16="http://schemas.microsoft.com/office/drawing/2014/main" id="{F7545C07-573F-4929-9FC9-CD5297092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0400" y="5486400"/>
              <a:ext cx="304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923" name="Line 1059">
              <a:extLst>
                <a:ext uri="{FF2B5EF4-FFF2-40B4-BE49-F238E27FC236}">
                  <a16:creationId xmlns:a16="http://schemas.microsoft.com/office/drawing/2014/main" id="{B70DF18C-8FC8-4546-80A3-3F1069EC9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0" y="5486400"/>
              <a:ext cx="304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924" name="Freeform 1060">
              <a:extLst>
                <a:ext uri="{FF2B5EF4-FFF2-40B4-BE49-F238E27FC236}">
                  <a16:creationId xmlns:a16="http://schemas.microsoft.com/office/drawing/2014/main" id="{DF44F060-B1D4-48E9-AC36-23A59D0EC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2600" y="4876801"/>
              <a:ext cx="228600" cy="595313"/>
            </a:xfrm>
            <a:custGeom>
              <a:avLst/>
              <a:gdLst>
                <a:gd name="T0" fmla="*/ 0 w 360"/>
                <a:gd name="T1" fmla="*/ 595313 h 936"/>
                <a:gd name="T2" fmla="*/ 228600 w 360"/>
                <a:gd name="T3" fmla="*/ 595313 h 936"/>
                <a:gd name="T4" fmla="*/ 228600 w 360"/>
                <a:gd name="T5" fmla="*/ 0 h 9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0" h="936">
                  <a:moveTo>
                    <a:pt x="0" y="936"/>
                  </a:moveTo>
                  <a:lnTo>
                    <a:pt x="360" y="936"/>
                  </a:lnTo>
                  <a:lnTo>
                    <a:pt x="36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925" name="Line 1061">
              <a:extLst>
                <a:ext uri="{FF2B5EF4-FFF2-40B4-BE49-F238E27FC236}">
                  <a16:creationId xmlns:a16="http://schemas.microsoft.com/office/drawing/2014/main" id="{9AB8038E-197B-423A-B2D9-70719AE9E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5400" y="4876800"/>
              <a:ext cx="4495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926" name="Line 1062">
              <a:extLst>
                <a:ext uri="{FF2B5EF4-FFF2-40B4-BE49-F238E27FC236}">
                  <a16:creationId xmlns:a16="http://schemas.microsoft.com/office/drawing/2014/main" id="{456FDAFA-594C-4294-B15D-E740F539F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6237288"/>
              <a:ext cx="533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927" name="Line 1063">
              <a:extLst>
                <a:ext uri="{FF2B5EF4-FFF2-40B4-BE49-F238E27FC236}">
                  <a16:creationId xmlns:a16="http://schemas.microsoft.com/office/drawing/2014/main" id="{6EE6EA1D-342A-4E51-81C3-534F22B3D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6248400"/>
              <a:ext cx="685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928" name="Text Box 1064">
              <a:extLst>
                <a:ext uri="{FF2B5EF4-FFF2-40B4-BE49-F238E27FC236}">
                  <a16:creationId xmlns:a16="http://schemas.microsoft.com/office/drawing/2014/main" id="{2335E9A7-6D0C-4286-93A8-9E1775575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160020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charset="2"/>
                <a:buNone/>
              </a:pPr>
              <a:r>
                <a:rPr lang="zh-CN" altLang="en-US" sz="1200" b="1" dirty="0">
                  <a:solidFill>
                    <a:schemeClr val="accent1"/>
                  </a:solidFill>
                  <a:latin typeface="+mn-lt"/>
                </a:rPr>
                <a:t>分程序</a:t>
              </a:r>
              <a:endParaRPr lang="zh-CN" altLang="en-US" sz="1200" b="1" dirty="0">
                <a:latin typeface="+mn-lt"/>
              </a:endParaRPr>
            </a:p>
          </p:txBody>
        </p:sp>
        <p:sp>
          <p:nvSpPr>
            <p:cNvPr id="37929" name="Line 1065">
              <a:extLst>
                <a:ext uri="{FF2B5EF4-FFF2-40B4-BE49-F238E27FC236}">
                  <a16:creationId xmlns:a16="http://schemas.microsoft.com/office/drawing/2014/main" id="{2A260383-A9C8-4517-A917-67AA1514B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9000" y="2819400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37930" name="Line 1066">
              <a:extLst>
                <a:ext uri="{FF2B5EF4-FFF2-40B4-BE49-F238E27FC236}">
                  <a16:creationId xmlns:a16="http://schemas.microsoft.com/office/drawing/2014/main" id="{DB4C2576-075B-4954-BDD1-039EACF91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9000" y="4267200"/>
              <a:ext cx="457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37931" name="Line 1067">
              <a:extLst>
                <a:ext uri="{FF2B5EF4-FFF2-40B4-BE49-F238E27FC236}">
                  <a16:creationId xmlns:a16="http://schemas.microsoft.com/office/drawing/2014/main" id="{A0611AE5-6DDC-4230-A0A1-0ABCF3880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9000" y="4876800"/>
              <a:ext cx="1371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37932" name="Line 1068">
              <a:extLst>
                <a:ext uri="{FF2B5EF4-FFF2-40B4-BE49-F238E27FC236}">
                  <a16:creationId xmlns:a16="http://schemas.microsoft.com/office/drawing/2014/main" id="{579F9FDD-E850-4CFA-9186-1D458E34B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5410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</p:grpSp>
      <p:sp>
        <p:nvSpPr>
          <p:cNvPr id="37933" name="Text Box 1069">
            <a:extLst>
              <a:ext uri="{FF2B5EF4-FFF2-40B4-BE49-F238E27FC236}">
                <a16:creationId xmlns:a16="http://schemas.microsoft.com/office/drawing/2014/main" id="{840F6777-C833-4EFE-9BDC-FDCD66EA0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1"/>
            <a:ext cx="6858000" cy="71006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charset="2"/>
              <a:buNone/>
            </a:pPr>
            <a:r>
              <a:rPr lang="zh-CN" altLang="en-US" sz="4000" b="1">
                <a:latin typeface="宋体" panose="02010600030101010101" pitchFamily="2" charset="-122"/>
              </a:rPr>
              <a:t>从语法图看自顶向下分析思想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D06E35E-2EC4-4CB6-8599-27E57AE48F3B}"/>
              </a:ext>
            </a:extLst>
          </p:cNvPr>
          <p:cNvGrpSpPr/>
          <p:nvPr/>
        </p:nvGrpSpPr>
        <p:grpSpPr>
          <a:xfrm>
            <a:off x="1039641" y="4272552"/>
            <a:ext cx="5066132" cy="2453719"/>
            <a:chOff x="152400" y="1644650"/>
            <a:chExt cx="7010400" cy="4476984"/>
          </a:xfrm>
        </p:grpSpPr>
        <p:sp>
          <p:nvSpPr>
            <p:cNvPr id="48" name="Oval 2051">
              <a:extLst>
                <a:ext uri="{FF2B5EF4-FFF2-40B4-BE49-F238E27FC236}">
                  <a16:creationId xmlns:a16="http://schemas.microsoft.com/office/drawing/2014/main" id="{25CA2CB9-CDB2-4826-8C61-B2B7F3DA8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837672"/>
              <a:ext cx="609600" cy="3925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charset="2"/>
                <a:buNone/>
              </a:pPr>
              <a:r>
                <a:rPr lang="en-US" altLang="zh-CN" sz="1200"/>
                <a:t>(</a:t>
              </a:r>
            </a:p>
          </p:txBody>
        </p:sp>
        <p:sp>
          <p:nvSpPr>
            <p:cNvPr id="49" name="AutoShape 2052">
              <a:extLst>
                <a:ext uri="{FF2B5EF4-FFF2-40B4-BE49-F238E27FC236}">
                  <a16:creationId xmlns:a16="http://schemas.microsoft.com/office/drawing/2014/main" id="{B424DDF7-8C48-4308-AAA3-1FA47B75E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1676400"/>
              <a:ext cx="1143000" cy="5334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</a:rPr>
                <a:t>ident</a:t>
              </a:r>
              <a:endParaRPr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50" name="AutoShape 2053">
              <a:extLst>
                <a:ext uri="{FF2B5EF4-FFF2-40B4-BE49-F238E27FC236}">
                  <a16:creationId xmlns:a16="http://schemas.microsoft.com/office/drawing/2014/main" id="{2728FC5B-ADF6-4E64-AB05-D715300FE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895600"/>
              <a:ext cx="1143000" cy="5334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 dirty="0">
                  <a:latin typeface="Times New Roman" panose="02020603050405020304" pitchFamily="18" charset="0"/>
                </a:rPr>
                <a:t>begin</a:t>
              </a:r>
              <a:endParaRPr lang="en-US" altLang="zh-CN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51" name="Oval 2054">
              <a:extLst>
                <a:ext uri="{FF2B5EF4-FFF2-40B4-BE49-F238E27FC236}">
                  <a16:creationId xmlns:a16="http://schemas.microsoft.com/office/drawing/2014/main" id="{D3AF7C3A-84CA-469D-AB1A-2A7D6B26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837672"/>
              <a:ext cx="609600" cy="3925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charset="2"/>
                <a:buNone/>
              </a:pPr>
              <a:r>
                <a:rPr lang="en-US" altLang="zh-CN" sz="1200"/>
                <a:t>)</a:t>
              </a:r>
            </a:p>
          </p:txBody>
        </p:sp>
        <p:sp>
          <p:nvSpPr>
            <p:cNvPr id="52" name="Oval 2055">
              <a:extLst>
                <a:ext uri="{FF2B5EF4-FFF2-40B4-BE49-F238E27FC236}">
                  <a16:creationId xmlns:a16="http://schemas.microsoft.com/office/drawing/2014/main" id="{D2692BE9-07F7-49B7-A153-A822D965B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956610"/>
              <a:ext cx="609600" cy="3925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  <p:sp>
          <p:nvSpPr>
            <p:cNvPr id="53" name="Text Box 2056">
              <a:extLst>
                <a:ext uri="{FF2B5EF4-FFF2-40B4-BE49-F238E27FC236}">
                  <a16:creationId xmlns:a16="http://schemas.microsoft.com/office/drawing/2014/main" id="{E48DB364-ABD6-44E2-98D1-0D739DB02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3898900"/>
              <a:ext cx="383736" cy="279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Monotype Sorts" charset="2"/>
                <a:buNone/>
              </a:pPr>
              <a:r>
                <a:rPr lang="en-US" altLang="zh-CN" sz="1200"/>
                <a:t> </a:t>
              </a:r>
              <a:r>
                <a:rPr lang="zh-CN" altLang="en-US" sz="1200"/>
                <a:t>；</a:t>
              </a:r>
            </a:p>
          </p:txBody>
        </p:sp>
        <p:sp>
          <p:nvSpPr>
            <p:cNvPr id="54" name="Line 2057">
              <a:extLst>
                <a:ext uri="{FF2B5EF4-FFF2-40B4-BE49-F238E27FC236}">
                  <a16:creationId xmlns:a16="http://schemas.microsoft.com/office/drawing/2014/main" id="{EFE05D04-240E-4209-AE6C-2C7C47AB2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5029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55" name="Line 2058">
              <a:extLst>
                <a:ext uri="{FF2B5EF4-FFF2-40B4-BE49-F238E27FC236}">
                  <a16:creationId xmlns:a16="http://schemas.microsoft.com/office/drawing/2014/main" id="{A9C23824-8765-4205-B6FC-3665B245F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5029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56" name="Line 2059">
              <a:extLst>
                <a:ext uri="{FF2B5EF4-FFF2-40B4-BE49-F238E27FC236}">
                  <a16:creationId xmlns:a16="http://schemas.microsoft.com/office/drawing/2014/main" id="{3C6E62FE-F871-4340-B591-A72494285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31242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57" name="Line 2060">
              <a:extLst>
                <a:ext uri="{FF2B5EF4-FFF2-40B4-BE49-F238E27FC236}">
                  <a16:creationId xmlns:a16="http://schemas.microsoft.com/office/drawing/2014/main" id="{2226F37B-79C6-4149-830C-173959C48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124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58" name="Arc 2061">
              <a:extLst>
                <a:ext uri="{FF2B5EF4-FFF2-40B4-BE49-F238E27FC236}">
                  <a16:creationId xmlns:a16="http://schemas.microsoft.com/office/drawing/2014/main" id="{CB11670D-BD78-4776-AF85-18925CE429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62400" y="5003910"/>
              <a:ext cx="228600" cy="279180"/>
            </a:xfrm>
            <a:custGeom>
              <a:avLst/>
              <a:gdLst>
                <a:gd name="T0" fmla="*/ 0 w 21600"/>
                <a:gd name="T1" fmla="*/ 0 h 21600"/>
                <a:gd name="T2" fmla="*/ 228600 w 21600"/>
                <a:gd name="T3" fmla="*/ 228600 h 21600"/>
                <a:gd name="T4" fmla="*/ 0 w 21600"/>
                <a:gd name="T5" fmla="*/ 2286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59" name="Arc 2062">
              <a:extLst>
                <a:ext uri="{FF2B5EF4-FFF2-40B4-BE49-F238E27FC236}">
                  <a16:creationId xmlns:a16="http://schemas.microsoft.com/office/drawing/2014/main" id="{8E12F3BD-4DEB-4F0C-BE0E-EF6B943DF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3137010"/>
              <a:ext cx="228600" cy="279180"/>
            </a:xfrm>
            <a:custGeom>
              <a:avLst/>
              <a:gdLst>
                <a:gd name="T0" fmla="*/ 0 w 21600"/>
                <a:gd name="T1" fmla="*/ 0 h 21600"/>
                <a:gd name="T2" fmla="*/ 228600 w 21600"/>
                <a:gd name="T3" fmla="*/ 304800 h 21600"/>
                <a:gd name="T4" fmla="*/ 0 w 21600"/>
                <a:gd name="T5" fmla="*/ 3048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60" name="Line 2063">
              <a:extLst>
                <a:ext uri="{FF2B5EF4-FFF2-40B4-BE49-F238E27FC236}">
                  <a16:creationId xmlns:a16="http://schemas.microsoft.com/office/drawing/2014/main" id="{CA468243-64E2-44BE-94A6-235ADE6AE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33528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61" name="Line 2064">
              <a:extLst>
                <a:ext uri="{FF2B5EF4-FFF2-40B4-BE49-F238E27FC236}">
                  <a16:creationId xmlns:a16="http://schemas.microsoft.com/office/drawing/2014/main" id="{2BE1C81A-D3DB-4D9B-92EB-7F8289CBA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33528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62" name="Line 2065">
              <a:extLst>
                <a:ext uri="{FF2B5EF4-FFF2-40B4-BE49-F238E27FC236}">
                  <a16:creationId xmlns:a16="http://schemas.microsoft.com/office/drawing/2014/main" id="{F62BB198-4C64-4FC3-B496-B3AB843FE9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53000" y="4114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63" name="Line 2066">
              <a:extLst>
                <a:ext uri="{FF2B5EF4-FFF2-40B4-BE49-F238E27FC236}">
                  <a16:creationId xmlns:a16="http://schemas.microsoft.com/office/drawing/2014/main" id="{8DAD94DF-A311-4D68-8B1F-9249AD1F7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1400" y="41910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64" name="AutoShape 2067">
              <a:extLst>
                <a:ext uri="{FF2B5EF4-FFF2-40B4-BE49-F238E27FC236}">
                  <a16:creationId xmlns:a16="http://schemas.microsoft.com/office/drawing/2014/main" id="{34AA0A26-15D4-43A1-95E3-1BF43E465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2984610"/>
              <a:ext cx="335646" cy="27918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  <p:sp>
          <p:nvSpPr>
            <p:cNvPr id="65" name="Text Box 2068">
              <a:extLst>
                <a:ext uri="{FF2B5EF4-FFF2-40B4-BE49-F238E27FC236}">
                  <a16:creationId xmlns:a16="http://schemas.microsoft.com/office/drawing/2014/main" id="{39418D2A-4657-4493-BFE8-9613B8E18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2895600"/>
              <a:ext cx="489534" cy="279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语句</a:t>
              </a:r>
            </a:p>
          </p:txBody>
        </p:sp>
        <p:sp>
          <p:nvSpPr>
            <p:cNvPr id="66" name="AutoShape 2069">
              <a:extLst>
                <a:ext uri="{FF2B5EF4-FFF2-40B4-BE49-F238E27FC236}">
                  <a16:creationId xmlns:a16="http://schemas.microsoft.com/office/drawing/2014/main" id="{1AC48F51-A578-4BC0-9934-9897197DA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895600"/>
              <a:ext cx="1143000" cy="5334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</a:rPr>
                <a:t>end</a:t>
              </a:r>
              <a:endParaRPr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67" name="AutoShape 2070">
              <a:extLst>
                <a:ext uri="{FF2B5EF4-FFF2-40B4-BE49-F238E27FC236}">
                  <a16:creationId xmlns:a16="http://schemas.microsoft.com/office/drawing/2014/main" id="{23303956-561E-40D8-90FC-BA4611167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4724400"/>
              <a:ext cx="1143000" cy="5334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</a:rPr>
                <a:t>read</a:t>
              </a:r>
              <a:endParaRPr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68" name="Oval 2071">
              <a:extLst>
                <a:ext uri="{FF2B5EF4-FFF2-40B4-BE49-F238E27FC236}">
                  <a16:creationId xmlns:a16="http://schemas.microsoft.com/office/drawing/2014/main" id="{AF5543A9-21FD-45C2-986E-850FBA30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5729054"/>
              <a:ext cx="609600" cy="3925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200"/>
            </a:p>
          </p:txBody>
        </p:sp>
        <p:sp>
          <p:nvSpPr>
            <p:cNvPr id="69" name="Text Box 2072">
              <a:extLst>
                <a:ext uri="{FF2B5EF4-FFF2-40B4-BE49-F238E27FC236}">
                  <a16:creationId xmlns:a16="http://schemas.microsoft.com/office/drawing/2014/main" id="{D26462A5-EAEA-42A3-918F-073763D4F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0" y="5562600"/>
              <a:ext cx="579438" cy="279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Monotype Sorts" charset="2"/>
                <a:buNone/>
              </a:pPr>
              <a:r>
                <a:rPr lang="zh-CN" altLang="en-US" sz="1200"/>
                <a:t>，</a:t>
              </a:r>
            </a:p>
          </p:txBody>
        </p:sp>
        <p:sp>
          <p:nvSpPr>
            <p:cNvPr id="70" name="Line 2073">
              <a:extLst>
                <a:ext uri="{FF2B5EF4-FFF2-40B4-BE49-F238E27FC236}">
                  <a16:creationId xmlns:a16="http://schemas.microsoft.com/office/drawing/2014/main" id="{FC5D3E58-4F1B-4059-A3F6-0012E8D44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200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71" name="Line 2074">
              <a:extLst>
                <a:ext uri="{FF2B5EF4-FFF2-40B4-BE49-F238E27FC236}">
                  <a16:creationId xmlns:a16="http://schemas.microsoft.com/office/drawing/2014/main" id="{689E0693-4DAE-47E8-ACBC-DAF9C96CF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029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72" name="Line 2075">
              <a:extLst>
                <a:ext uri="{FF2B5EF4-FFF2-40B4-BE49-F238E27FC236}">
                  <a16:creationId xmlns:a16="http://schemas.microsoft.com/office/drawing/2014/main" id="{45960CBE-B221-437D-8994-236752682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5029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73" name="Arc 2076">
              <a:extLst>
                <a:ext uri="{FF2B5EF4-FFF2-40B4-BE49-F238E27FC236}">
                  <a16:creationId xmlns:a16="http://schemas.microsoft.com/office/drawing/2014/main" id="{205CD399-A780-4B15-8496-E394BF1EA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5003910"/>
              <a:ext cx="181822" cy="279180"/>
            </a:xfrm>
            <a:custGeom>
              <a:avLst/>
              <a:gdLst>
                <a:gd name="T0" fmla="*/ 0 w 21600"/>
                <a:gd name="T1" fmla="*/ 0 h 21600"/>
                <a:gd name="T2" fmla="*/ 228600 w 21600"/>
                <a:gd name="T3" fmla="*/ 228600 h 21600"/>
                <a:gd name="T4" fmla="*/ 0 w 21600"/>
                <a:gd name="T5" fmla="*/ 2286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74" name="Line 2077">
              <a:extLst>
                <a:ext uri="{FF2B5EF4-FFF2-40B4-BE49-F238E27FC236}">
                  <a16:creationId xmlns:a16="http://schemas.microsoft.com/office/drawing/2014/main" id="{B28AB64B-D10C-419D-8372-63534EABA1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5257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75" name="Arc 2078">
              <a:extLst>
                <a:ext uri="{FF2B5EF4-FFF2-40B4-BE49-F238E27FC236}">
                  <a16:creationId xmlns:a16="http://schemas.microsoft.com/office/drawing/2014/main" id="{35AAD52F-3CBB-4600-89E6-5706F6AC934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172200" y="5651610"/>
              <a:ext cx="152400" cy="279180"/>
            </a:xfrm>
            <a:custGeom>
              <a:avLst/>
              <a:gdLst>
                <a:gd name="T0" fmla="*/ 0 w 21600"/>
                <a:gd name="T1" fmla="*/ 0 h 21600"/>
                <a:gd name="T2" fmla="*/ 152400 w 21600"/>
                <a:gd name="T3" fmla="*/ 152400 h 21600"/>
                <a:gd name="T4" fmla="*/ 0 w 21600"/>
                <a:gd name="T5" fmla="*/ 1524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76" name="Line 2079">
              <a:extLst>
                <a:ext uri="{FF2B5EF4-FFF2-40B4-BE49-F238E27FC236}">
                  <a16:creationId xmlns:a16="http://schemas.microsoft.com/office/drawing/2014/main" id="{2474C9B9-8767-4ADE-A9E5-EC3E80301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0" y="5867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77" name="Line 2080">
              <a:extLst>
                <a:ext uri="{FF2B5EF4-FFF2-40B4-BE49-F238E27FC236}">
                  <a16:creationId xmlns:a16="http://schemas.microsoft.com/office/drawing/2014/main" id="{B288D53C-32E1-489F-B804-CED2795D67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8600" y="5867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78" name="Arc 2081">
              <a:extLst>
                <a:ext uri="{FF2B5EF4-FFF2-40B4-BE49-F238E27FC236}">
                  <a16:creationId xmlns:a16="http://schemas.microsoft.com/office/drawing/2014/main" id="{74CABEC9-81DD-4F37-8AE7-0F9410DC962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905000" y="2222610"/>
              <a:ext cx="181822" cy="279180"/>
            </a:xfrm>
            <a:custGeom>
              <a:avLst/>
              <a:gdLst>
                <a:gd name="T0" fmla="*/ 0 w 21600"/>
                <a:gd name="T1" fmla="*/ 0 h 21600"/>
                <a:gd name="T2" fmla="*/ 76200 w 21600"/>
                <a:gd name="T3" fmla="*/ 152400 h 21600"/>
                <a:gd name="T4" fmla="*/ 0 w 21600"/>
                <a:gd name="T5" fmla="*/ 1524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79" name="Line 2082">
              <a:extLst>
                <a:ext uri="{FF2B5EF4-FFF2-40B4-BE49-F238E27FC236}">
                  <a16:creationId xmlns:a16="http://schemas.microsoft.com/office/drawing/2014/main" id="{8DE6FF59-AE54-4F69-BF76-0761DFE0B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2400" y="5181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80" name="Arc 2083">
              <a:extLst>
                <a:ext uri="{FF2B5EF4-FFF2-40B4-BE49-F238E27FC236}">
                  <a16:creationId xmlns:a16="http://schemas.microsoft.com/office/drawing/2014/main" id="{30F2BD66-7326-40D0-B110-B72C30921B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81400" y="3098910"/>
              <a:ext cx="228600" cy="279180"/>
            </a:xfrm>
            <a:custGeom>
              <a:avLst/>
              <a:gdLst>
                <a:gd name="T0" fmla="*/ 0 w 21600"/>
                <a:gd name="T1" fmla="*/ 0 h 21600"/>
                <a:gd name="T2" fmla="*/ 228600 w 21600"/>
                <a:gd name="T3" fmla="*/ 228600 h 21600"/>
                <a:gd name="T4" fmla="*/ 0 w 21600"/>
                <a:gd name="T5" fmla="*/ 2286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81" name="Text Box 2084">
              <a:extLst>
                <a:ext uri="{FF2B5EF4-FFF2-40B4-BE49-F238E27FC236}">
                  <a16:creationId xmlns:a16="http://schemas.microsoft.com/office/drawing/2014/main" id="{EA7547E7-40CF-4D45-A6B6-BD9B09966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71800"/>
              <a:ext cx="835783" cy="279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Monotype Sorts" charset="2"/>
                <a:buNone/>
              </a:pPr>
              <a:r>
                <a:rPr lang="en-US" altLang="zh-CN" sz="12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12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复合语句</a:t>
              </a:r>
            </a:p>
          </p:txBody>
        </p:sp>
        <p:sp>
          <p:nvSpPr>
            <p:cNvPr id="82" name="Text Box 2085">
              <a:extLst>
                <a:ext uri="{FF2B5EF4-FFF2-40B4-BE49-F238E27FC236}">
                  <a16:creationId xmlns:a16="http://schemas.microsoft.com/office/drawing/2014/main" id="{6907F657-B829-45DA-B52F-CE8AA816D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4724400"/>
              <a:ext cx="643423" cy="279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Monotype Sorts" charset="2"/>
                <a:buNone/>
              </a:pPr>
              <a:r>
                <a:rPr lang="zh-CN" altLang="en-US" sz="12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读语句</a:t>
              </a:r>
            </a:p>
          </p:txBody>
        </p:sp>
        <p:sp>
          <p:nvSpPr>
            <p:cNvPr id="83" name="Text Box 2086">
              <a:extLst>
                <a:ext uri="{FF2B5EF4-FFF2-40B4-BE49-F238E27FC236}">
                  <a16:creationId xmlns:a16="http://schemas.microsoft.com/office/drawing/2014/main" id="{8067E430-BE92-4C4F-9EC6-A27CA5C2F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13" y="1644650"/>
              <a:ext cx="489534" cy="279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Monotype Sorts" charset="2"/>
                <a:buNone/>
              </a:pPr>
              <a:r>
                <a:rPr lang="zh-CN" altLang="en-US" sz="12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语句</a:t>
              </a:r>
            </a:p>
          </p:txBody>
        </p:sp>
        <p:sp>
          <p:nvSpPr>
            <p:cNvPr id="84" name="Line 2087">
              <a:extLst>
                <a:ext uri="{FF2B5EF4-FFF2-40B4-BE49-F238E27FC236}">
                  <a16:creationId xmlns:a16="http://schemas.microsoft.com/office/drawing/2014/main" id="{48A2BF86-F403-4376-B3FF-54F8034F4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19050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85" name="AutoShape 2088">
              <a:extLst>
                <a:ext uri="{FF2B5EF4-FFF2-40B4-BE49-F238E27FC236}">
                  <a16:creationId xmlns:a16="http://schemas.microsoft.com/office/drawing/2014/main" id="{FD2D2DC1-B1A4-482D-80D8-085DDEA2C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800600"/>
              <a:ext cx="1143000" cy="53340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</a:rPr>
                <a:t>ident</a:t>
              </a:r>
              <a:endParaRPr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86" name="Line 2089">
              <a:extLst>
                <a:ext uri="{FF2B5EF4-FFF2-40B4-BE49-F238E27FC236}">
                  <a16:creationId xmlns:a16="http://schemas.microsoft.com/office/drawing/2014/main" id="{1B79EAE6-1502-4CE4-98FE-FB7D96D12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1905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87" name="Line 2090">
              <a:extLst>
                <a:ext uri="{FF2B5EF4-FFF2-40B4-BE49-F238E27FC236}">
                  <a16:creationId xmlns:a16="http://schemas.microsoft.com/office/drawing/2014/main" id="{BADCCC22-EFE3-4F8F-833B-23AFBBEC6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2057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88" name="Arc 2091">
              <a:extLst>
                <a:ext uri="{FF2B5EF4-FFF2-40B4-BE49-F238E27FC236}">
                  <a16:creationId xmlns:a16="http://schemas.microsoft.com/office/drawing/2014/main" id="{C1BF1CBF-38D1-4F9D-AAC2-EB751D35D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400" y="1879710"/>
              <a:ext cx="181822" cy="279180"/>
            </a:xfrm>
            <a:custGeom>
              <a:avLst/>
              <a:gdLst>
                <a:gd name="T0" fmla="*/ 0 w 21600"/>
                <a:gd name="T1" fmla="*/ 0 h 21600"/>
                <a:gd name="T2" fmla="*/ 228600 w 21600"/>
                <a:gd name="T3" fmla="*/ 228600 h 21600"/>
                <a:gd name="T4" fmla="*/ 0 w 21600"/>
                <a:gd name="T5" fmla="*/ 2286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89" name="Line 2092">
              <a:extLst>
                <a:ext uri="{FF2B5EF4-FFF2-40B4-BE49-F238E27FC236}">
                  <a16:creationId xmlns:a16="http://schemas.microsoft.com/office/drawing/2014/main" id="{CA62CFF2-A55B-4CCC-97B0-71DF5A365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2438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90" name="Line 2093">
              <a:extLst>
                <a:ext uri="{FF2B5EF4-FFF2-40B4-BE49-F238E27FC236}">
                  <a16:creationId xmlns:a16="http://schemas.microsoft.com/office/drawing/2014/main" id="{2AA3A968-09BB-4775-95E1-641A2FE7D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2362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91" name="Text Box 2094">
              <a:extLst>
                <a:ext uri="{FF2B5EF4-FFF2-40B4-BE49-F238E27FC236}">
                  <a16:creationId xmlns:a16="http://schemas.microsoft.com/office/drawing/2014/main" id="{9A6C75BF-B149-4CC2-9566-388DF39EC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14600"/>
              <a:ext cx="321220" cy="279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Monotype Sorts" charset="2"/>
                <a:buNone/>
              </a:pPr>
              <a:r>
                <a:rPr lang="en-US" altLang="zh-CN" sz="1200"/>
                <a:t>...</a:t>
              </a:r>
            </a:p>
          </p:txBody>
        </p:sp>
        <p:sp>
          <p:nvSpPr>
            <p:cNvPr id="92" name="Rectangle 2095">
              <a:extLst>
                <a:ext uri="{FF2B5EF4-FFF2-40B4-BE49-F238E27FC236}">
                  <a16:creationId xmlns:a16="http://schemas.microsoft.com/office/drawing/2014/main" id="{8BCE25A4-888C-4427-8F0F-9399D5A46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057400"/>
              <a:ext cx="321220" cy="279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Monotype Sorts" charset="2"/>
                <a:buNone/>
              </a:pPr>
              <a:r>
                <a:rPr lang="en-US" altLang="zh-CN" sz="1200"/>
                <a:t>...</a:t>
              </a:r>
            </a:p>
          </p:txBody>
        </p:sp>
        <p:sp>
          <p:nvSpPr>
            <p:cNvPr id="93" name="Arc 2097">
              <a:extLst>
                <a:ext uri="{FF2B5EF4-FFF2-40B4-BE49-F238E27FC236}">
                  <a16:creationId xmlns:a16="http://schemas.microsoft.com/office/drawing/2014/main" id="{F1E03876-41C2-48D9-8F17-CB96F2F9E7D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962400" y="5651610"/>
              <a:ext cx="181822" cy="279180"/>
            </a:xfrm>
            <a:custGeom>
              <a:avLst/>
              <a:gdLst>
                <a:gd name="T0" fmla="*/ 0 w 21600"/>
                <a:gd name="T1" fmla="*/ 0 h 21600"/>
                <a:gd name="T2" fmla="*/ 76200 w 21600"/>
                <a:gd name="T3" fmla="*/ 152400 h 21600"/>
                <a:gd name="T4" fmla="*/ 0 w 21600"/>
                <a:gd name="T5" fmla="*/ 1524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9334B19-5638-4023-B3B8-5024D6FF389F}"/>
              </a:ext>
            </a:extLst>
          </p:cNvPr>
          <p:cNvGrpSpPr/>
          <p:nvPr/>
        </p:nvGrpSpPr>
        <p:grpSpPr>
          <a:xfrm>
            <a:off x="7508333" y="3557963"/>
            <a:ext cx="4204320" cy="2736626"/>
            <a:chOff x="1447800" y="2438400"/>
            <a:chExt cx="6248400" cy="2939490"/>
          </a:xfrm>
        </p:grpSpPr>
        <p:sp>
          <p:nvSpPr>
            <p:cNvPr id="95" name="Line 4">
              <a:extLst>
                <a:ext uri="{FF2B5EF4-FFF2-40B4-BE49-F238E27FC236}">
                  <a16:creationId xmlns:a16="http://schemas.microsoft.com/office/drawing/2014/main" id="{AE49287F-FFF4-4611-84A2-935721931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8194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96" name="AutoShape 5">
              <a:extLst>
                <a:ext uri="{FF2B5EF4-FFF2-40B4-BE49-F238E27FC236}">
                  <a16:creationId xmlns:a16="http://schemas.microsoft.com/office/drawing/2014/main" id="{70D6838B-A47F-4562-BF7F-2698D529C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2588760"/>
              <a:ext cx="1447800" cy="3088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  <p:sp>
          <p:nvSpPr>
            <p:cNvPr id="97" name="Text Box 6">
              <a:extLst>
                <a:ext uri="{FF2B5EF4-FFF2-40B4-BE49-F238E27FC236}">
                  <a16:creationId xmlns:a16="http://schemas.microsoft.com/office/drawing/2014/main" id="{459F5965-2989-4FEC-AA70-D7399D89F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0" y="2438400"/>
              <a:ext cx="521594" cy="279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Monotype Sorts" charset="2"/>
                <a:buNone/>
              </a:pPr>
              <a:r>
                <a:rPr lang="en-US" altLang="zh-CN" sz="1200">
                  <a:solidFill>
                    <a:srgbClr val="6600FF"/>
                  </a:solidFill>
                </a:rPr>
                <a:t>ident</a:t>
              </a:r>
              <a:endParaRPr lang="en-US" altLang="zh-CN" sz="1200"/>
            </a:p>
          </p:txBody>
        </p:sp>
        <p:sp>
          <p:nvSpPr>
            <p:cNvPr id="98" name="Line 7">
              <a:extLst>
                <a:ext uri="{FF2B5EF4-FFF2-40B4-BE49-F238E27FC236}">
                  <a16:creationId xmlns:a16="http://schemas.microsoft.com/office/drawing/2014/main" id="{96A27416-CFD9-4F1F-9F3C-E7BF34028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27432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99" name="Arc 8">
              <a:extLst>
                <a:ext uri="{FF2B5EF4-FFF2-40B4-BE49-F238E27FC236}">
                  <a16:creationId xmlns:a16="http://schemas.microsoft.com/office/drawing/2014/main" id="{FBB41203-4AEA-455A-807C-E1D6C5589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0" y="2984610"/>
              <a:ext cx="181822" cy="279180"/>
            </a:xfrm>
            <a:custGeom>
              <a:avLst/>
              <a:gdLst>
                <a:gd name="T0" fmla="*/ 0 w 21600"/>
                <a:gd name="T1" fmla="*/ 0 h 21600"/>
                <a:gd name="T2" fmla="*/ 228600 w 21600"/>
                <a:gd name="T3" fmla="*/ 609600 h 21600"/>
                <a:gd name="T4" fmla="*/ 0 w 21600"/>
                <a:gd name="T5" fmla="*/ 6096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100" name="Line 9">
              <a:extLst>
                <a:ext uri="{FF2B5EF4-FFF2-40B4-BE49-F238E27FC236}">
                  <a16:creationId xmlns:a16="http://schemas.microsoft.com/office/drawing/2014/main" id="{A84881C7-77F5-418C-AC88-B7D3D49D4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429000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101" name="Arc 10">
              <a:extLst>
                <a:ext uri="{FF2B5EF4-FFF2-40B4-BE49-F238E27FC236}">
                  <a16:creationId xmlns:a16="http://schemas.microsoft.com/office/drawing/2014/main" id="{57C1E3A1-9343-48A5-A3D3-26835CFC3A2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981200" y="4775310"/>
              <a:ext cx="181822" cy="279180"/>
            </a:xfrm>
            <a:custGeom>
              <a:avLst/>
              <a:gdLst>
                <a:gd name="T0" fmla="*/ 0 w 21600"/>
                <a:gd name="T1" fmla="*/ 0 h 21600"/>
                <a:gd name="T2" fmla="*/ 228600 w 21600"/>
                <a:gd name="T3" fmla="*/ 228600 h 21600"/>
                <a:gd name="T4" fmla="*/ 0 w 21600"/>
                <a:gd name="T5" fmla="*/ 2286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102" name="Line 11">
              <a:extLst>
                <a:ext uri="{FF2B5EF4-FFF2-40B4-BE49-F238E27FC236}">
                  <a16:creationId xmlns:a16="http://schemas.microsoft.com/office/drawing/2014/main" id="{00DC2E4B-CC51-4E82-81CA-CBF94AA0F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8100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103" name="AutoShape 12">
              <a:extLst>
                <a:ext uri="{FF2B5EF4-FFF2-40B4-BE49-F238E27FC236}">
                  <a16:creationId xmlns:a16="http://schemas.microsoft.com/office/drawing/2014/main" id="{7518C275-F586-4F41-BDF7-9ED3FAA57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655560"/>
              <a:ext cx="1600200" cy="3088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  <p:sp>
          <p:nvSpPr>
            <p:cNvPr id="104" name="Text Box 13">
              <a:extLst>
                <a:ext uri="{FF2B5EF4-FFF2-40B4-BE49-F238E27FC236}">
                  <a16:creationId xmlns:a16="http://schemas.microsoft.com/office/drawing/2014/main" id="{D237FEA8-81C3-4897-8833-7443D83A1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113" y="3436938"/>
              <a:ext cx="707543" cy="279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Monotype Sorts" charset="2"/>
                <a:buNone/>
              </a:pPr>
              <a:r>
                <a:rPr lang="en-US" altLang="zh-CN" sz="1200">
                  <a:solidFill>
                    <a:srgbClr val="6600FF"/>
                  </a:solidFill>
                </a:rPr>
                <a:t>number</a:t>
              </a:r>
            </a:p>
          </p:txBody>
        </p:sp>
        <p:sp>
          <p:nvSpPr>
            <p:cNvPr id="105" name="Line 14">
              <a:extLst>
                <a:ext uri="{FF2B5EF4-FFF2-40B4-BE49-F238E27FC236}">
                  <a16:creationId xmlns:a16="http://schemas.microsoft.com/office/drawing/2014/main" id="{7DFF4C18-92B9-4AE5-A400-2E15A8131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38100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106" name="Line 15">
              <a:extLst>
                <a:ext uri="{FF2B5EF4-FFF2-40B4-BE49-F238E27FC236}">
                  <a16:creationId xmlns:a16="http://schemas.microsoft.com/office/drawing/2014/main" id="{3BA31909-7FFC-40F9-8481-272DAABDE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50292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107" name="Oval 16">
              <a:extLst>
                <a:ext uri="{FF2B5EF4-FFF2-40B4-BE49-F238E27FC236}">
                  <a16:creationId xmlns:a16="http://schemas.microsoft.com/office/drawing/2014/main" id="{B0B28AAD-50F7-4F0A-A84B-B10B96A21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4909110"/>
              <a:ext cx="457200" cy="3925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  <p:sp>
          <p:nvSpPr>
            <p:cNvPr id="108" name="Text Box 17">
              <a:extLst>
                <a:ext uri="{FF2B5EF4-FFF2-40B4-BE49-F238E27FC236}">
                  <a16:creationId xmlns:a16="http://schemas.microsoft.com/office/drawing/2014/main" id="{030BE6E4-00CB-4F24-9283-82B26ABD5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4800600"/>
              <a:ext cx="381000" cy="279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Monotype Sorts" charset="2"/>
                <a:buNone/>
              </a:pPr>
              <a:r>
                <a:rPr lang="en-US" altLang="zh-CN" sz="1200">
                  <a:solidFill>
                    <a:srgbClr val="6600FF"/>
                  </a:solidFill>
                </a:rPr>
                <a:t>(</a:t>
              </a:r>
              <a:endParaRPr lang="en-US" altLang="zh-CN" sz="1200"/>
            </a:p>
          </p:txBody>
        </p:sp>
        <p:sp>
          <p:nvSpPr>
            <p:cNvPr id="109" name="Line 18">
              <a:extLst>
                <a:ext uri="{FF2B5EF4-FFF2-40B4-BE49-F238E27FC236}">
                  <a16:creationId xmlns:a16="http://schemas.microsoft.com/office/drawing/2014/main" id="{5C1A2AAF-F92A-446E-89EC-0B45D3F4A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5105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110" name="Rectangle 19">
              <a:extLst>
                <a:ext uri="{FF2B5EF4-FFF2-40B4-BE49-F238E27FC236}">
                  <a16:creationId xmlns:a16="http://schemas.microsoft.com/office/drawing/2014/main" id="{6EC1ED92-FC1D-491A-9C13-7CD959A2A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965810"/>
              <a:ext cx="1600200" cy="2791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  <p:sp>
          <p:nvSpPr>
            <p:cNvPr id="111" name="Text Box 20">
              <a:extLst>
                <a:ext uri="{FF2B5EF4-FFF2-40B4-BE49-F238E27FC236}">
                  <a16:creationId xmlns:a16="http://schemas.microsoft.com/office/drawing/2014/main" id="{0062F25F-1A33-4110-AA1E-1E1C1B628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4772025"/>
              <a:ext cx="1524000" cy="279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Monotype Sorts" charset="2"/>
                <a:buNone/>
              </a:pPr>
              <a:r>
                <a:rPr lang="zh-CN" altLang="en-US" sz="1200" b="1">
                  <a:solidFill>
                    <a:schemeClr val="accent1"/>
                  </a:solidFill>
                  <a:latin typeface="宋体" panose="02010600030101010101" pitchFamily="2" charset="-122"/>
                </a:rPr>
                <a:t>表达式</a:t>
              </a:r>
              <a:endParaRPr lang="zh-CN" altLang="en-US" sz="1200"/>
            </a:p>
          </p:txBody>
        </p:sp>
        <p:sp>
          <p:nvSpPr>
            <p:cNvPr id="112" name="Line 21">
              <a:extLst>
                <a:ext uri="{FF2B5EF4-FFF2-40B4-BE49-F238E27FC236}">
                  <a16:creationId xmlns:a16="http://schemas.microsoft.com/office/drawing/2014/main" id="{27A05F96-EC35-4EAD-9E9D-CFD66B60D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113" name="Text Box 22">
              <a:extLst>
                <a:ext uri="{FF2B5EF4-FFF2-40B4-BE49-F238E27FC236}">
                  <a16:creationId xmlns:a16="http://schemas.microsoft.com/office/drawing/2014/main" id="{9AEEE0B0-7CB7-4F9A-8D32-678D48DBA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4800600"/>
              <a:ext cx="457200" cy="279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Monotype Sorts" charset="2"/>
                <a:buNone/>
              </a:pPr>
              <a:r>
                <a:rPr lang="en-US" altLang="zh-CN" sz="1200">
                  <a:solidFill>
                    <a:srgbClr val="6600FF"/>
                  </a:solidFill>
                </a:rPr>
                <a:t>)</a:t>
              </a:r>
              <a:endParaRPr lang="en-US" altLang="zh-CN" sz="1200"/>
            </a:p>
          </p:txBody>
        </p:sp>
        <p:sp>
          <p:nvSpPr>
            <p:cNvPr id="114" name="Oval 23">
              <a:extLst>
                <a:ext uri="{FF2B5EF4-FFF2-40B4-BE49-F238E27FC236}">
                  <a16:creationId xmlns:a16="http://schemas.microsoft.com/office/drawing/2014/main" id="{FF4828F5-013F-4A90-8ADB-CDDEE7AE8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4985310"/>
              <a:ext cx="457200" cy="3925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200"/>
            </a:p>
          </p:txBody>
        </p:sp>
        <p:sp>
          <p:nvSpPr>
            <p:cNvPr id="115" name="Line 24">
              <a:extLst>
                <a:ext uri="{FF2B5EF4-FFF2-40B4-BE49-F238E27FC236}">
                  <a16:creationId xmlns:a16="http://schemas.microsoft.com/office/drawing/2014/main" id="{938AB1E4-0BC9-4507-A118-C88886280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181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116" name="Line 25">
              <a:extLst>
                <a:ext uri="{FF2B5EF4-FFF2-40B4-BE49-F238E27FC236}">
                  <a16:creationId xmlns:a16="http://schemas.microsoft.com/office/drawing/2014/main" id="{97F62C3D-533E-45F0-BD91-9018655FE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1910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117" name="Arc 26">
              <a:extLst>
                <a:ext uri="{FF2B5EF4-FFF2-40B4-BE49-F238E27FC236}">
                  <a16:creationId xmlns:a16="http://schemas.microsoft.com/office/drawing/2014/main" id="{BEF0279E-91BA-4C0F-8774-0681E05193A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248400" y="4851510"/>
              <a:ext cx="181822" cy="279180"/>
            </a:xfrm>
            <a:custGeom>
              <a:avLst/>
              <a:gdLst>
                <a:gd name="T0" fmla="*/ 0 w 21600"/>
                <a:gd name="T1" fmla="*/ 0 h 21600"/>
                <a:gd name="T2" fmla="*/ 152400 w 21600"/>
                <a:gd name="T3" fmla="*/ 381000 h 21600"/>
                <a:gd name="T4" fmla="*/ 0 w 21600"/>
                <a:gd name="T5" fmla="*/ 3810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118" name="Arc 27">
              <a:extLst>
                <a:ext uri="{FF2B5EF4-FFF2-40B4-BE49-F238E27FC236}">
                  <a16:creationId xmlns:a16="http://schemas.microsoft.com/office/drawing/2014/main" id="{C4D997AB-2BEB-472D-B065-8676CAAAD89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324600" y="3365610"/>
              <a:ext cx="181822" cy="279180"/>
            </a:xfrm>
            <a:custGeom>
              <a:avLst/>
              <a:gdLst>
                <a:gd name="T0" fmla="*/ 0 w 21600"/>
                <a:gd name="T1" fmla="*/ 0 h 21600"/>
                <a:gd name="T2" fmla="*/ 152400 w 21600"/>
                <a:gd name="T3" fmla="*/ 609600 h 21600"/>
                <a:gd name="T4" fmla="*/ 0 w 21600"/>
                <a:gd name="T5" fmla="*/ 6096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119" name="Line 28">
              <a:extLst>
                <a:ext uri="{FF2B5EF4-FFF2-40B4-BE49-F238E27FC236}">
                  <a16:creationId xmlns:a16="http://schemas.microsoft.com/office/drawing/2014/main" id="{EADBB711-A5E4-4932-A197-184DB2EF36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0800" y="3733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120" name="Arc 29">
              <a:extLst>
                <a:ext uri="{FF2B5EF4-FFF2-40B4-BE49-F238E27FC236}">
                  <a16:creationId xmlns:a16="http://schemas.microsoft.com/office/drawing/2014/main" id="{4E676491-8EA0-4E42-B463-689F966C52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77000" y="2908410"/>
              <a:ext cx="181822" cy="279180"/>
            </a:xfrm>
            <a:custGeom>
              <a:avLst/>
              <a:gdLst>
                <a:gd name="T0" fmla="*/ 0 w 21600"/>
                <a:gd name="T1" fmla="*/ 0 h 21600"/>
                <a:gd name="T2" fmla="*/ 304800 w 21600"/>
                <a:gd name="T3" fmla="*/ 609600 h 21600"/>
                <a:gd name="T4" fmla="*/ 0 w 21600"/>
                <a:gd name="T5" fmla="*/ 6096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</p:grpSp>
      <p:sp>
        <p:nvSpPr>
          <p:cNvPr id="121" name="Rectangle 3">
            <a:extLst>
              <a:ext uri="{FF2B5EF4-FFF2-40B4-BE49-F238E27FC236}">
                <a16:creationId xmlns:a16="http://schemas.microsoft.com/office/drawing/2014/main" id="{C5A4A2EC-33A7-4987-BCDF-F06773581DE3}"/>
              </a:ext>
            </a:extLst>
          </p:cNvPr>
          <p:cNvSpPr txBox="1">
            <a:spLocks noChangeArrowheads="1"/>
          </p:cNvSpPr>
          <p:nvPr/>
        </p:nvSpPr>
        <p:spPr>
          <a:xfrm>
            <a:off x="6979598" y="3429759"/>
            <a:ext cx="610771" cy="6207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2"/>
              <a:buNone/>
            </a:pPr>
            <a:endParaRPr lang="en-US" altLang="zh-CN" sz="1200" b="1" dirty="0">
              <a:latin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zh-CN" altLang="en-US" sz="1200" b="1" dirty="0">
                <a:solidFill>
                  <a:schemeClr val="accent1"/>
                </a:solidFill>
                <a:latin typeface="宋体" panose="02010600030101010101" pitchFamily="2" charset="-122"/>
              </a:rPr>
              <a:t>因子</a:t>
            </a:r>
            <a:endParaRPr lang="zh-CN" altLang="en-US" sz="12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8E43547-6996-455A-9A6E-BCC2281B1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7772400" cy="838200"/>
          </a:xfrm>
        </p:spPr>
        <p:txBody>
          <a:bodyPr/>
          <a:lstStyle/>
          <a:p>
            <a:pPr algn="ctr" eaLnBrk="1" hangingPunct="1"/>
            <a:r>
              <a:rPr lang="zh-CN" altLang="en-US" b="1">
                <a:latin typeface="宋体" panose="02010600030101010101" pitchFamily="2" charset="-122"/>
              </a:rPr>
              <a:t>递归子程序法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8D8720D-2834-4EEC-89B2-830EAF195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8857" y="1143000"/>
            <a:ext cx="10406743" cy="5486400"/>
          </a:xfrm>
          <a:solidFill>
            <a:srgbClr val="CCFFFF"/>
          </a:solidFill>
        </p:spPr>
        <p:txBody>
          <a:bodyPr>
            <a:normAutofit/>
          </a:bodyPr>
          <a:lstStyle/>
          <a:p>
            <a:pPr eaLnBrk="1" hangingPunct="1"/>
            <a:r>
              <a:rPr lang="zh-CN" altLang="en-US" b="1" i="1" dirty="0">
                <a:solidFill>
                  <a:srgbClr val="CC6600"/>
                </a:solidFill>
                <a:latin typeface="Times New Roman" panose="02020603050405020304" pitchFamily="18" charset="0"/>
              </a:rPr>
              <a:t>实现自顶向下分析用递归子程序法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</a:rPr>
              <a:t>对应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每个非终结符</a:t>
            </a:r>
            <a:r>
              <a:rPr lang="zh-CN" altLang="en-US" b="1" dirty="0">
                <a:latin typeface="Times New Roman" panose="02020603050405020304" pitchFamily="18" charset="0"/>
              </a:rPr>
              <a:t>语法单元，编一个独立的处理过程（或子程序）。语法分析从读入第一个单词开始，由非终结符</a:t>
            </a:r>
            <a:r>
              <a:rPr lang="en-US" altLang="zh-CN" b="1" dirty="0">
                <a:latin typeface="宋体" panose="02010600030101010101" pitchFamily="2" charset="-122"/>
              </a:rPr>
              <a:t>&lt;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程序</a:t>
            </a:r>
            <a:r>
              <a:rPr lang="en-US" altLang="zh-CN" b="1" dirty="0">
                <a:latin typeface="宋体" panose="02010600030101010101" pitchFamily="2" charset="-122"/>
              </a:rPr>
              <a:t>&gt;</a:t>
            </a:r>
            <a:r>
              <a:rPr lang="zh-CN" altLang="en-US" b="1" dirty="0">
                <a:latin typeface="宋体" panose="02010600030101010101" pitchFamily="2" charset="-122"/>
              </a:rPr>
              <a:t>（</a:t>
            </a:r>
            <a:r>
              <a:rPr lang="zh-CN" altLang="en-US" b="1" dirty="0">
                <a:latin typeface="Times New Roman" panose="02020603050405020304" pitchFamily="18" charset="0"/>
              </a:rPr>
              <a:t>即开始符）出发，沿语法描述图</a:t>
            </a:r>
            <a:r>
              <a:rPr lang="zh-CN" altLang="en-US" b="1" dirty="0">
                <a:solidFill>
                  <a:srgbClr val="6600FF"/>
                </a:solidFill>
                <a:latin typeface="Times New Roman" panose="02020603050405020304" pitchFamily="18" charset="0"/>
              </a:rPr>
              <a:t>箭头</a:t>
            </a:r>
            <a:r>
              <a:rPr lang="zh-CN" altLang="en-US" b="1" dirty="0">
                <a:latin typeface="Times New Roman" panose="02020603050405020304" pitchFamily="18" charset="0"/>
              </a:rPr>
              <a:t>所指出的方向进行分析。当遇到非终结符时，则</a:t>
            </a:r>
            <a:r>
              <a:rPr lang="zh-CN" altLang="en-US" b="1" dirty="0">
                <a:solidFill>
                  <a:srgbClr val="6600FF"/>
                </a:solidFill>
                <a:latin typeface="Times New Roman" panose="02020603050405020304" pitchFamily="18" charset="0"/>
              </a:rPr>
              <a:t>调用</a:t>
            </a:r>
            <a:r>
              <a:rPr lang="zh-CN" altLang="en-US" b="1" dirty="0">
                <a:latin typeface="Times New Roman" panose="02020603050405020304" pitchFamily="18" charset="0"/>
              </a:rPr>
              <a:t>相应的</a:t>
            </a:r>
            <a:r>
              <a:rPr lang="zh-CN" altLang="en-US" b="1" dirty="0">
                <a:solidFill>
                  <a:srgbClr val="6600FF"/>
                </a:solidFill>
                <a:latin typeface="Times New Roman" panose="02020603050405020304" pitchFamily="18" charset="0"/>
              </a:rPr>
              <a:t>处理过程</a:t>
            </a:r>
            <a:r>
              <a:rPr lang="zh-CN" altLang="en-US" b="1" dirty="0">
                <a:latin typeface="Times New Roman" panose="02020603050405020304" pitchFamily="18" charset="0"/>
              </a:rPr>
              <a:t>，从语法描述图看，也就进入了一个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语法单元</a:t>
            </a:r>
            <a:r>
              <a:rPr lang="zh-CN" altLang="en-US" b="1" dirty="0">
                <a:latin typeface="Times New Roman" panose="02020603050405020304" pitchFamily="18" charset="0"/>
              </a:rPr>
              <a:t>（这个语法单元可能是</a:t>
            </a:r>
            <a:r>
              <a:rPr lang="zh-CN" altLang="en-US" b="1" dirty="0">
                <a:solidFill>
                  <a:srgbClr val="0066FF"/>
                </a:solidFill>
                <a:latin typeface="宋体" panose="02010600030101010101" pitchFamily="2" charset="-122"/>
              </a:rPr>
              <a:t>递归</a:t>
            </a:r>
            <a:r>
              <a:rPr lang="zh-CN" altLang="en-US" b="1" dirty="0">
                <a:latin typeface="宋体" panose="02010600030101010101" pitchFamily="2" charset="-122"/>
              </a:rPr>
              <a:t>进入）</a:t>
            </a:r>
            <a:r>
              <a:rPr lang="zh-CN" altLang="en-US" b="1" dirty="0">
                <a:latin typeface="Times New Roman" panose="02020603050405020304" pitchFamily="18" charset="0"/>
              </a:rPr>
              <a:t>，再沿当前所进入的语法单元所指箭头方向继续进行分析。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当遇到描述图中是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终结符</a:t>
            </a:r>
            <a:r>
              <a:rPr lang="zh-CN" altLang="en-US" b="1" dirty="0">
                <a:latin typeface="Times New Roman" panose="02020603050405020304" pitchFamily="18" charset="0"/>
              </a:rPr>
              <a:t>时，则判断当前读入的单词是否与图中的终结符</a:t>
            </a:r>
            <a:r>
              <a:rPr lang="zh-CN" altLang="en-US" b="1" dirty="0">
                <a:solidFill>
                  <a:srgbClr val="6600FF"/>
                </a:solidFill>
                <a:latin typeface="Times New Roman" panose="02020603050405020304" pitchFamily="18" charset="0"/>
              </a:rPr>
              <a:t>相匹配</a:t>
            </a:r>
            <a:r>
              <a:rPr lang="zh-CN" altLang="en-US" b="1" dirty="0">
                <a:latin typeface="Times New Roman" panose="02020603050405020304" pitchFamily="18" charset="0"/>
              </a:rPr>
              <a:t>，若匹配，则执行相应的</a:t>
            </a:r>
            <a:r>
              <a:rPr lang="zh-CN" altLang="en-US" b="1" dirty="0">
                <a:solidFill>
                  <a:srgbClr val="6600FF"/>
                </a:solidFill>
                <a:latin typeface="Times New Roman" panose="02020603050405020304" pitchFamily="18" charset="0"/>
              </a:rPr>
              <a:t>语义程序</a:t>
            </a:r>
            <a:r>
              <a:rPr lang="zh-CN" altLang="en-US" b="1" dirty="0">
                <a:latin typeface="Times New Roman" panose="02020603050405020304" pitchFamily="18" charset="0"/>
              </a:rPr>
              <a:t>（就是翻译程序），再读取下一个单词继续分析。遇到</a:t>
            </a:r>
            <a:r>
              <a:rPr lang="zh-CN" altLang="en-US" b="1" dirty="0">
                <a:solidFill>
                  <a:srgbClr val="6600FF"/>
                </a:solidFill>
                <a:latin typeface="Times New Roman" panose="02020603050405020304" pitchFamily="18" charset="0"/>
              </a:rPr>
              <a:t>分支点</a:t>
            </a:r>
            <a:r>
              <a:rPr lang="zh-CN" altLang="en-US" b="1" dirty="0">
                <a:latin typeface="Times New Roman" panose="02020603050405020304" pitchFamily="18" charset="0"/>
              </a:rPr>
              <a:t>时，将当前的单词与分支点上多个终结符</a:t>
            </a:r>
            <a:r>
              <a:rPr lang="zh-CN" altLang="en-US" b="1" dirty="0">
                <a:solidFill>
                  <a:srgbClr val="6600FF"/>
                </a:solidFill>
                <a:latin typeface="Times New Roman" panose="02020603050405020304" pitchFamily="18" charset="0"/>
              </a:rPr>
              <a:t>逐个相比较</a:t>
            </a:r>
            <a:r>
              <a:rPr lang="zh-CN" altLang="en-US" b="1" dirty="0">
                <a:latin typeface="Times New Roman" panose="02020603050405020304" pitchFamily="18" charset="0"/>
              </a:rPr>
              <a:t>，若都不匹配时可能是进入下一个非终结符语法单位或是出错。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8FB102A-41C2-4791-B9E4-56165B9DDDDA}"/>
              </a:ext>
            </a:extLst>
          </p:cNvPr>
          <p:cNvSpPr>
            <a:spLocks noGrp="1" noChangeArrowheads="1"/>
          </p:cNvSpPr>
          <p:nvPr>
            <p:ph type="title" orient="vert"/>
          </p:nvPr>
        </p:nvSpPr>
        <p:spPr>
          <a:xfrm>
            <a:off x="2362200" y="457200"/>
            <a:ext cx="1066800" cy="5829300"/>
          </a:xfrm>
        </p:spPr>
        <p:txBody>
          <a:bodyPr/>
          <a:lstStyle/>
          <a:p>
            <a:pPr algn="ctr" eaLnBrk="1" hangingPunct="1"/>
            <a:r>
              <a:rPr lang="zh-CN" altLang="en-US" b="1">
                <a:solidFill>
                  <a:srgbClr val="6600FF"/>
                </a:solidFill>
              </a:rPr>
              <a:t>编译程序总体流程图</a:t>
            </a:r>
            <a:endParaRPr lang="zh-CN" altLang="en-US" b="1"/>
          </a:p>
        </p:txBody>
      </p:sp>
      <p:graphicFrame>
        <p:nvGraphicFramePr>
          <p:cNvPr id="45059" name="Object 4">
            <a:extLst>
              <a:ext uri="{FF2B5EF4-FFF2-40B4-BE49-F238E27FC236}">
                <a16:creationId xmlns:a16="http://schemas.microsoft.com/office/drawing/2014/main" id="{DF8F7C74-1D3A-496F-85AB-B8C6B6F729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1" y="0"/>
          <a:ext cx="523557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4" imgW="5969602" imgH="7821592" progId="Visio.Drawing.5">
                  <p:embed/>
                </p:oleObj>
              </mc:Choice>
              <mc:Fallback>
                <p:oleObj name="VISIO" r:id="rId4" imgW="5969602" imgH="7821592" progId="Visio.Drawing.5">
                  <p:embed/>
                  <p:pic>
                    <p:nvPicPr>
                      <p:cNvPr id="45059" name="Object 4">
                        <a:extLst>
                          <a:ext uri="{FF2B5EF4-FFF2-40B4-BE49-F238E27FC236}">
                            <a16:creationId xmlns:a16="http://schemas.microsoft.com/office/drawing/2014/main" id="{DF8F7C74-1D3A-496F-85AB-B8C6B6F729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0"/>
                        <a:ext cx="5235575" cy="6858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C55C4AC-9EB9-4817-ACEA-97D38969C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457200"/>
            <a:ext cx="8737600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PL/0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编译程序代码生成的实现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D7570466-0EF0-43B1-86AF-30DB645F3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8343" y="1397000"/>
            <a:ext cx="9499600" cy="5003800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100000"/>
              </a:lnSpc>
              <a:buFont typeface="Monotype Sorts" charset="2"/>
              <a:buNone/>
            </a:pPr>
            <a:r>
              <a:rPr lang="en-US" altLang="zh-CN" sz="2400" b="1" dirty="0">
                <a:solidFill>
                  <a:srgbClr val="CC0000"/>
                </a:solidFill>
              </a:rPr>
              <a:t>CX</a:t>
            </a:r>
            <a:r>
              <a:rPr lang="zh-CN" altLang="en-US" sz="2400" b="1" dirty="0"/>
              <a:t>：为目标代码</a:t>
            </a:r>
            <a:r>
              <a:rPr lang="en-US" altLang="zh-CN" sz="2400" b="1" dirty="0">
                <a:solidFill>
                  <a:srgbClr val="CC0000"/>
                </a:solidFill>
              </a:rPr>
              <a:t>code</a:t>
            </a:r>
            <a:r>
              <a:rPr lang="zh-CN" altLang="en-US" sz="2400" b="1" dirty="0"/>
              <a:t>数组的下标指针。</a:t>
            </a:r>
          </a:p>
          <a:p>
            <a:pPr eaLnBrk="1" hangingPunct="1">
              <a:lnSpc>
                <a:spcPct val="100000"/>
              </a:lnSpc>
              <a:buFont typeface="Monotype Sorts" charset="2"/>
              <a:buNone/>
            </a:pPr>
            <a:r>
              <a:rPr lang="en-US" altLang="zh-CN" sz="1800" b="1" dirty="0">
                <a:solidFill>
                  <a:srgbClr val="0066FF"/>
                </a:solidFill>
              </a:rPr>
              <a:t>      </a:t>
            </a:r>
            <a:r>
              <a:rPr lang="en-US" altLang="zh-CN" sz="1800" b="1" dirty="0" err="1">
                <a:solidFill>
                  <a:srgbClr val="0066FF"/>
                </a:solidFill>
              </a:rPr>
              <a:t>code:array</a:t>
            </a:r>
            <a:r>
              <a:rPr lang="en-US" altLang="zh-CN" sz="1800" b="1" dirty="0">
                <a:solidFill>
                  <a:srgbClr val="0066FF"/>
                </a:solidFill>
              </a:rPr>
              <a:t>[0..cxmax] of instruction</a:t>
            </a:r>
            <a:endParaRPr lang="en-US" altLang="zh-CN" sz="1800" b="1" dirty="0">
              <a:solidFill>
                <a:srgbClr val="CC0000"/>
              </a:solidFill>
            </a:endParaRPr>
          </a:p>
          <a:p>
            <a:pPr eaLnBrk="1" hangingPunct="1">
              <a:lnSpc>
                <a:spcPct val="100000"/>
              </a:lnSpc>
              <a:buFont typeface="Monotype Sorts" charset="2"/>
              <a:buNone/>
            </a:pPr>
            <a:r>
              <a:rPr lang="en-US" altLang="zh-CN" sz="1800" b="1" dirty="0"/>
              <a:t>      instruction=packed record  f:</a:t>
            </a:r>
            <a:r>
              <a:rPr lang="en-US" altLang="zh-CN" sz="1800" b="1" dirty="0">
                <a:solidFill>
                  <a:srgbClr val="CC0000"/>
                </a:solidFill>
              </a:rPr>
              <a:t>fct</a:t>
            </a:r>
            <a:r>
              <a:rPr lang="en-US" altLang="zh-CN" sz="1800" b="1" dirty="0"/>
              <a:t>; l:0..levmax; a:0..amax; end;  </a:t>
            </a:r>
          </a:p>
          <a:p>
            <a:pPr eaLnBrk="1" hangingPunct="1">
              <a:lnSpc>
                <a:spcPct val="100000"/>
              </a:lnSpc>
              <a:buFont typeface="Monotype Sorts" charset="2"/>
              <a:buNone/>
            </a:pPr>
            <a:r>
              <a:rPr lang="en-US" altLang="zh-CN" sz="1800" b="1" dirty="0">
                <a:solidFill>
                  <a:srgbClr val="CC0000"/>
                </a:solidFill>
              </a:rPr>
              <a:t>      </a:t>
            </a:r>
            <a:r>
              <a:rPr lang="en-US" altLang="zh-CN" sz="1800" b="1" dirty="0" err="1">
                <a:solidFill>
                  <a:srgbClr val="CC0000"/>
                </a:solidFill>
              </a:rPr>
              <a:t>fct</a:t>
            </a:r>
            <a:r>
              <a:rPr lang="en-US" altLang="zh-CN" sz="1800" b="1" dirty="0"/>
              <a:t>=</a:t>
            </a:r>
            <a:r>
              <a:rPr lang="zh-CN" altLang="en-US" sz="1800" b="1" dirty="0"/>
              <a:t>（</a:t>
            </a:r>
            <a:r>
              <a:rPr lang="en-US" altLang="zh-CN" sz="1800" b="1" dirty="0" err="1">
                <a:solidFill>
                  <a:srgbClr val="0066FF"/>
                </a:solidFill>
              </a:rPr>
              <a:t>lit,</a:t>
            </a:r>
            <a:r>
              <a:rPr lang="en-US" altLang="zh-CN" sz="1800" b="1" dirty="0" err="1">
                <a:solidFill>
                  <a:srgbClr val="CC0000"/>
                </a:solidFill>
              </a:rPr>
              <a:t>opr</a:t>
            </a:r>
            <a:r>
              <a:rPr lang="en-US" altLang="zh-CN" sz="1800" b="1" dirty="0" err="1">
                <a:solidFill>
                  <a:srgbClr val="0066FF"/>
                </a:solidFill>
              </a:rPr>
              <a:t>,lod,sto,cal,int,jmp,jpc</a:t>
            </a:r>
            <a:r>
              <a:rPr lang="en-US" altLang="zh-CN" sz="1800" b="1" dirty="0"/>
              <a:t>)</a:t>
            </a:r>
            <a:r>
              <a:rPr lang="en-US" altLang="zh-CN" sz="1800" b="1" dirty="0">
                <a:solidFill>
                  <a:srgbClr val="CC0000"/>
                </a:solidFill>
              </a:rPr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每一个记录就是一条目标指令。</a:t>
            </a:r>
            <a:r>
              <a:rPr lang="en-US" altLang="zh-CN" sz="2400" b="1" dirty="0">
                <a:solidFill>
                  <a:srgbClr val="CC0000"/>
                </a:solidFill>
                <a:latin typeface="宋体" panose="02010600030101010101" pitchFamily="2" charset="-122"/>
              </a:rPr>
              <a:t>CX</a:t>
            </a:r>
            <a:r>
              <a:rPr lang="zh-CN" altLang="en-US" sz="2400" b="1" dirty="0">
                <a:latin typeface="宋体" panose="02010600030101010101" pitchFamily="2" charset="-122"/>
              </a:rPr>
              <a:t>使用时为整数变量，由</a:t>
            </a:r>
            <a:r>
              <a:rPr lang="en-US" altLang="zh-CN" sz="2400" b="1" dirty="0">
                <a:solidFill>
                  <a:srgbClr val="CC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开始顺序增加。实际上目标代码的顺序是内层过程的在前边，主程序的目标代码在最后。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CC0000"/>
                </a:solidFill>
              </a:rPr>
              <a:t>dx</a:t>
            </a:r>
            <a:r>
              <a:rPr lang="en-US" altLang="zh-CN" sz="2400" b="1" dirty="0"/>
              <a:t>: </a:t>
            </a:r>
            <a:r>
              <a:rPr lang="zh-CN" altLang="zh-CN" sz="2400" b="1" dirty="0"/>
              <a:t>计算每个变量在运行栈中相对本</a:t>
            </a:r>
            <a:r>
              <a:rPr lang="zh-CN" altLang="en-US" sz="2400" b="1" dirty="0"/>
              <a:t>过程</a:t>
            </a:r>
            <a:r>
              <a:rPr lang="zh-CN" altLang="zh-CN" sz="2400" b="1" dirty="0">
                <a:solidFill>
                  <a:srgbClr val="CC0000"/>
                </a:solidFill>
              </a:rPr>
              <a:t>基地址</a:t>
            </a:r>
            <a:r>
              <a:rPr lang="zh-CN" altLang="zh-CN" sz="2400" b="1" dirty="0"/>
              <a:t>的偏移量</a:t>
            </a:r>
            <a:r>
              <a:rPr lang="zh-CN" altLang="en-US" sz="2400" b="1" dirty="0"/>
              <a:t> ，放在</a:t>
            </a:r>
            <a:r>
              <a:rPr lang="en-US" altLang="zh-CN" sz="2400" dirty="0">
                <a:solidFill>
                  <a:srgbClr val="CC0000"/>
                </a:solidFill>
              </a:rPr>
              <a:t>table</a:t>
            </a:r>
            <a:r>
              <a:rPr lang="zh-CN" altLang="en-US" sz="2400" b="1" dirty="0"/>
              <a:t>表</a:t>
            </a:r>
            <a:r>
              <a:rPr lang="zh-CN" altLang="zh-CN" sz="2400" b="1" dirty="0"/>
              <a:t>中的</a:t>
            </a:r>
            <a:r>
              <a:rPr lang="en-US" altLang="zh-CN" sz="2400" dirty="0" err="1">
                <a:solidFill>
                  <a:srgbClr val="CC0000"/>
                </a:solidFill>
              </a:rPr>
              <a:t>adr</a:t>
            </a:r>
            <a:r>
              <a:rPr lang="zh-CN" altLang="en-US" sz="2400" b="1" dirty="0">
                <a:solidFill>
                  <a:srgbClr val="0033CC"/>
                </a:solidFill>
              </a:rPr>
              <a:t>域，</a:t>
            </a:r>
            <a:r>
              <a:rPr lang="zh-CN" altLang="en-US" sz="2400" b="1" dirty="0"/>
              <a:t>生成目标代码</a:t>
            </a:r>
            <a:r>
              <a:rPr lang="zh-CN" altLang="zh-CN" sz="2400" b="1" dirty="0"/>
              <a:t>时再</a:t>
            </a:r>
            <a:r>
              <a:rPr lang="zh-CN" altLang="en-US" sz="2400" b="1" dirty="0"/>
              <a:t>放在</a:t>
            </a:r>
            <a:r>
              <a:rPr lang="en-US" altLang="zh-CN" sz="2400" b="1" dirty="0">
                <a:solidFill>
                  <a:srgbClr val="CC0000"/>
                </a:solidFill>
              </a:rPr>
              <a:t>code</a:t>
            </a:r>
            <a:r>
              <a:rPr lang="zh-CN" altLang="zh-CN" sz="2400" b="1" dirty="0"/>
              <a:t>中的</a:t>
            </a:r>
            <a:r>
              <a:rPr lang="en-US" altLang="zh-CN" sz="2400" dirty="0">
                <a:solidFill>
                  <a:srgbClr val="CC0000"/>
                </a:solidFill>
              </a:rPr>
              <a:t>a</a:t>
            </a:r>
            <a:r>
              <a:rPr lang="zh-CN" altLang="en-US" sz="2400" b="1" dirty="0">
                <a:solidFill>
                  <a:srgbClr val="0033CC"/>
                </a:solidFill>
              </a:rPr>
              <a:t>域</a:t>
            </a:r>
            <a:r>
              <a:rPr lang="zh-CN" altLang="en-US" sz="2400" b="1" dirty="0"/>
              <a:t>。</a:t>
            </a:r>
          </a:p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目标代码生成时所用到的变量地址和层差等信息是由名字表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table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提供的，而名字表的信息是在说明时填写的。</a:t>
            </a:r>
            <a:endParaRPr lang="zh-CN" altLang="en-US" sz="2400" b="1" dirty="0"/>
          </a:p>
          <a:p>
            <a:pPr eaLnBrk="1" hangingPunct="1">
              <a:lnSpc>
                <a:spcPct val="85000"/>
              </a:lnSpc>
              <a:buFont typeface="Monotype Sorts" charset="2"/>
              <a:buNone/>
            </a:pPr>
            <a:endParaRPr lang="en-US" altLang="zh-CN" sz="1800" b="1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19025141-68BD-4FF0-9937-C7609918D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PL/0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编译程序语法错误处理的实现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759AB45-2115-421C-962D-A6903D100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2401" y="1690689"/>
            <a:ext cx="9187542" cy="3795712"/>
          </a:xfrm>
          <a:solidFill>
            <a:srgbClr val="CCFFFF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Monotype Sorts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</a:rPr>
              <a:t>对语法错误的两种处理方法：</a:t>
            </a:r>
            <a:br>
              <a:rPr lang="zh-CN" altLang="en-US" b="1" dirty="0">
                <a:latin typeface="宋体" panose="02010600030101010101" pitchFamily="2" charset="-122"/>
              </a:rPr>
            </a:br>
            <a:r>
              <a:rPr lang="en-US" altLang="zh-CN" sz="2000" b="1" dirty="0"/>
              <a:t>(1) </a:t>
            </a:r>
            <a:r>
              <a:rPr lang="zh-CN" altLang="en-US" sz="2000" b="1" dirty="0"/>
              <a:t>对于</a:t>
            </a:r>
            <a:r>
              <a:rPr lang="zh-CN" altLang="en-US" sz="2000" b="1" dirty="0">
                <a:solidFill>
                  <a:srgbClr val="CC0000"/>
                </a:solidFill>
              </a:rPr>
              <a:t>易于校正</a:t>
            </a:r>
            <a:r>
              <a:rPr lang="zh-CN" altLang="en-US" sz="2000" b="1" dirty="0"/>
              <a:t>的错误，如丢了逗号，分号等，指出出错位置，</a:t>
            </a:r>
            <a:r>
              <a:rPr lang="zh-CN" altLang="en-US" sz="2000" b="1" dirty="0">
                <a:solidFill>
                  <a:srgbClr val="0033CC"/>
                </a:solidFill>
              </a:rPr>
              <a:t>加以校正</a:t>
            </a:r>
            <a:r>
              <a:rPr lang="zh-CN" altLang="en-US" sz="2000" b="1" dirty="0"/>
              <a:t>，继续进行分析。</a:t>
            </a:r>
            <a:br>
              <a:rPr lang="zh-CN" altLang="en-US" sz="2000" b="1" dirty="0"/>
            </a:br>
            <a:r>
              <a:rPr lang="en-US" altLang="zh-CN" sz="2000" b="1" dirty="0"/>
              <a:t>(2) </a:t>
            </a:r>
            <a:r>
              <a:rPr lang="zh-CN" altLang="en-US" sz="2000" b="1" dirty="0"/>
              <a:t>对于</a:t>
            </a:r>
            <a:r>
              <a:rPr lang="zh-CN" altLang="en-US" sz="2000" b="1" dirty="0">
                <a:solidFill>
                  <a:srgbClr val="CC0000"/>
                </a:solidFill>
              </a:rPr>
              <a:t>难于校正</a:t>
            </a:r>
            <a:r>
              <a:rPr lang="zh-CN" altLang="en-US" sz="2000" b="1" dirty="0"/>
              <a:t>的错误，给出错误的位置与性质，</a:t>
            </a:r>
            <a:r>
              <a:rPr lang="zh-CN" altLang="en-US" sz="2000" b="1" dirty="0">
                <a:solidFill>
                  <a:srgbClr val="0033CC"/>
                </a:solidFill>
              </a:rPr>
              <a:t>跳过后面的一些单词</a:t>
            </a:r>
            <a:r>
              <a:rPr lang="zh-CN" altLang="en-US" sz="2000" b="1" dirty="0"/>
              <a:t>，</a:t>
            </a:r>
            <a:r>
              <a:rPr lang="zh-CN" altLang="en-US" sz="2000" b="1" dirty="0">
                <a:solidFill>
                  <a:srgbClr val="0033CC"/>
                </a:solidFill>
              </a:rPr>
              <a:t>直到下一个可以进行正常语法分析的语法单位。</a:t>
            </a:r>
          </a:p>
          <a:p>
            <a:pPr eaLnBrk="1" hangingPunct="1">
              <a:lnSpc>
                <a:spcPct val="100000"/>
              </a:lnSpc>
              <a:buFont typeface="Monotype Sorts" charset="2"/>
              <a:buNone/>
            </a:pPr>
            <a:r>
              <a:rPr lang="zh-CN" altLang="en-US" sz="2000" b="1" dirty="0">
                <a:solidFill>
                  <a:srgbClr val="0033CC"/>
                </a:solidFill>
              </a:rPr>
              <a:t>  </a:t>
            </a:r>
            <a:r>
              <a:rPr lang="zh-CN" altLang="en-US" sz="2000" b="1" dirty="0"/>
              <a:t>为了实现第</a:t>
            </a:r>
            <a:r>
              <a:rPr lang="en-US" altLang="zh-CN" sz="2000" b="1" dirty="0"/>
              <a:t>(2)</a:t>
            </a:r>
            <a:r>
              <a:rPr lang="zh-CN" altLang="en-US" sz="2000" b="1" dirty="0"/>
              <a:t>种处理方法，需引入文法的开始符号集合与后继符号集合。</a:t>
            </a:r>
            <a:endParaRPr lang="en-US" altLang="zh-CN" sz="2000" b="1" dirty="0"/>
          </a:p>
          <a:p>
            <a:pPr>
              <a:lnSpc>
                <a:spcPct val="10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在</a:t>
            </a:r>
            <a:r>
              <a:rPr lang="zh-CN" altLang="en-US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进入</a:t>
            </a:r>
            <a:r>
              <a:rPr lang="zh-CN" altLang="en-US" sz="2000" b="1" dirty="0">
                <a:latin typeface="宋体" panose="02010600030101010101" pitchFamily="2" charset="-122"/>
              </a:rPr>
              <a:t>某个</a:t>
            </a:r>
            <a:r>
              <a:rPr lang="zh-CN" altLang="en-US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语法单位</a:t>
            </a:r>
            <a:r>
              <a:rPr lang="zh-CN" altLang="en-US" sz="2000" b="1" dirty="0">
                <a:latin typeface="宋体" panose="02010600030101010101" pitchFamily="2" charset="-122"/>
              </a:rPr>
              <a:t>时，调用</a:t>
            </a:r>
            <a:r>
              <a:rPr lang="en-US" altLang="zh-CN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TEST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zh-CN" altLang="zh-CN" sz="2000" b="1" dirty="0">
                <a:latin typeface="宋体" panose="02010600030101010101" pitchFamily="2" charset="-122"/>
              </a:rPr>
              <a:t>检查当前符号是否属于该</a:t>
            </a:r>
            <a:r>
              <a:rPr lang="zh-CN" altLang="zh-CN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语法单位的开始符号集合</a:t>
            </a:r>
            <a:r>
              <a:rPr lang="zh-CN" altLang="zh-CN" sz="2000" b="1" dirty="0">
                <a:latin typeface="宋体" panose="02010600030101010101" pitchFamily="2" charset="-122"/>
              </a:rPr>
              <a:t>。若不属于，则</a:t>
            </a:r>
            <a:r>
              <a:rPr lang="zh-CN" altLang="en-US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滤去</a:t>
            </a:r>
            <a:r>
              <a:rPr lang="zh-CN" altLang="en-US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开始</a:t>
            </a:r>
            <a:r>
              <a:rPr lang="zh-CN" altLang="en-US" sz="2000" b="1" dirty="0">
                <a:latin typeface="宋体" panose="02010600030101010101" pitchFamily="2" charset="-122"/>
              </a:rPr>
              <a:t>符号</a:t>
            </a:r>
            <a:r>
              <a:rPr lang="zh-CN" altLang="en-US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后继</a:t>
            </a:r>
            <a:r>
              <a:rPr lang="zh-CN" altLang="en-US" sz="2000" b="1" dirty="0">
                <a:latin typeface="宋体" panose="02010600030101010101" pitchFamily="2" charset="-122"/>
              </a:rPr>
              <a:t>符号</a:t>
            </a:r>
            <a:r>
              <a:rPr lang="zh-CN" altLang="en-US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集合外</a:t>
            </a:r>
            <a:r>
              <a:rPr lang="zh-CN" altLang="en-US" sz="2000" b="1" dirty="0">
                <a:latin typeface="宋体" panose="02010600030101010101" pitchFamily="2" charset="-122"/>
              </a:rPr>
              <a:t>的所有符号。</a:t>
            </a:r>
          </a:p>
          <a:p>
            <a:pPr>
              <a:lnSpc>
                <a:spcPct val="10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在</a:t>
            </a:r>
            <a:r>
              <a:rPr lang="zh-CN" altLang="en-US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语法单位</a:t>
            </a:r>
            <a:r>
              <a:rPr lang="zh-CN" altLang="en-US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分析结束</a:t>
            </a:r>
            <a:r>
              <a:rPr lang="zh-CN" altLang="en-US" sz="2000" b="1" dirty="0">
                <a:latin typeface="宋体" panose="02010600030101010101" pitchFamily="2" charset="-122"/>
              </a:rPr>
              <a:t>时，调用</a:t>
            </a:r>
            <a:r>
              <a:rPr lang="en-US" altLang="zh-CN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TEST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zh-CN" altLang="en-US" sz="2000" b="1" dirty="0">
                <a:latin typeface="宋体" panose="02010600030101010101" pitchFamily="2" charset="-122"/>
              </a:rPr>
              <a:t>检查当前符号是否属于调用该语法单位时应有的</a:t>
            </a:r>
            <a:r>
              <a:rPr lang="zh-CN" altLang="en-US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后继</a:t>
            </a:r>
            <a:r>
              <a:rPr lang="zh-CN" altLang="en-US" sz="2000" b="1" dirty="0">
                <a:latin typeface="宋体" panose="02010600030101010101" pitchFamily="2" charset="-122"/>
              </a:rPr>
              <a:t>符号集合。若不属于，则</a:t>
            </a:r>
            <a:r>
              <a:rPr lang="zh-CN" altLang="en-US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滤去</a:t>
            </a:r>
            <a:r>
              <a:rPr lang="zh-CN" altLang="en-US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后继</a:t>
            </a:r>
            <a:r>
              <a:rPr lang="zh-CN" altLang="en-US" sz="2000" b="1" dirty="0">
                <a:latin typeface="宋体" panose="02010600030101010101" pitchFamily="2" charset="-122"/>
              </a:rPr>
              <a:t>符号和</a:t>
            </a:r>
            <a:r>
              <a:rPr lang="zh-CN" altLang="en-US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开始</a:t>
            </a:r>
            <a:r>
              <a:rPr lang="zh-CN" altLang="en-US" sz="2000" b="1" dirty="0">
                <a:latin typeface="宋体" panose="02010600030101010101" pitchFamily="2" charset="-122"/>
              </a:rPr>
              <a:t>符号</a:t>
            </a:r>
            <a:r>
              <a:rPr lang="zh-CN" altLang="en-US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集合外</a:t>
            </a:r>
            <a:r>
              <a:rPr lang="zh-CN" altLang="en-US" sz="2000" b="1" dirty="0">
                <a:latin typeface="宋体" panose="02010600030101010101" pitchFamily="2" charset="-122"/>
              </a:rPr>
              <a:t>的所有符号。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E3E23491-E02D-4842-9E6B-89FCE423B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-142390"/>
            <a:ext cx="77724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类</a:t>
            </a:r>
            <a:r>
              <a:rPr lang="en-US" altLang="zh-CN" b="1" dirty="0" err="1">
                <a:solidFill>
                  <a:schemeClr val="tx1"/>
                </a:solidFill>
                <a:latin typeface="宋体" panose="02010600030101010101" pitchFamily="2" charset="-122"/>
              </a:rPr>
              <a:t>pcode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代码解释器的实现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213A715-74CB-4377-A819-FBCFCD3D94FD}"/>
              </a:ext>
            </a:extLst>
          </p:cNvPr>
          <p:cNvSpPr txBox="1">
            <a:spLocks noChangeArrowheads="1"/>
          </p:cNvSpPr>
          <p:nvPr/>
        </p:nvSpPr>
        <p:spPr>
          <a:xfrm>
            <a:off x="885372" y="1123950"/>
            <a:ext cx="5210628" cy="2838450"/>
          </a:xfrm>
          <a:prstGeom prst="rect">
            <a:avLst/>
          </a:prstGeom>
          <a:solidFill>
            <a:srgbClr val="CCFFFF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2"/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目标代码存放在数组</a:t>
            </a:r>
            <a:r>
              <a:rPr lang="en-US" altLang="zh-CN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CODE</a:t>
            </a:r>
            <a:r>
              <a:rPr lang="zh-CN" altLang="en-US" sz="2000" b="1" dirty="0">
                <a:latin typeface="宋体" panose="02010600030101010101" pitchFamily="2" charset="-122"/>
              </a:rPr>
              <a:t>中。</a:t>
            </a:r>
          </a:p>
          <a:p>
            <a:pPr>
              <a:buFont typeface="Monotype Sorts" charset="2"/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解释程序定义一个</a:t>
            </a:r>
            <a:r>
              <a:rPr lang="zh-CN" altLang="en-US" sz="2000" b="1" dirty="0">
                <a:solidFill>
                  <a:srgbClr val="0066FF"/>
                </a:solidFill>
                <a:latin typeface="宋体" panose="02010600030101010101" pitchFamily="2" charset="-122"/>
              </a:rPr>
              <a:t>一维整型数组</a:t>
            </a:r>
            <a:r>
              <a:rPr lang="en-US" altLang="zh-CN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2000" b="1" dirty="0">
                <a:latin typeface="宋体" panose="02010600030101010101" pitchFamily="2" charset="-122"/>
              </a:rPr>
              <a:t>作为</a:t>
            </a:r>
            <a:r>
              <a:rPr lang="zh-CN" altLang="en-US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运行栈，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0066FF"/>
                </a:solidFill>
                <a:latin typeface="宋体" panose="02010600030101010101" pitchFamily="2" charset="-122"/>
              </a:rPr>
              <a:t>栈顶寄存器</a:t>
            </a:r>
            <a:r>
              <a:rPr lang="zh-CN" altLang="en-US" sz="2000" b="1" dirty="0">
                <a:latin typeface="宋体" panose="02010600030101010101" pitchFamily="2" charset="-122"/>
              </a:rPr>
              <a:t>（指针）</a:t>
            </a:r>
            <a:r>
              <a:rPr lang="en-US" altLang="zh-CN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zh-CN" altLang="en-US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基址寄存器</a:t>
            </a:r>
            <a:r>
              <a:rPr lang="zh-CN" altLang="en-US" sz="2000" b="1" dirty="0">
                <a:latin typeface="宋体" panose="02010600030101010101" pitchFamily="2" charset="-122"/>
              </a:rPr>
              <a:t>（指针）</a:t>
            </a:r>
            <a:r>
              <a:rPr lang="en-US" altLang="zh-CN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zh-CN" altLang="en-US" sz="2000" b="1" dirty="0">
                <a:solidFill>
                  <a:srgbClr val="0066FF"/>
                </a:solidFill>
                <a:latin typeface="宋体" panose="02010600030101010101" pitchFamily="2" charset="-122"/>
              </a:rPr>
              <a:t>程序地址寄存器</a:t>
            </a:r>
            <a:r>
              <a:rPr lang="en-US" altLang="zh-CN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zh-CN" altLang="en-US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指令寄存器</a:t>
            </a:r>
            <a:r>
              <a:rPr lang="en-US" altLang="zh-CN" sz="2000" b="1" dirty="0" err="1">
                <a:solidFill>
                  <a:srgbClr val="CC0000"/>
                </a:solidFill>
                <a:latin typeface="宋体" panose="02010600030101010101" pitchFamily="2" charset="-122"/>
              </a:rPr>
              <a:t>i</a:t>
            </a:r>
            <a:endParaRPr lang="en-US" altLang="zh-CN" sz="2000" b="1" dirty="0">
              <a:solidFill>
                <a:srgbClr val="0033CC"/>
              </a:solidFill>
              <a:latin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zh-CN" altLang="en-US" sz="2000" b="1" dirty="0"/>
              <a:t>当一个过程被调用时，就在</a:t>
            </a:r>
            <a:r>
              <a:rPr lang="zh-CN" altLang="en-US" sz="2000" b="1" dirty="0">
                <a:solidFill>
                  <a:srgbClr val="0066FF"/>
                </a:solidFill>
                <a:latin typeface="宋体" panose="02010600030101010101" pitchFamily="2" charset="-122"/>
              </a:rPr>
              <a:t>运行栈</a:t>
            </a:r>
            <a:r>
              <a:rPr lang="zh-CN" altLang="en-US" sz="2000" b="1" dirty="0">
                <a:latin typeface="宋体" panose="02010600030101010101" pitchFamily="2" charset="-122"/>
              </a:rPr>
              <a:t>（</a:t>
            </a:r>
            <a:r>
              <a:rPr lang="zh-CN" altLang="en-US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数据</a:t>
            </a:r>
            <a:r>
              <a:rPr lang="zh-CN" altLang="en-US" sz="2000" b="1" dirty="0">
                <a:solidFill>
                  <a:srgbClr val="0066FF"/>
                </a:solidFill>
                <a:latin typeface="宋体" panose="02010600030101010101" pitchFamily="2" charset="-122"/>
              </a:rPr>
              <a:t>栈</a:t>
            </a:r>
            <a:r>
              <a:rPr lang="zh-CN" altLang="en-US" sz="2000" b="1" dirty="0">
                <a:latin typeface="宋体" panose="02010600030101010101" pitchFamily="2" charset="-122"/>
              </a:rPr>
              <a:t>）分配相应的空间，</a:t>
            </a:r>
            <a:r>
              <a:rPr lang="zh-CN" altLang="en-US" sz="2000" b="1" dirty="0"/>
              <a:t>过程执行结束就释放被</a:t>
            </a:r>
            <a:r>
              <a:rPr lang="zh-CN" altLang="en-US" sz="2000" b="1" dirty="0">
                <a:latin typeface="宋体" panose="02010600030101010101" pitchFamily="2" charset="-122"/>
              </a:rPr>
              <a:t>分配的空间。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FAD0DE1-B04E-4BF4-B9C7-A19830667755}"/>
              </a:ext>
            </a:extLst>
          </p:cNvPr>
          <p:cNvGrpSpPr/>
          <p:nvPr/>
        </p:nvGrpSpPr>
        <p:grpSpPr>
          <a:xfrm>
            <a:off x="6295572" y="1045028"/>
            <a:ext cx="3581400" cy="5555343"/>
            <a:chOff x="3276600" y="381000"/>
            <a:chExt cx="3581400" cy="6111875"/>
          </a:xfrm>
        </p:grpSpPr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id="{5FF13AA6-F908-4171-AFC8-008FE4EAE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81000"/>
              <a:ext cx="1447800" cy="395288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Interpret</a:t>
              </a:r>
            </a:p>
          </p:txBody>
        </p:sp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8E98D0F5-2B49-4AC3-938F-20A6B07B9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066800"/>
              <a:ext cx="2971800" cy="660400"/>
            </a:xfrm>
            <a:prstGeom prst="flowChartProcess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3</a:t>
              </a:r>
              <a:r>
                <a:rPr lang="zh-CN" altLang="en-US" sz="2000" b="1">
                  <a:latin typeface="Times New Roman" panose="02020603050405020304" pitchFamily="18" charset="0"/>
                </a:rPr>
                <a:t>个寄存器赋初值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t:=0; b:=1; p:=0;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808DB3D-5D4C-4BF6-AE0B-B4619FD62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093913"/>
              <a:ext cx="3581400" cy="660400"/>
            </a:xfrm>
            <a:prstGeom prst="flowChartProcess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主程序的</a:t>
              </a:r>
              <a:r>
                <a:rPr lang="en-US" altLang="zh-CN" sz="2000" b="1">
                  <a:latin typeface="Times New Roman" panose="02020603050405020304" pitchFamily="18" charset="0"/>
                </a:rPr>
                <a:t>SL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>
                  <a:latin typeface="Times New Roman" panose="02020603050405020304" pitchFamily="18" charset="0"/>
                </a:rPr>
                <a:t>DL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>
                  <a:latin typeface="Times New Roman" panose="02020603050405020304" pitchFamily="18" charset="0"/>
                </a:rPr>
                <a:t>RA</a:t>
              </a:r>
              <a:r>
                <a:rPr lang="zh-CN" altLang="en-US" sz="2000" b="1">
                  <a:latin typeface="Times New Roman" panose="02020603050405020304" pitchFamily="18" charset="0"/>
                </a:rPr>
                <a:t>赋初值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s[1]:=0; s[2]=0; s[3]=0;</a:t>
              </a:r>
            </a:p>
          </p:txBody>
        </p:sp>
        <p:sp>
          <p:nvSpPr>
            <p:cNvPr id="12" name="AutoShape 8">
              <a:extLst>
                <a:ext uri="{FF2B5EF4-FFF2-40B4-BE49-F238E27FC236}">
                  <a16:creationId xmlns:a16="http://schemas.microsoft.com/office/drawing/2014/main" id="{AEF8FB79-8A8A-401F-A849-1AA92441D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3276600"/>
              <a:ext cx="1981200" cy="68580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i:=code[p];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p:=p+1;</a:t>
              </a:r>
            </a:p>
          </p:txBody>
        </p:sp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821CB59F-EB5E-470C-9644-FEC1E9848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105400"/>
              <a:ext cx="1676400" cy="593725"/>
            </a:xfrm>
            <a:prstGeom prst="flowChartDecision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P=0?</a:t>
              </a:r>
            </a:p>
          </p:txBody>
        </p:sp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id="{7CD7F385-5C1C-481E-A10B-68A2AEAF5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6096000"/>
              <a:ext cx="1219200" cy="396875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返回</a:t>
              </a: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1B921509-C112-4492-BFD0-570C94825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762000"/>
              <a:ext cx="0" cy="273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2F3E238A-3259-46D7-814D-E6DBD9000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1697038"/>
              <a:ext cx="0" cy="396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F8B710C5-FE8B-49E9-8A49-6DB3548F7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2755900"/>
              <a:ext cx="0" cy="528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E4F9752C-5CB9-4E8D-8C37-E2B84667C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962400"/>
              <a:ext cx="0" cy="447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41461F12-E04B-4747-AA95-8E6D8E94D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4806950"/>
              <a:ext cx="0" cy="298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0EC870FD-2B63-4358-AE91-AFD182CED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57150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55DB882-EB1B-4439-9124-AEAC8F27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400" y="3048000"/>
              <a:ext cx="762000" cy="2362200"/>
            </a:xfrm>
            <a:custGeom>
              <a:avLst/>
              <a:gdLst>
                <a:gd name="T0" fmla="*/ 0 w 1680"/>
                <a:gd name="T1" fmla="*/ 2362200 h 4056"/>
                <a:gd name="T2" fmla="*/ 762000 w 1680"/>
                <a:gd name="T3" fmla="*/ 2362200 h 4056"/>
                <a:gd name="T4" fmla="*/ 762000 w 1680"/>
                <a:gd name="T5" fmla="*/ 0 h 4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0" h="4056">
                  <a:moveTo>
                    <a:pt x="0" y="4056"/>
                  </a:moveTo>
                  <a:lnTo>
                    <a:pt x="1680" y="4056"/>
                  </a:lnTo>
                  <a:lnTo>
                    <a:pt x="168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D79C0D3D-5BD4-4571-8C7B-C76D0A236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5400" y="3048000"/>
              <a:ext cx="1524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AutoShape 24">
              <a:extLst>
                <a:ext uri="{FF2B5EF4-FFF2-40B4-BE49-F238E27FC236}">
                  <a16:creationId xmlns:a16="http://schemas.microsoft.com/office/drawing/2014/main" id="{98E7CC08-456E-454D-9E58-0D9D534AC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419600"/>
              <a:ext cx="1981200" cy="38100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执行指令</a:t>
              </a:r>
              <a:r>
                <a:rPr lang="en-US" altLang="zh-CN" sz="20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3A77BA9A-EA00-4929-9DD9-D2F7B4643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105400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charset="2"/>
                <a:buNone/>
              </a:pPr>
              <a:r>
                <a:rPr lang="en-US" altLang="zh-CN" sz="1600" b="1"/>
                <a:t>N</a:t>
              </a:r>
              <a:endParaRPr lang="en-US" altLang="zh-CN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ECA65974-3893-4AAC-A5CC-884221F4D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791200"/>
              <a:ext cx="381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charset="2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charset="2"/>
                <a:buNone/>
              </a:pPr>
              <a:r>
                <a:rPr lang="en-US" altLang="zh-CN" sz="1600" b="1"/>
                <a:t>Y</a:t>
              </a:r>
              <a:endParaRPr lang="en-US" altLang="zh-CN"/>
            </a:p>
          </p:txBody>
        </p:sp>
      </p:grpSp>
      <p:sp>
        <p:nvSpPr>
          <p:cNvPr id="26" name="Text Box 28">
            <a:extLst>
              <a:ext uri="{FF2B5EF4-FFF2-40B4-BE49-F238E27FC236}">
                <a16:creationId xmlns:a16="http://schemas.microsoft.com/office/drawing/2014/main" id="{1920D8A8-D05A-45E8-97B3-960B200E0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5644" y="1839263"/>
            <a:ext cx="1447800" cy="703912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Monotype Sorts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主程序</a:t>
            </a:r>
          </a:p>
          <a:p>
            <a:pPr eaLnBrk="1" hangingPunct="1">
              <a:buFont typeface="Monotype Sorts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的</a:t>
            </a:r>
            <a:r>
              <a:rPr lang="en-US" altLang="zh-CN" sz="1800" b="1" dirty="0">
                <a:latin typeface="Times New Roman" panose="02020603050405020304" pitchFamily="18" charset="0"/>
              </a:rPr>
              <a:t>RA s[3]=0</a:t>
            </a: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53A56871-8CA1-4C45-A019-141A829F4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0344" y="3676962"/>
            <a:ext cx="2438400" cy="192270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主程序看成</a:t>
            </a:r>
          </a:p>
          <a:p>
            <a:pPr>
              <a:buFont typeface="Monotype Sorts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0</a:t>
            </a:r>
            <a:r>
              <a:rPr lang="zh-CN" altLang="en-US" sz="1800" b="1" dirty="0">
                <a:latin typeface="Times New Roman" panose="02020603050405020304" pitchFamily="18" charset="0"/>
              </a:rPr>
              <a:t>层分程序，</a:t>
            </a:r>
            <a:r>
              <a:rPr lang="en-US" altLang="zh-CN" sz="1800" dirty="0"/>
              <a:t>P=0</a:t>
            </a:r>
            <a:r>
              <a:rPr lang="zh-CN" altLang="en-US" sz="1800" b="1" dirty="0"/>
              <a:t>相当</a:t>
            </a:r>
            <a:r>
              <a:rPr lang="zh-CN" altLang="en-US" sz="1800" b="1" dirty="0">
                <a:latin typeface="Times New Roman" panose="02020603050405020304" pitchFamily="18" charset="0"/>
              </a:rPr>
              <a:t>返</a:t>
            </a:r>
          </a:p>
          <a:p>
            <a:pPr>
              <a:buFont typeface="Monotype Sorts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回调用主程</a:t>
            </a:r>
          </a:p>
          <a:p>
            <a:pPr>
              <a:buFont typeface="Monotype Sorts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序的断点，即执行结束。</a:t>
            </a: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8C78DEF8-AAB1-46B0-A091-C57FF9F87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2729" y="3598034"/>
            <a:ext cx="492443" cy="26416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解释执行的流程图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792E8C89-EC3C-4693-BEB4-F9FFE8118BD2}"/>
              </a:ext>
            </a:extLst>
          </p:cNvPr>
          <p:cNvSpPr txBox="1">
            <a:spLocks noChangeArrowheads="1"/>
          </p:cNvSpPr>
          <p:nvPr/>
        </p:nvSpPr>
        <p:spPr>
          <a:xfrm>
            <a:off x="885372" y="3598034"/>
            <a:ext cx="5374957" cy="3082568"/>
          </a:xfrm>
          <a:prstGeom prst="rect">
            <a:avLst/>
          </a:prstGeom>
          <a:solidFill>
            <a:srgbClr val="CCFFFF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 dirty="0">
              <a:latin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在每个过程被调用时在栈顶分配</a:t>
            </a:r>
            <a:r>
              <a:rPr lang="en-US" altLang="zh-CN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</a:rPr>
              <a:t>个联系单元：</a:t>
            </a:r>
          </a:p>
          <a:p>
            <a:pPr lvl="1">
              <a:buFont typeface="Monotype Sorts" charset="2"/>
              <a:buNone/>
            </a:pPr>
            <a:r>
              <a:rPr lang="en-US" altLang="zh-CN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SL</a:t>
            </a:r>
            <a:r>
              <a:rPr lang="zh-CN" altLang="en-US" sz="2000" b="1" dirty="0">
                <a:latin typeface="宋体" panose="02010600030101010101" pitchFamily="2" charset="-122"/>
              </a:rPr>
              <a:t>： </a:t>
            </a:r>
            <a:r>
              <a:rPr lang="zh-CN" altLang="en-US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静态链</a:t>
            </a:r>
            <a:r>
              <a:rPr lang="zh-CN" altLang="en-US" sz="2000" b="1" dirty="0">
                <a:latin typeface="宋体" panose="02010600030101010101" pitchFamily="2" charset="-122"/>
              </a:rPr>
              <a:t>，指向</a:t>
            </a:r>
            <a:r>
              <a:rPr lang="zh-CN" altLang="en-US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sz="2000" b="1" dirty="0">
                <a:latin typeface="宋体" panose="02010600030101010101" pitchFamily="2" charset="-122"/>
              </a:rPr>
              <a:t>该过程的</a:t>
            </a:r>
            <a:r>
              <a:rPr lang="zh-CN" altLang="en-US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直接外过程</a:t>
            </a:r>
            <a:r>
              <a:rPr lang="zh-CN" altLang="en-US" sz="2000" b="1" dirty="0">
                <a:latin typeface="宋体" panose="02010600030101010101" pitchFamily="2" charset="-122"/>
              </a:rPr>
              <a:t>（或主程序）运行时</a:t>
            </a:r>
            <a:r>
              <a:rPr lang="zh-CN" altLang="en-US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最新</a:t>
            </a:r>
            <a:r>
              <a:rPr lang="zh-CN" altLang="en-US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数据段的基地址</a:t>
            </a:r>
            <a:r>
              <a:rPr lang="zh-CN" altLang="en-US" sz="2000" b="1" dirty="0">
                <a:latin typeface="宋体" panose="02010600030101010101" pitchFamily="2" charset="-122"/>
              </a:rPr>
              <a:t>。</a:t>
            </a:r>
          </a:p>
          <a:p>
            <a:pPr lvl="1">
              <a:buFont typeface="Monotype Sorts" charset="2"/>
              <a:buNone/>
            </a:pPr>
            <a:r>
              <a:rPr lang="en-US" altLang="zh-CN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DL</a:t>
            </a:r>
            <a:r>
              <a:rPr lang="zh-CN" altLang="en-US" sz="2000" b="1" dirty="0">
                <a:latin typeface="宋体" panose="02010600030101010101" pitchFamily="2" charset="-122"/>
              </a:rPr>
              <a:t>： </a:t>
            </a:r>
            <a:r>
              <a:rPr lang="zh-CN" altLang="en-US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动态链</a:t>
            </a:r>
            <a:r>
              <a:rPr lang="zh-CN" altLang="en-US" sz="2000" b="1" dirty="0">
                <a:latin typeface="宋体" panose="02010600030101010101" pitchFamily="2" charset="-122"/>
              </a:rPr>
              <a:t>，指向</a:t>
            </a:r>
            <a:r>
              <a:rPr lang="zh-CN" altLang="en-US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调用</a:t>
            </a:r>
            <a:r>
              <a:rPr lang="zh-CN" altLang="en-US" sz="2000" b="1" dirty="0">
                <a:latin typeface="宋体" panose="02010600030101010101" pitchFamily="2" charset="-122"/>
              </a:rPr>
              <a:t>该过程前正在运行过程的数据段基地址。</a:t>
            </a:r>
          </a:p>
          <a:p>
            <a:pPr lvl="1">
              <a:buFont typeface="Monotype Sorts" charset="2"/>
              <a:buNone/>
            </a:pPr>
            <a:r>
              <a:rPr lang="en-US" altLang="zh-CN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RA</a:t>
            </a:r>
            <a:r>
              <a:rPr lang="zh-CN" altLang="en-US" sz="2000" b="1" dirty="0">
                <a:latin typeface="宋体" panose="02010600030101010101" pitchFamily="2" charset="-122"/>
              </a:rPr>
              <a:t>： </a:t>
            </a:r>
            <a:r>
              <a:rPr lang="zh-CN" altLang="en-US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返回地址</a:t>
            </a:r>
            <a:r>
              <a:rPr lang="zh-CN" altLang="en-US" sz="2000" b="1" dirty="0">
                <a:latin typeface="宋体" panose="02010600030101010101" pitchFamily="2" charset="-122"/>
              </a:rPr>
              <a:t>，记录调用该过程时</a:t>
            </a:r>
            <a:r>
              <a:rPr lang="zh-CN" altLang="en-US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目标程序的</a:t>
            </a:r>
            <a:r>
              <a:rPr lang="zh-CN" altLang="en-US" sz="2000" b="1" dirty="0">
                <a:solidFill>
                  <a:srgbClr val="CC0000"/>
                </a:solidFill>
                <a:latin typeface="宋体" panose="02010600030101010101" pitchFamily="2" charset="-122"/>
              </a:rPr>
              <a:t>断点</a:t>
            </a:r>
            <a:r>
              <a:rPr lang="zh-CN" altLang="en-US" sz="2000" b="1" dirty="0">
                <a:latin typeface="宋体" panose="02010600030101010101" pitchFamily="2" charset="-122"/>
              </a:rPr>
              <a:t>，即调用过程指令的下一条指令的地址。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9DC5E10-B67D-42C3-AFC9-119460062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基于 </a:t>
            </a:r>
            <a:r>
              <a:rPr lang="en-US" altLang="zh-CN" b="1" dirty="0"/>
              <a:t>PL/0 </a:t>
            </a:r>
            <a:r>
              <a:rPr lang="zh-CN" altLang="en-US" dirty="0"/>
              <a:t>语言的课程实践选题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4CABD41-3FFD-4278-B120-52BA923FC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8571" y="1066800"/>
            <a:ext cx="9797143" cy="5791199"/>
          </a:xfrm>
          <a:solidFill>
            <a:srgbClr val="CCFFFF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/>
              <a:t>下面列出一些比较简单的课题，可选择实现其中的一部分。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、给</a:t>
            </a:r>
            <a:r>
              <a:rPr lang="en-US" altLang="zh-CN" sz="1800" dirty="0"/>
              <a:t>PL/0 </a:t>
            </a:r>
            <a:r>
              <a:rPr lang="zh-CN" altLang="en-US" sz="1800" dirty="0"/>
              <a:t>语言增加像</a:t>
            </a:r>
            <a:r>
              <a:rPr lang="en-US" altLang="zh-CN" sz="1800" dirty="0"/>
              <a:t>C </a:t>
            </a:r>
            <a:r>
              <a:rPr lang="zh-CN" altLang="en-US" sz="1800" dirty="0"/>
              <a:t>语言那样的形式为</a:t>
            </a:r>
            <a:r>
              <a:rPr lang="en-US" altLang="zh-CN" sz="1800" dirty="0"/>
              <a:t>/</a:t>
            </a:r>
            <a:r>
              <a:rPr lang="zh-CN" altLang="en-US" sz="1800" dirty="0"/>
              <a:t>∗ </a:t>
            </a:r>
            <a:r>
              <a:rPr lang="en-US" altLang="zh-CN" sz="1800" dirty="0"/>
              <a:t>…… </a:t>
            </a:r>
            <a:r>
              <a:rPr lang="zh-CN" altLang="en-US" sz="1800" dirty="0"/>
              <a:t>∗</a:t>
            </a:r>
            <a:r>
              <a:rPr lang="en-US" altLang="zh-CN" sz="1800" dirty="0"/>
              <a:t>/</a:t>
            </a:r>
            <a:r>
              <a:rPr lang="zh-CN" altLang="en-US" sz="1800" dirty="0"/>
              <a:t>的注释。</a:t>
            </a:r>
          </a:p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、给</a:t>
            </a:r>
            <a:r>
              <a:rPr lang="en-US" altLang="zh-CN" sz="1800" dirty="0"/>
              <a:t>PL/0 </a:t>
            </a:r>
            <a:r>
              <a:rPr lang="zh-CN" altLang="en-US" sz="1800" dirty="0"/>
              <a:t>语言增加带</a:t>
            </a:r>
            <a:r>
              <a:rPr lang="en-US" altLang="zh-CN" sz="1800" dirty="0"/>
              <a:t>else </a:t>
            </a:r>
            <a:r>
              <a:rPr lang="zh-CN" altLang="en-US" sz="1800" dirty="0"/>
              <a:t>子句的条件语句和</a:t>
            </a:r>
            <a:r>
              <a:rPr lang="en-US" altLang="zh-CN" sz="1800" dirty="0"/>
              <a:t>exit </a:t>
            </a:r>
            <a:r>
              <a:rPr lang="zh-CN" altLang="en-US" sz="1800" dirty="0"/>
              <a:t>语句。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exit </a:t>
            </a:r>
            <a:r>
              <a:rPr lang="zh-CN" altLang="en-US" sz="1800" dirty="0"/>
              <a:t>语句作为</a:t>
            </a:r>
            <a:r>
              <a:rPr lang="en-US" altLang="zh-CN" sz="1800" dirty="0"/>
              <a:t>while </a:t>
            </a:r>
            <a:r>
              <a:rPr lang="zh-CN" altLang="en-US" sz="1800" dirty="0"/>
              <a:t>语句的非正常出口语   句。若处于多层</a:t>
            </a:r>
            <a:r>
              <a:rPr lang="en-US" altLang="zh-CN" sz="1800" dirty="0"/>
              <a:t>while </a:t>
            </a:r>
            <a:r>
              <a:rPr lang="zh-CN" altLang="en-US" sz="1800" dirty="0"/>
              <a:t>语句中，则它只作为最内层</a:t>
            </a:r>
            <a:r>
              <a:rPr lang="en-US" altLang="zh-CN" sz="1800" dirty="0"/>
              <a:t>while </a:t>
            </a:r>
            <a:r>
              <a:rPr lang="zh-CN" altLang="en-US" sz="1800" dirty="0"/>
              <a:t>语句的非正常出口。若它没有处于任何</a:t>
            </a:r>
            <a:r>
              <a:rPr lang="en-US" altLang="zh-CN" sz="1800" dirty="0"/>
              <a:t>while </a:t>
            </a:r>
            <a:r>
              <a:rPr lang="zh-CN" altLang="en-US" sz="1800" dirty="0"/>
              <a:t>语句中，则是一个错误。</a:t>
            </a:r>
          </a:p>
          <a:p>
            <a:pPr marL="0" indent="0"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、给</a:t>
            </a:r>
            <a:r>
              <a:rPr lang="en-US" altLang="zh-CN" sz="1800" dirty="0"/>
              <a:t>PL/0 </a:t>
            </a:r>
            <a:r>
              <a:rPr lang="zh-CN" altLang="en-US" sz="1800" dirty="0"/>
              <a:t>语言增加输入输出语句。</a:t>
            </a:r>
          </a:p>
          <a:p>
            <a:pPr marL="0" indent="0"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、给</a:t>
            </a:r>
            <a:r>
              <a:rPr lang="en-US" altLang="zh-CN" sz="1800" dirty="0"/>
              <a:t>PL/0 </a:t>
            </a:r>
            <a:r>
              <a:rPr lang="zh-CN" altLang="en-US" sz="1800" dirty="0"/>
              <a:t>语言增加带参数的过程，参数传递按值调用方式。</a:t>
            </a:r>
          </a:p>
          <a:p>
            <a:pPr marL="0" indent="0"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、给</a:t>
            </a:r>
            <a:r>
              <a:rPr lang="en-US" altLang="zh-CN" sz="1800" dirty="0"/>
              <a:t>PL/0 </a:t>
            </a:r>
            <a:r>
              <a:rPr lang="zh-CN" altLang="en-US" sz="1800" dirty="0"/>
              <a:t>语言增加布尔类型，并且布尔类型的表达式按短路方式计算。</a:t>
            </a:r>
          </a:p>
          <a:p>
            <a:pPr marL="0" indent="0">
              <a:buNone/>
            </a:pPr>
            <a:r>
              <a:rPr lang="en-US" altLang="zh-CN" sz="1800" dirty="0"/>
              <a:t>6</a:t>
            </a:r>
            <a:r>
              <a:rPr lang="zh-CN" altLang="en-US" sz="1800" dirty="0"/>
              <a:t>、给</a:t>
            </a:r>
            <a:r>
              <a:rPr lang="en-US" altLang="zh-CN" sz="1800" dirty="0"/>
              <a:t>PL/0 </a:t>
            </a:r>
            <a:r>
              <a:rPr lang="zh-CN" altLang="en-US" sz="1800" dirty="0"/>
              <a:t>语言增加数组类型。</a:t>
            </a:r>
          </a:p>
          <a:p>
            <a:pPr marL="0" indent="0">
              <a:buNone/>
            </a:pPr>
            <a:r>
              <a:rPr lang="en-US" altLang="zh-CN" sz="1800" dirty="0"/>
              <a:t>7</a:t>
            </a:r>
            <a:r>
              <a:rPr lang="zh-CN" altLang="en-US" sz="1800" dirty="0"/>
              <a:t>、给</a:t>
            </a:r>
            <a:r>
              <a:rPr lang="en-US" altLang="zh-CN" sz="1800" dirty="0"/>
              <a:t>PL/0 </a:t>
            </a:r>
            <a:r>
              <a:rPr lang="zh-CN" altLang="en-US" sz="1800" dirty="0"/>
              <a:t>语言增加函数类型。</a:t>
            </a:r>
          </a:p>
          <a:p>
            <a:pPr marL="0" indent="0">
              <a:buNone/>
            </a:pPr>
            <a:r>
              <a:rPr lang="en-US" altLang="zh-CN" sz="1800" dirty="0"/>
              <a:t>8</a:t>
            </a:r>
            <a:r>
              <a:rPr lang="zh-CN" altLang="en-US" sz="1800" dirty="0"/>
              <a:t>、给</a:t>
            </a:r>
            <a:r>
              <a:rPr lang="en-US" altLang="zh-CN" sz="1800" dirty="0"/>
              <a:t>PL/0 </a:t>
            </a:r>
            <a:r>
              <a:rPr lang="zh-CN" altLang="en-US" sz="1800" dirty="0"/>
              <a:t>语言增加实数类型。</a:t>
            </a:r>
          </a:p>
          <a:p>
            <a:pPr marL="0" indent="0">
              <a:buNone/>
            </a:pPr>
            <a:r>
              <a:rPr lang="en-US" altLang="zh-CN" sz="1800" dirty="0"/>
              <a:t>9</a:t>
            </a:r>
            <a:r>
              <a:rPr lang="zh-CN" altLang="en-US" sz="1800" dirty="0"/>
              <a:t>、为</a:t>
            </a:r>
            <a:r>
              <a:rPr lang="en-US" altLang="zh-CN" sz="1800" dirty="0"/>
              <a:t>PL/0 </a:t>
            </a:r>
            <a:r>
              <a:rPr lang="zh-CN" altLang="en-US" sz="1800" dirty="0"/>
              <a:t>实现效果更好的语法错误恢复机制。</a:t>
            </a:r>
          </a:p>
          <a:p>
            <a:pPr marL="0" indent="0">
              <a:buNone/>
            </a:pPr>
            <a:r>
              <a:rPr lang="en-US" altLang="zh-CN" sz="1800" dirty="0"/>
              <a:t>10</a:t>
            </a:r>
            <a:r>
              <a:rPr lang="zh-CN" altLang="en-US" sz="1800" dirty="0"/>
              <a:t>、分离解释器和编译器。</a:t>
            </a:r>
          </a:p>
          <a:p>
            <a:pPr marL="0" indent="0">
              <a:buNone/>
            </a:pPr>
            <a:r>
              <a:rPr lang="zh-CN" altLang="en-US" sz="1800" dirty="0"/>
              <a:t>       把解释器从现在的编译器中分离出来，变成一个独立的 </a:t>
            </a:r>
            <a:r>
              <a:rPr lang="en-US" altLang="zh-CN" sz="1800" dirty="0"/>
              <a:t>C </a:t>
            </a:r>
            <a:r>
              <a:rPr lang="zh-CN" altLang="en-US" sz="1800" dirty="0"/>
              <a:t>语言程序。分离后，编译器和解释器的接口是二进制形式的中间代码文件。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369647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026">
            <a:extLst>
              <a:ext uri="{FF2B5EF4-FFF2-40B4-BE49-F238E27FC236}">
                <a16:creationId xmlns:a16="http://schemas.microsoft.com/office/drawing/2014/main" id="{CC6586AB-3CA1-4A5B-8408-204650184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8382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7171" name="AutoShape 1027">
            <a:extLst>
              <a:ext uri="{FF2B5EF4-FFF2-40B4-BE49-F238E27FC236}">
                <a16:creationId xmlns:a16="http://schemas.microsoft.com/office/drawing/2014/main" id="{45729E7D-7F90-4758-A229-00942A93D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1981200"/>
            <a:ext cx="2903538" cy="6858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993300"/>
                </a:solidFill>
                <a:latin typeface="宋体" panose="02010600030101010101" pitchFamily="2" charset="-122"/>
              </a:rPr>
              <a:t>PL/0</a:t>
            </a:r>
            <a:r>
              <a:rPr lang="zh-CN" altLang="en-US" b="1">
                <a:solidFill>
                  <a:srgbClr val="993300"/>
                </a:solidFill>
                <a:latin typeface="宋体" panose="02010600030101010101" pitchFamily="2" charset="-122"/>
              </a:rPr>
              <a:t>编译程序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7172" name="AutoShape 1028">
            <a:extLst>
              <a:ext uri="{FF2B5EF4-FFF2-40B4-BE49-F238E27FC236}">
                <a16:creationId xmlns:a16="http://schemas.microsoft.com/office/drawing/2014/main" id="{E58731E0-9FFA-4A93-80C8-10678BAF9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419600"/>
            <a:ext cx="3657600" cy="6858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类 </a:t>
            </a:r>
            <a:r>
              <a:rPr lang="en-US" altLang="zh-CN" b="1">
                <a:latin typeface="宋体" panose="02010600030101010101" pitchFamily="2" charset="-122"/>
              </a:rPr>
              <a:t>pcode</a:t>
            </a:r>
            <a:r>
              <a:rPr lang="zh-CN" altLang="en-US" b="1">
                <a:latin typeface="宋体" panose="02010600030101010101" pitchFamily="2" charset="-122"/>
              </a:rPr>
              <a:t>解释</a:t>
            </a:r>
            <a:r>
              <a:rPr lang="zh-CN" altLang="en-US" b="1">
                <a:latin typeface="Times New Roman" panose="02020603050405020304" pitchFamily="18" charset="0"/>
              </a:rPr>
              <a:t>程序</a:t>
            </a:r>
          </a:p>
        </p:txBody>
      </p:sp>
      <p:sp>
        <p:nvSpPr>
          <p:cNvPr id="7173" name="AutoShape 1029">
            <a:extLst>
              <a:ext uri="{FF2B5EF4-FFF2-40B4-BE49-F238E27FC236}">
                <a16:creationId xmlns:a16="http://schemas.microsoft.com/office/drawing/2014/main" id="{68F5BC65-77EB-427A-B940-10870227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6670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4" name="AutoShape 1030">
            <a:extLst>
              <a:ext uri="{FF2B5EF4-FFF2-40B4-BE49-F238E27FC236}">
                <a16:creationId xmlns:a16="http://schemas.microsoft.com/office/drawing/2014/main" id="{8DA3FF58-6638-45E4-BE77-B63A2A0D2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733800"/>
            <a:ext cx="381000" cy="685800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AutoShape 1031">
            <a:extLst>
              <a:ext uri="{FF2B5EF4-FFF2-40B4-BE49-F238E27FC236}">
                <a16:creationId xmlns:a16="http://schemas.microsoft.com/office/drawing/2014/main" id="{08BE51BA-5F66-4518-8D7C-7075B841A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524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6" name="Text Box 1032">
            <a:extLst>
              <a:ext uri="{FF2B5EF4-FFF2-40B4-BE49-F238E27FC236}">
                <a16:creationId xmlns:a16="http://schemas.microsoft.com/office/drawing/2014/main" id="{EFB4C363-454E-4720-B11D-44995D1CF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0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 b="1">
                <a:solidFill>
                  <a:srgbClr val="FF77FF"/>
                </a:solidFill>
                <a:latin typeface="Times New Roman" panose="02020603050405020304" pitchFamily="18" charset="0"/>
              </a:rPr>
              <a:t>类 </a:t>
            </a:r>
            <a:r>
              <a:rPr lang="en-US" altLang="zh-CN" b="1">
                <a:solidFill>
                  <a:srgbClr val="FF77FF"/>
                </a:solidFill>
                <a:latin typeface="Times New Roman" panose="02020603050405020304" pitchFamily="18" charset="0"/>
              </a:rPr>
              <a:t>pcode</a:t>
            </a:r>
            <a:r>
              <a:rPr lang="zh-CN" altLang="en-US" b="1">
                <a:solidFill>
                  <a:srgbClr val="FF77FF"/>
                </a:solidFill>
                <a:latin typeface="Times New Roman" panose="02020603050405020304" pitchFamily="18" charset="0"/>
              </a:rPr>
              <a:t>代码</a:t>
            </a:r>
          </a:p>
        </p:txBody>
      </p:sp>
      <p:sp>
        <p:nvSpPr>
          <p:cNvPr id="7177" name="Text Box 1033">
            <a:extLst>
              <a:ext uri="{FF2B5EF4-FFF2-40B4-BE49-F238E27FC236}">
                <a16:creationId xmlns:a16="http://schemas.microsoft.com/office/drawing/2014/main" id="{5629D0C4-D78F-420C-A8B4-15FF877AA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99060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PL/0</a:t>
            </a:r>
            <a:r>
              <a:rPr lang="zh-CN" altLang="zh-CN" b="1">
                <a:solidFill>
                  <a:schemeClr val="accent1"/>
                </a:solidFill>
                <a:latin typeface="Times New Roman" panose="02020603050405020304" pitchFamily="18" charset="0"/>
              </a:rPr>
              <a:t>源程序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178" name="Line 1034">
            <a:extLst>
              <a:ext uri="{FF2B5EF4-FFF2-40B4-BE49-F238E27FC236}">
                <a16:creationId xmlns:a16="http://schemas.microsoft.com/office/drawing/2014/main" id="{82470909-E99B-46C4-AC18-75EC1D23A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3738" y="5105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79" name="Line 1035">
            <a:extLst>
              <a:ext uri="{FF2B5EF4-FFF2-40B4-BE49-F238E27FC236}">
                <a16:creationId xmlns:a16="http://schemas.microsoft.com/office/drawing/2014/main" id="{747887BB-8941-4945-8220-14C99AC2C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9338" y="5105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80" name="Text Box 1036">
            <a:extLst>
              <a:ext uri="{FF2B5EF4-FFF2-40B4-BE49-F238E27FC236}">
                <a16:creationId xmlns:a16="http://schemas.microsoft.com/office/drawing/2014/main" id="{F29B967E-9298-49D2-A969-7CA7A2499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1" y="5334001"/>
            <a:ext cx="100570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Monotype Sorts" charset="2"/>
              <a:buNone/>
            </a:pPr>
            <a:r>
              <a:rPr lang="zh-CN" altLang="en-US" b="1"/>
              <a:t>输入</a:t>
            </a:r>
            <a:endParaRPr lang="zh-CN" altLang="en-US"/>
          </a:p>
        </p:txBody>
      </p:sp>
      <p:sp>
        <p:nvSpPr>
          <p:cNvPr id="7181" name="Text Box 1037">
            <a:extLst>
              <a:ext uri="{FF2B5EF4-FFF2-40B4-BE49-F238E27FC236}">
                <a16:creationId xmlns:a16="http://schemas.microsoft.com/office/drawing/2014/main" id="{1AE6BC70-10BF-442A-AF0D-377565F12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739" y="5410201"/>
            <a:ext cx="100570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Monotype Sorts" charset="2"/>
              <a:buNone/>
            </a:pPr>
            <a:r>
              <a:rPr lang="zh-CN" altLang="en-US" b="1"/>
              <a:t>输出</a:t>
            </a:r>
            <a:endParaRPr lang="zh-CN" altLang="en-US"/>
          </a:p>
        </p:txBody>
      </p:sp>
      <p:sp>
        <p:nvSpPr>
          <p:cNvPr id="7182" name="Text Box 1038">
            <a:extLst>
              <a:ext uri="{FF2B5EF4-FFF2-40B4-BE49-F238E27FC236}">
                <a16:creationId xmlns:a16="http://schemas.microsoft.com/office/drawing/2014/main" id="{E957BD91-421B-4D5C-8B80-586D485FF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04801"/>
            <a:ext cx="4953000" cy="586957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Monotype Sorts" charset="2"/>
              <a:buNone/>
            </a:pPr>
            <a:r>
              <a:rPr lang="en-US" altLang="zh-CN" b="1">
                <a:solidFill>
                  <a:srgbClr val="993300"/>
                </a:solidFill>
                <a:latin typeface="宋体" panose="02010600030101010101" pitchFamily="2" charset="-122"/>
              </a:rPr>
              <a:t>PL/0</a:t>
            </a:r>
            <a:r>
              <a:rPr lang="zh-CN" altLang="en-US" b="1">
                <a:solidFill>
                  <a:srgbClr val="993300"/>
                </a:solidFill>
                <a:latin typeface="宋体" panose="02010600030101010101" pitchFamily="2" charset="-122"/>
              </a:rPr>
              <a:t>编译程序功能的框架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48CC2-3B93-4850-879A-E32D964B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</p:spPr>
        <p:txBody>
          <a:bodyPr/>
          <a:lstStyle/>
          <a:p>
            <a:pPr algn="ctr"/>
            <a:r>
              <a:rPr lang="zh-CN" altLang="en-US" dirty="0"/>
              <a:t>时间安排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270DC1E-ABEE-4E79-B720-049C754FAA91}"/>
              </a:ext>
            </a:extLst>
          </p:cNvPr>
          <p:cNvSpPr txBox="1">
            <a:spLocks/>
          </p:cNvSpPr>
          <p:nvPr/>
        </p:nvSpPr>
        <p:spPr>
          <a:xfrm>
            <a:off x="838200" y="54791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谢谢！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CFAF054-B5AD-4372-8802-E8B2907C60EC}"/>
              </a:ext>
            </a:extLst>
          </p:cNvPr>
          <p:cNvSpPr txBox="1">
            <a:spLocks/>
          </p:cNvSpPr>
          <p:nvPr/>
        </p:nvSpPr>
        <p:spPr>
          <a:xfrm>
            <a:off x="1048658" y="1711325"/>
            <a:ext cx="10515600" cy="18882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+mn-lt"/>
              </a:rPr>
              <a:t>选题：每人自选</a:t>
            </a:r>
            <a:r>
              <a:rPr lang="en-US" altLang="zh-CN" sz="2800" dirty="0">
                <a:latin typeface="+mn-lt"/>
              </a:rPr>
              <a:t>4~5</a:t>
            </a:r>
            <a:r>
              <a:rPr lang="zh-CN" altLang="en-US" sz="2800" dirty="0">
                <a:latin typeface="+mn-lt"/>
              </a:rPr>
              <a:t>题</a:t>
            </a:r>
            <a:endParaRPr lang="en-US" altLang="zh-CN" sz="2800" dirty="0">
              <a:latin typeface="+mn-lt"/>
            </a:endParaRPr>
          </a:p>
          <a:p>
            <a:r>
              <a:rPr lang="zh-CN" altLang="en-US" sz="2800" dirty="0">
                <a:latin typeface="+mn-lt"/>
              </a:rPr>
              <a:t>课题作业时间：</a:t>
            </a:r>
            <a:r>
              <a:rPr lang="en-US" altLang="zh-CN" sz="2800" dirty="0">
                <a:latin typeface="+mn-lt"/>
              </a:rPr>
              <a:t>7</a:t>
            </a:r>
            <a:r>
              <a:rPr lang="zh-CN" altLang="en-US" sz="2800" dirty="0">
                <a:latin typeface="+mn-lt"/>
              </a:rPr>
              <a:t>月</a:t>
            </a:r>
            <a:r>
              <a:rPr lang="en-US" altLang="zh-CN" sz="2800" dirty="0">
                <a:latin typeface="+mn-lt"/>
              </a:rPr>
              <a:t>5</a:t>
            </a:r>
            <a:r>
              <a:rPr lang="zh-CN" altLang="en-US" sz="2800" dirty="0">
                <a:latin typeface="+mn-lt"/>
              </a:rPr>
              <a:t>日</a:t>
            </a:r>
            <a:r>
              <a:rPr lang="en-US" altLang="zh-CN" sz="2800" dirty="0">
                <a:latin typeface="+mn-lt"/>
              </a:rPr>
              <a:t>~7</a:t>
            </a:r>
            <a:r>
              <a:rPr lang="zh-CN" altLang="en-US" sz="2800" dirty="0">
                <a:latin typeface="+mn-lt"/>
              </a:rPr>
              <a:t>月</a:t>
            </a:r>
            <a:r>
              <a:rPr lang="en-US" altLang="zh-CN" sz="2800" dirty="0">
                <a:latin typeface="+mn-lt"/>
              </a:rPr>
              <a:t>18</a:t>
            </a:r>
            <a:r>
              <a:rPr lang="zh-CN" altLang="en-US" sz="2800" dirty="0">
                <a:latin typeface="+mn-lt"/>
              </a:rPr>
              <a:t>日</a:t>
            </a:r>
            <a:endParaRPr lang="en-US" altLang="zh-CN" sz="2800" dirty="0">
              <a:latin typeface="+mn-lt"/>
            </a:endParaRPr>
          </a:p>
          <a:p>
            <a:r>
              <a:rPr lang="zh-CN" altLang="en-US" sz="2800" dirty="0">
                <a:latin typeface="+mn-lt"/>
              </a:rPr>
              <a:t>结果检查时间：</a:t>
            </a:r>
            <a:r>
              <a:rPr lang="en-US" altLang="zh-CN" sz="2800" dirty="0">
                <a:latin typeface="+mn-lt"/>
              </a:rPr>
              <a:t>7</a:t>
            </a:r>
            <a:r>
              <a:rPr lang="zh-CN" altLang="en-US" sz="2800" dirty="0">
                <a:latin typeface="+mn-lt"/>
              </a:rPr>
              <a:t>月</a:t>
            </a:r>
            <a:r>
              <a:rPr lang="en-US" altLang="zh-CN" sz="2800" dirty="0">
                <a:latin typeface="+mn-lt"/>
              </a:rPr>
              <a:t>19</a:t>
            </a:r>
            <a:r>
              <a:rPr lang="zh-CN" altLang="en-US" sz="2800" dirty="0">
                <a:latin typeface="+mn-lt"/>
              </a:rPr>
              <a:t>日</a:t>
            </a:r>
            <a:endParaRPr lang="en-US" altLang="zh-CN" sz="2800" dirty="0">
              <a:latin typeface="+mn-lt"/>
            </a:endParaRPr>
          </a:p>
          <a:p>
            <a:endParaRPr lang="en-US" altLang="zh-CN" sz="2800" dirty="0">
              <a:latin typeface="+mn-lt"/>
            </a:endParaRPr>
          </a:p>
          <a:p>
            <a:r>
              <a:rPr lang="zh-CN" altLang="en-US" sz="2800" dirty="0">
                <a:latin typeface="+mn-lt"/>
              </a:rPr>
              <a:t>要求：利用</a:t>
            </a:r>
            <a:r>
              <a:rPr lang="en-US" altLang="zh-CN" sz="2800" dirty="0">
                <a:latin typeface="+mn-lt"/>
              </a:rPr>
              <a:t>VS2015</a:t>
            </a:r>
            <a:r>
              <a:rPr lang="zh-CN" altLang="en-US" sz="2800" dirty="0">
                <a:latin typeface="+mn-lt"/>
              </a:rPr>
              <a:t>开发环境实现，完成的</a:t>
            </a:r>
            <a:r>
              <a:rPr lang="en-US" altLang="zh-CN" sz="2800" dirty="0">
                <a:latin typeface="+mn-lt"/>
              </a:rPr>
              <a:t>Source</a:t>
            </a:r>
            <a:r>
              <a:rPr lang="zh-CN" altLang="en-US" sz="2800" dirty="0">
                <a:latin typeface="+mn-lt"/>
              </a:rPr>
              <a:t>放在</a:t>
            </a:r>
            <a:r>
              <a:rPr lang="en-US" altLang="zh-CN" sz="2800" dirty="0">
                <a:latin typeface="+mn-lt"/>
              </a:rPr>
              <a:t>GitLab</a:t>
            </a:r>
            <a:r>
              <a:rPr lang="zh-CN" altLang="en-US" sz="2800" dirty="0">
                <a:latin typeface="+mn-lt"/>
              </a:rPr>
              <a:t>里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55B9874-6878-4253-B5FA-B671119306A7}"/>
              </a:ext>
            </a:extLst>
          </p:cNvPr>
          <p:cNvSpPr txBox="1">
            <a:spLocks/>
          </p:cNvSpPr>
          <p:nvPr/>
        </p:nvSpPr>
        <p:spPr>
          <a:xfrm>
            <a:off x="1048658" y="3761469"/>
            <a:ext cx="10515600" cy="17176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+mn-lt"/>
              </a:rPr>
              <a:t>相关资料：</a:t>
            </a:r>
            <a:endParaRPr lang="en-US" altLang="zh-CN" sz="2800" dirty="0">
              <a:latin typeface="+mn-lt"/>
            </a:endParaRPr>
          </a:p>
          <a:p>
            <a:r>
              <a:rPr lang="en-US" altLang="zh-CN" sz="2800" dirty="0">
                <a:latin typeface="+mn-lt"/>
              </a:rPr>
              <a:t>	1. PL0 </a:t>
            </a:r>
            <a:r>
              <a:rPr lang="zh-CN" altLang="en-US" sz="2800" dirty="0">
                <a:latin typeface="+mn-lt"/>
              </a:rPr>
              <a:t>语言及其实现介绍</a:t>
            </a:r>
            <a:r>
              <a:rPr lang="en-US" altLang="zh-CN" sz="2800" dirty="0">
                <a:latin typeface="+mn-lt"/>
              </a:rPr>
              <a:t>.pdf</a:t>
            </a:r>
          </a:p>
          <a:p>
            <a:r>
              <a:rPr lang="en-US" altLang="zh-CN" sz="2800" dirty="0">
                <a:latin typeface="+mn-lt"/>
              </a:rPr>
              <a:t>	2. </a:t>
            </a:r>
            <a:r>
              <a:rPr lang="zh-CN" altLang="en-US" sz="2800" dirty="0">
                <a:latin typeface="+mn-lt"/>
              </a:rPr>
              <a:t>课程实践项目</a:t>
            </a:r>
            <a:r>
              <a:rPr lang="en-US" altLang="zh-CN" sz="2800" dirty="0">
                <a:latin typeface="+mn-lt"/>
              </a:rPr>
              <a:t>.doc</a:t>
            </a:r>
          </a:p>
          <a:p>
            <a:r>
              <a:rPr lang="en-US" altLang="zh-CN" sz="2800" dirty="0">
                <a:latin typeface="+mn-lt"/>
              </a:rPr>
              <a:t>	3. </a:t>
            </a:r>
            <a:r>
              <a:rPr lang="zh-CN" altLang="en-US" sz="2800" dirty="0">
                <a:latin typeface="+mn-lt"/>
              </a:rPr>
              <a:t>课程实践需要用的源代码</a:t>
            </a:r>
            <a:endParaRPr lang="en-US" altLang="zh-C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643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7">
            <a:extLst>
              <a:ext uri="{FF2B5EF4-FFF2-40B4-BE49-F238E27FC236}">
                <a16:creationId xmlns:a16="http://schemas.microsoft.com/office/drawing/2014/main" id="{F39CF477-D472-4AF9-94C5-B002B51AFB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228600"/>
            <a:ext cx="9372600" cy="6629400"/>
          </a:xfrm>
          <a:solidFill>
            <a:srgbClr val="CCFFFF"/>
          </a:solidFill>
        </p:spPr>
        <p:txBody>
          <a:bodyPr/>
          <a:lstStyle/>
          <a:p>
            <a:pPr eaLnBrk="1" hangingPunct="1">
              <a:buFont typeface="Monotype Sorts" charset="2"/>
              <a:buNone/>
            </a:pPr>
            <a:r>
              <a:rPr lang="zh-CN" altLang="en-US" b="1" dirty="0">
                <a:solidFill>
                  <a:srgbClr val="6600FF"/>
                </a:solidFill>
                <a:latin typeface="宋体" panose="02010600030101010101" pitchFamily="2" charset="-122"/>
              </a:rPr>
              <a:t>假想栈式计算机的</a:t>
            </a:r>
            <a:r>
              <a:rPr lang="zh-CN" altLang="en-US" b="1" dirty="0"/>
              <a:t>运行</a:t>
            </a:r>
            <a:r>
              <a:rPr lang="zh-CN" altLang="en-US" b="1" dirty="0">
                <a:solidFill>
                  <a:srgbClr val="993300"/>
                </a:solidFill>
                <a:latin typeface="宋体" panose="02010600030101010101" pitchFamily="2" charset="-122"/>
              </a:rPr>
              <a:t>栈</a:t>
            </a:r>
          </a:p>
          <a:p>
            <a:pPr eaLnBrk="1" hangingPunct="1">
              <a:buFont typeface="Monotype Sorts" charset="2"/>
              <a:buNone/>
            </a:pPr>
            <a:r>
              <a:rPr lang="en-US" altLang="zh-CN" b="1" dirty="0"/>
              <a:t>T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6600FF"/>
                </a:solidFill>
                <a:latin typeface="宋体" panose="02010600030101010101" pitchFamily="2" charset="-122"/>
              </a:rPr>
              <a:t>栈顶指针</a:t>
            </a:r>
          </a:p>
          <a:p>
            <a:pPr eaLnBrk="1" hangingPunct="1">
              <a:buFont typeface="Monotype Sorts" charset="2"/>
              <a:buNone/>
            </a:pPr>
            <a:r>
              <a:rPr lang="en-US" altLang="zh-CN" b="1" dirty="0"/>
              <a:t>B</a:t>
            </a:r>
            <a:r>
              <a:rPr lang="zh-CN" altLang="en-US" b="1" dirty="0"/>
              <a:t>是基地址：分配给一个过程数据空间的开始位置</a:t>
            </a:r>
          </a:p>
        </p:txBody>
      </p:sp>
      <p:sp>
        <p:nvSpPr>
          <p:cNvPr id="13316" name="Rectangle 1028">
            <a:extLst>
              <a:ext uri="{FF2B5EF4-FFF2-40B4-BE49-F238E27FC236}">
                <a16:creationId xmlns:a16="http://schemas.microsoft.com/office/drawing/2014/main" id="{5A2819F0-80EA-4DBF-BF1F-9DD0375C4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64222"/>
            <a:ext cx="1752600" cy="58695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13317" name="Line 1030">
            <a:extLst>
              <a:ext uri="{FF2B5EF4-FFF2-40B4-BE49-F238E27FC236}">
                <a16:creationId xmlns:a16="http://schemas.microsoft.com/office/drawing/2014/main" id="{2740CBCC-B181-41C5-9BD6-C72028FC2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56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8" name="Line 1031">
            <a:extLst>
              <a:ext uri="{FF2B5EF4-FFF2-40B4-BE49-F238E27FC236}">
                <a16:creationId xmlns:a16="http://schemas.microsoft.com/office/drawing/2014/main" id="{CB25BA47-5B99-4638-B1A4-4E5B31E72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181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9" name="Line 1032">
            <a:extLst>
              <a:ext uri="{FF2B5EF4-FFF2-40B4-BE49-F238E27FC236}">
                <a16:creationId xmlns:a16="http://schemas.microsoft.com/office/drawing/2014/main" id="{A63553A9-AEFA-4F31-96A4-175F7C3D4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20" name="Line 1033">
            <a:extLst>
              <a:ext uri="{FF2B5EF4-FFF2-40B4-BE49-F238E27FC236}">
                <a16:creationId xmlns:a16="http://schemas.microsoft.com/office/drawing/2014/main" id="{EB4DD95B-3B38-4E37-8F5F-4FB63618E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352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21" name="Line 1034">
            <a:extLst>
              <a:ext uri="{FF2B5EF4-FFF2-40B4-BE49-F238E27FC236}">
                <a16:creationId xmlns:a16="http://schemas.microsoft.com/office/drawing/2014/main" id="{CF065C87-93D7-4F56-A20F-C8D6D2A76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33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22" name="Text Box 1035">
            <a:extLst>
              <a:ext uri="{FF2B5EF4-FFF2-40B4-BE49-F238E27FC236}">
                <a16:creationId xmlns:a16="http://schemas.microsoft.com/office/drawing/2014/main" id="{1FD6CD85-EE94-4DB5-BC50-3CEE1013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819401"/>
            <a:ext cx="42220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zh-CN" dirty="0"/>
              <a:t>T</a:t>
            </a:r>
          </a:p>
        </p:txBody>
      </p:sp>
      <p:sp>
        <p:nvSpPr>
          <p:cNvPr id="13323" name="Line 1036">
            <a:extLst>
              <a:ext uri="{FF2B5EF4-FFF2-40B4-BE49-F238E27FC236}">
                <a16:creationId xmlns:a16="http://schemas.microsoft.com/office/drawing/2014/main" id="{879CE906-B459-4A39-BACC-C0A431E79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124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24" name="Text Box 1037">
            <a:extLst>
              <a:ext uri="{FF2B5EF4-FFF2-40B4-BE49-F238E27FC236}">
                <a16:creationId xmlns:a16="http://schemas.microsoft.com/office/drawing/2014/main" id="{55A64E56-9494-437A-A963-7D8CBF07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486401"/>
            <a:ext cx="4333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Monotype Sorts" charset="2"/>
              <a:buNone/>
            </a:pPr>
            <a:r>
              <a:rPr lang="en-US" altLang="zh-CN"/>
              <a:t>B</a:t>
            </a:r>
          </a:p>
        </p:txBody>
      </p:sp>
      <p:sp>
        <p:nvSpPr>
          <p:cNvPr id="13325" name="Line 1038">
            <a:extLst>
              <a:ext uri="{FF2B5EF4-FFF2-40B4-BE49-F238E27FC236}">
                <a16:creationId xmlns:a16="http://schemas.microsoft.com/office/drawing/2014/main" id="{DC234198-C13D-4763-B589-882102E79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26" name="Text Box 1039">
            <a:extLst>
              <a:ext uri="{FF2B5EF4-FFF2-40B4-BE49-F238E27FC236}">
                <a16:creationId xmlns:a16="http://schemas.microsoft.com/office/drawing/2014/main" id="{DEFDC90C-47B3-4CFC-8536-BA894112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895601"/>
            <a:ext cx="3886200" cy="344312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charset="2"/>
              <a:buNone/>
            </a:pPr>
            <a:r>
              <a:rPr lang="zh-CN" altLang="en-US" b="1" dirty="0"/>
              <a:t>每个过程被调用时</a:t>
            </a:r>
          </a:p>
          <a:p>
            <a:pPr>
              <a:buFont typeface="Monotype Sorts" charset="2"/>
              <a:buNone/>
            </a:pPr>
            <a:r>
              <a:rPr lang="zh-CN" altLang="en-US" b="1" dirty="0"/>
              <a:t>分配一段数据空间，</a:t>
            </a:r>
          </a:p>
          <a:p>
            <a:pPr>
              <a:buFont typeface="Monotype Sorts" charset="2"/>
              <a:buNone/>
            </a:pPr>
            <a:r>
              <a:rPr lang="zh-CN" altLang="en-US" b="1" dirty="0"/>
              <a:t>变量的位置从</a:t>
            </a:r>
            <a:r>
              <a:rPr lang="en-US" altLang="zh-CN" b="1" dirty="0"/>
              <a:t>3</a:t>
            </a:r>
            <a:r>
              <a:rPr lang="zh-CN" altLang="en-US" b="1" dirty="0"/>
              <a:t>开</a:t>
            </a:r>
          </a:p>
          <a:p>
            <a:pPr>
              <a:buFont typeface="Monotype Sorts" charset="2"/>
              <a:buNone/>
            </a:pPr>
            <a:r>
              <a:rPr lang="zh-CN" altLang="en-US" b="1" dirty="0"/>
              <a:t>始（每个变量占用</a:t>
            </a:r>
          </a:p>
          <a:p>
            <a:pPr>
              <a:buFont typeface="Monotype Sorts" charset="2"/>
              <a:buNone/>
            </a:pPr>
            <a:r>
              <a:rPr lang="zh-CN" altLang="en-US" b="1" dirty="0"/>
              <a:t>一个单元）。运行结束释放该数据空间</a:t>
            </a:r>
          </a:p>
        </p:txBody>
      </p:sp>
      <p:sp>
        <p:nvSpPr>
          <p:cNvPr id="13327" name="Text Box 1042">
            <a:extLst>
              <a:ext uri="{FF2B5EF4-FFF2-40B4-BE49-F238E27FC236}">
                <a16:creationId xmlns:a16="http://schemas.microsoft.com/office/drawing/2014/main" id="{52B8E456-42A5-4BA8-B1E2-C3EC79CB0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5486401"/>
            <a:ext cx="74280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/>
              <a:t> </a:t>
            </a:r>
            <a:r>
              <a:rPr lang="en-US" altLang="zh-CN"/>
              <a:t>SL</a:t>
            </a:r>
          </a:p>
        </p:txBody>
      </p:sp>
      <p:sp>
        <p:nvSpPr>
          <p:cNvPr id="13328" name="Text Box 1043">
            <a:extLst>
              <a:ext uri="{FF2B5EF4-FFF2-40B4-BE49-F238E27FC236}">
                <a16:creationId xmlns:a16="http://schemas.microsoft.com/office/drawing/2014/main" id="{099F9BF6-62C7-4295-9C43-4C6BA4405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105401"/>
            <a:ext cx="66426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zh-CN"/>
              <a:t>DL</a:t>
            </a:r>
          </a:p>
        </p:txBody>
      </p:sp>
      <p:sp>
        <p:nvSpPr>
          <p:cNvPr id="13329" name="Text Box 1044">
            <a:extLst>
              <a:ext uri="{FF2B5EF4-FFF2-40B4-BE49-F238E27FC236}">
                <a16:creationId xmlns:a16="http://schemas.microsoft.com/office/drawing/2014/main" id="{0172475B-A114-4DFF-B003-42B6B2616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648201"/>
            <a:ext cx="68349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zh-CN"/>
              <a:t>RA</a:t>
            </a:r>
          </a:p>
        </p:txBody>
      </p:sp>
      <p:sp>
        <p:nvSpPr>
          <p:cNvPr id="13330" name="Text Box 1045">
            <a:extLst>
              <a:ext uri="{FF2B5EF4-FFF2-40B4-BE49-F238E27FC236}">
                <a16:creationId xmlns:a16="http://schemas.microsoft.com/office/drawing/2014/main" id="{52BC8458-D4D5-4070-8F1B-69DEE242B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48200"/>
            <a:ext cx="350074" cy="1350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zh-CN" sz="2400"/>
              <a:t>2</a:t>
            </a:r>
          </a:p>
          <a:p>
            <a:pPr>
              <a:buFont typeface="Monotype Sorts" charset="2"/>
              <a:buNone/>
            </a:pPr>
            <a:r>
              <a:rPr lang="en-US" altLang="zh-CN" sz="2400"/>
              <a:t>1</a:t>
            </a:r>
          </a:p>
          <a:p>
            <a:pPr>
              <a:buFont typeface="Monotype Sorts" charset="2"/>
              <a:buNone/>
            </a:pPr>
            <a:r>
              <a:rPr lang="en-US" altLang="zh-CN" sz="2400"/>
              <a:t>0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22F7919-2EFE-44CA-A035-DC199D8AD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686800" cy="762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宋体" panose="02010600030101010101" pitchFamily="2" charset="-122"/>
              </a:rPr>
              <a:t>PL/0</a:t>
            </a:r>
            <a:r>
              <a:rPr lang="zh-CN" altLang="en-US" b="1" dirty="0">
                <a:latin typeface="宋体" panose="02010600030101010101" pitchFamily="2" charset="-122"/>
              </a:rPr>
              <a:t>程序到类</a:t>
            </a:r>
            <a:r>
              <a:rPr lang="en-US" altLang="zh-CN" b="1" dirty="0" err="1">
                <a:latin typeface="宋体" panose="02010600030101010101" pitchFamily="2" charset="-122"/>
              </a:rPr>
              <a:t>pcode</a:t>
            </a:r>
            <a:r>
              <a:rPr lang="zh-CN" altLang="en-US" b="1" dirty="0">
                <a:latin typeface="宋体" panose="02010600030101010101" pitchFamily="2" charset="-122"/>
              </a:rPr>
              <a:t>代码的映射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BB03C28-18CF-496B-9041-C0A82556B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914400"/>
            <a:ext cx="8915400" cy="5943600"/>
          </a:xfrm>
          <a:solidFill>
            <a:srgbClr val="CCFFFF"/>
          </a:solidFill>
        </p:spPr>
        <p:txBody>
          <a:bodyPr/>
          <a:lstStyle/>
          <a:p>
            <a:pPr eaLnBrk="1" hangingPunct="1">
              <a:buFont typeface="Monotype Sorts" charset="2"/>
              <a:buNone/>
            </a:pPr>
            <a:r>
              <a:rPr lang="en-US" altLang="zh-CN" b="1">
                <a:solidFill>
                  <a:srgbClr val="66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6600FF"/>
                </a:solidFill>
                <a:latin typeface="宋体" panose="02010600030101010101" pitchFamily="2" charset="-122"/>
              </a:rPr>
              <a:t>目标代码</a:t>
            </a:r>
            <a:r>
              <a:rPr lang="zh-CN" altLang="en-US" b="1">
                <a:solidFill>
                  <a:srgbClr val="00CC00"/>
                </a:solidFill>
                <a:latin typeface="宋体" panose="02010600030101010101" pitchFamily="2" charset="-122"/>
              </a:rPr>
              <a:t>类</a:t>
            </a:r>
            <a:r>
              <a:rPr lang="en-US" altLang="zh-CN" b="1">
                <a:solidFill>
                  <a:srgbClr val="00CC00"/>
                </a:solidFill>
                <a:latin typeface="宋体" panose="02010600030101010101" pitchFamily="2" charset="-122"/>
              </a:rPr>
              <a:t>pcode</a:t>
            </a:r>
            <a:r>
              <a:rPr lang="zh-CN" altLang="zh-CN" b="1">
                <a:latin typeface="宋体" panose="02010600030101010101" pitchFamily="2" charset="-122"/>
              </a:rPr>
              <a:t>是</a:t>
            </a:r>
            <a:r>
              <a:rPr lang="zh-CN" altLang="en-US" b="1">
                <a:latin typeface="宋体" panose="02010600030101010101" pitchFamily="2" charset="-122"/>
              </a:rPr>
              <a:t>一种</a:t>
            </a:r>
            <a:r>
              <a:rPr lang="zh-CN" altLang="en-US" b="1">
                <a:solidFill>
                  <a:srgbClr val="6600FF"/>
                </a:solidFill>
                <a:latin typeface="宋体" panose="02010600030101010101" pitchFamily="2" charset="-122"/>
              </a:rPr>
              <a:t>假想栈式计算机</a:t>
            </a:r>
            <a:r>
              <a:rPr lang="zh-CN" altLang="en-US" b="1">
                <a:latin typeface="宋体" panose="02010600030101010101" pitchFamily="2" charset="-122"/>
              </a:rPr>
              <a:t>的</a:t>
            </a:r>
            <a:r>
              <a:rPr lang="zh-CN" altLang="en-US" b="1">
                <a:solidFill>
                  <a:srgbClr val="6600FF"/>
                </a:solidFill>
                <a:latin typeface="宋体" panose="02010600030101010101" pitchFamily="2" charset="-122"/>
              </a:rPr>
              <a:t>汇编语言</a:t>
            </a:r>
            <a:r>
              <a:rPr lang="zh-CN" altLang="en-US" b="1">
                <a:latin typeface="宋体" panose="02010600030101010101" pitchFamily="2" charset="-122"/>
              </a:rPr>
              <a:t>。</a:t>
            </a:r>
          </a:p>
          <a:p>
            <a:pPr eaLnBrk="1" hangingPunct="1">
              <a:buFont typeface="Monotype Sorts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指令格式</a:t>
            </a: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E7A64708-9F9D-48E1-9891-A98B8B326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362200"/>
            <a:ext cx="3048000" cy="5334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69" name="Line 7">
            <a:extLst>
              <a:ext uri="{FF2B5EF4-FFF2-40B4-BE49-F238E27FC236}">
                <a16:creationId xmlns:a16="http://schemas.microsoft.com/office/drawing/2014/main" id="{05B7FBC9-1DE9-41D1-8F5B-7C4CBEB10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3622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8">
            <a:extLst>
              <a:ext uri="{FF2B5EF4-FFF2-40B4-BE49-F238E27FC236}">
                <a16:creationId xmlns:a16="http://schemas.microsoft.com/office/drawing/2014/main" id="{BE92FC78-5AB5-4E93-A592-F2DD7FEC0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3622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Text Box 9">
            <a:extLst>
              <a:ext uri="{FF2B5EF4-FFF2-40B4-BE49-F238E27FC236}">
                <a16:creationId xmlns:a16="http://schemas.microsoft.com/office/drawing/2014/main" id="{0ABF7796-31CC-4064-85B5-787D250BE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8600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f    l    a</a:t>
            </a:r>
          </a:p>
        </p:txBody>
      </p:sp>
      <p:sp>
        <p:nvSpPr>
          <p:cNvPr id="11272" name="Text Box 10">
            <a:extLst>
              <a:ext uri="{FF2B5EF4-FFF2-40B4-BE49-F238E27FC236}">
                <a16:creationId xmlns:a16="http://schemas.microsoft.com/office/drawing/2014/main" id="{92889190-AF16-41E9-9E70-2C4E7B717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048000"/>
            <a:ext cx="8915400" cy="18240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f	</a:t>
            </a:r>
            <a:r>
              <a:rPr lang="zh-CN" altLang="en-US" b="1">
                <a:latin typeface="宋体" panose="02010600030101010101" pitchFamily="2" charset="-122"/>
              </a:rPr>
              <a:t>功能码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l	</a:t>
            </a:r>
            <a:r>
              <a:rPr lang="zh-CN" altLang="en-US" b="1">
                <a:solidFill>
                  <a:schemeClr val="accent1"/>
                </a:solidFill>
                <a:latin typeface="宋体" panose="02010600030101010101" pitchFamily="2" charset="-122"/>
              </a:rPr>
              <a:t>层次差</a:t>
            </a:r>
            <a:r>
              <a:rPr lang="zh-CN" altLang="en-US" b="1">
                <a:latin typeface="宋体" panose="02010600030101010101" pitchFamily="2" charset="-122"/>
              </a:rPr>
              <a:t> （标识符的</a:t>
            </a:r>
            <a:r>
              <a:rPr lang="zh-CN" altLang="en-US" b="1">
                <a:solidFill>
                  <a:srgbClr val="6600FF"/>
                </a:solidFill>
                <a:latin typeface="宋体" panose="02010600030101010101" pitchFamily="2" charset="-122"/>
              </a:rPr>
              <a:t>引用层</a:t>
            </a:r>
            <a:r>
              <a:rPr lang="zh-CN" altLang="en-US" b="1">
                <a:solidFill>
                  <a:srgbClr val="CC6600"/>
                </a:solidFill>
                <a:latin typeface="宋体" panose="02010600030101010101" pitchFamily="2" charset="-122"/>
              </a:rPr>
              <a:t>减去它的</a:t>
            </a:r>
            <a:r>
              <a:rPr lang="zh-CN" altLang="en-US" b="1">
                <a:solidFill>
                  <a:srgbClr val="6600FF"/>
                </a:solidFill>
                <a:latin typeface="宋体" panose="02010600030101010101" pitchFamily="2" charset="-122"/>
              </a:rPr>
              <a:t>定义层</a:t>
            </a:r>
            <a:r>
              <a:rPr lang="zh-CN" altLang="en-US" b="1">
                <a:latin typeface="宋体" panose="02010600030101010101" pitchFamily="2" charset="-122"/>
              </a:rPr>
              <a:t>）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a	</a:t>
            </a:r>
            <a:r>
              <a:rPr lang="zh-CN" altLang="en-US" b="1">
                <a:latin typeface="宋体" panose="02010600030101010101" pitchFamily="2" charset="-122"/>
              </a:rPr>
              <a:t>根据不同的指令有所区别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76529A87-FCF2-4DEF-85E5-9237EB610FF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0"/>
            <a:ext cx="3200400" cy="6858000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95000"/>
              </a:lnSpc>
              <a:buFont typeface="Monotype Sorts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  const  a=10;</a:t>
            </a:r>
            <a:br>
              <a:rPr lang="en-US" altLang="zh-CN" b="1">
                <a:latin typeface="宋体" panose="02010600030101010101" pitchFamily="2" charset="-122"/>
              </a:rPr>
            </a:br>
            <a:r>
              <a:rPr lang="en-US" altLang="zh-CN" b="1">
                <a:latin typeface="宋体" panose="02010600030101010101" pitchFamily="2" charset="-122"/>
              </a:rPr>
              <a:t>var b,c;</a:t>
            </a:r>
            <a:br>
              <a:rPr lang="en-US" altLang="zh-CN" b="1">
                <a:latin typeface="宋体" panose="02010600030101010101" pitchFamily="2" charset="-122"/>
              </a:rPr>
            </a:br>
            <a:r>
              <a:rPr lang="en-US" altLang="zh-CN" b="1">
                <a:latin typeface="宋体" panose="02010600030101010101" pitchFamily="2" charset="-122"/>
              </a:rPr>
              <a:t>procedure p;</a:t>
            </a:r>
            <a:br>
              <a:rPr lang="en-US" altLang="zh-CN" b="1">
                <a:latin typeface="宋体" panose="02010600030101010101" pitchFamily="2" charset="-122"/>
              </a:rPr>
            </a:br>
            <a:r>
              <a:rPr lang="en-US" altLang="zh-CN" b="1">
                <a:latin typeface="宋体" panose="02010600030101010101" pitchFamily="2" charset="-122"/>
              </a:rPr>
              <a:t>  </a:t>
            </a:r>
            <a:r>
              <a:rPr lang="en-US" altLang="zh-CN" b="1">
                <a:solidFill>
                  <a:schemeClr val="accent1"/>
                </a:solidFill>
                <a:latin typeface="宋体" panose="02010600030101010101" pitchFamily="2" charset="-122"/>
              </a:rPr>
              <a:t>begin</a:t>
            </a:r>
            <a:br>
              <a:rPr lang="en-US" altLang="zh-CN" b="1">
                <a:solidFill>
                  <a:schemeClr val="accent1"/>
                </a:solidFill>
                <a:latin typeface="宋体" panose="02010600030101010101" pitchFamily="2" charset="-122"/>
              </a:rPr>
            </a:br>
            <a:r>
              <a:rPr lang="en-US" altLang="zh-CN" b="1">
                <a:solidFill>
                  <a:schemeClr val="accent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b="1">
                <a:latin typeface="宋体" panose="02010600030101010101" pitchFamily="2" charset="-122"/>
              </a:rPr>
              <a:t>c</a:t>
            </a:r>
            <a:r>
              <a:rPr lang="en-US" altLang="zh-CN" b="1">
                <a:solidFill>
                  <a:schemeClr val="accent1"/>
                </a:solidFill>
                <a:latin typeface="宋体" panose="02010600030101010101" pitchFamily="2" charset="-122"/>
              </a:rPr>
              <a:t>:=</a:t>
            </a:r>
            <a:r>
              <a:rPr lang="en-US" altLang="zh-CN" b="1">
                <a:latin typeface="宋体" panose="02010600030101010101" pitchFamily="2" charset="-122"/>
              </a:rPr>
              <a:t>b</a:t>
            </a:r>
            <a:r>
              <a:rPr lang="en-US" altLang="zh-CN" b="1">
                <a:solidFill>
                  <a:schemeClr val="accent1"/>
                </a:solidFill>
                <a:latin typeface="宋体" panose="02010600030101010101" pitchFamily="2" charset="-122"/>
              </a:rPr>
              <a:t>+</a:t>
            </a:r>
            <a:r>
              <a:rPr lang="en-US" altLang="zh-CN" b="1">
                <a:latin typeface="宋体" panose="02010600030101010101" pitchFamily="2" charset="-122"/>
              </a:rPr>
              <a:t>a</a:t>
            </a:r>
            <a:r>
              <a:rPr lang="en-US" altLang="zh-CN" b="1">
                <a:solidFill>
                  <a:schemeClr val="accent1"/>
                </a:solidFill>
                <a:latin typeface="宋体" panose="02010600030101010101" pitchFamily="2" charset="-122"/>
              </a:rPr>
              <a:t>;</a:t>
            </a:r>
            <a:br>
              <a:rPr lang="en-US" altLang="zh-CN" b="1">
                <a:solidFill>
                  <a:schemeClr val="accent1"/>
                </a:solidFill>
                <a:latin typeface="宋体" panose="02010600030101010101" pitchFamily="2" charset="-122"/>
              </a:rPr>
            </a:br>
            <a:r>
              <a:rPr lang="en-US" altLang="zh-CN" b="1">
                <a:solidFill>
                  <a:schemeClr val="accent1"/>
                </a:solidFill>
                <a:latin typeface="宋体" panose="02010600030101010101" pitchFamily="2" charset="-122"/>
              </a:rPr>
              <a:t>  end;</a:t>
            </a:r>
            <a:br>
              <a:rPr lang="en-US" altLang="zh-CN" b="1">
                <a:solidFill>
                  <a:schemeClr val="accent1"/>
                </a:solidFill>
                <a:latin typeface="宋体" panose="02010600030101010101" pitchFamily="2" charset="-122"/>
              </a:rPr>
            </a:br>
            <a:r>
              <a:rPr lang="en-US" altLang="zh-CN" b="1">
                <a:latin typeface="宋体" panose="02010600030101010101" pitchFamily="2" charset="-122"/>
              </a:rPr>
              <a:t>begin</a:t>
            </a:r>
            <a:br>
              <a:rPr lang="en-US" altLang="zh-CN" b="1">
                <a:latin typeface="宋体" panose="02010600030101010101" pitchFamily="2" charset="-122"/>
              </a:rPr>
            </a:br>
            <a:r>
              <a:rPr lang="en-US" altLang="zh-CN" b="1">
                <a:latin typeface="宋体" panose="02010600030101010101" pitchFamily="2" charset="-122"/>
              </a:rPr>
              <a:t>  read(b);</a:t>
            </a:r>
            <a:br>
              <a:rPr lang="en-US" altLang="zh-CN" b="1">
                <a:latin typeface="宋体" panose="02010600030101010101" pitchFamily="2" charset="-122"/>
              </a:rPr>
            </a:br>
            <a:r>
              <a:rPr lang="en-US" altLang="zh-CN" b="1">
                <a:latin typeface="宋体" panose="02010600030101010101" pitchFamily="2" charset="-122"/>
              </a:rPr>
              <a:t>  while b</a:t>
            </a:r>
            <a:r>
              <a:rPr lang="en-US" altLang="zh-CN" b="1">
                <a:solidFill>
                  <a:srgbClr val="6600FF"/>
                </a:solidFill>
                <a:latin typeface="宋体" panose="02010600030101010101" pitchFamily="2" charset="-122"/>
              </a:rPr>
              <a:t>#0</a:t>
            </a:r>
            <a:r>
              <a:rPr lang="en-US" altLang="zh-CN" b="1">
                <a:latin typeface="宋体" panose="02010600030101010101" pitchFamily="2" charset="-122"/>
              </a:rPr>
              <a:t> do</a:t>
            </a:r>
            <a:br>
              <a:rPr lang="en-US" altLang="zh-CN" b="1">
                <a:latin typeface="宋体" panose="02010600030101010101" pitchFamily="2" charset="-122"/>
              </a:rPr>
            </a:br>
            <a:r>
              <a:rPr lang="en-US" altLang="zh-CN" b="1">
                <a:latin typeface="宋体" panose="02010600030101010101" pitchFamily="2" charset="-122"/>
              </a:rPr>
              <a:t>  </a:t>
            </a:r>
            <a:r>
              <a:rPr lang="en-US" altLang="zh-CN" b="1">
                <a:solidFill>
                  <a:srgbClr val="FF66FF"/>
                </a:solidFill>
                <a:latin typeface="宋体" panose="02010600030101010101" pitchFamily="2" charset="-122"/>
              </a:rPr>
              <a:t>begin</a:t>
            </a:r>
            <a:br>
              <a:rPr lang="en-US" altLang="zh-CN" b="1">
                <a:solidFill>
                  <a:srgbClr val="FF66FF"/>
                </a:solidFill>
                <a:latin typeface="宋体" panose="02010600030101010101" pitchFamily="2" charset="-122"/>
              </a:rPr>
            </a:br>
            <a:r>
              <a:rPr lang="en-US" altLang="zh-CN" b="1">
                <a:solidFill>
                  <a:srgbClr val="FF66FF"/>
                </a:solidFill>
                <a:latin typeface="宋体" panose="02010600030101010101" pitchFamily="2" charset="-122"/>
              </a:rPr>
              <a:t>    call </a:t>
            </a:r>
            <a:r>
              <a:rPr lang="en-US" altLang="zh-CN" b="1">
                <a:latin typeface="宋体" panose="02010600030101010101" pitchFamily="2" charset="-122"/>
              </a:rPr>
              <a:t>p</a:t>
            </a:r>
            <a:r>
              <a:rPr lang="en-US" altLang="zh-CN" b="1">
                <a:solidFill>
                  <a:srgbClr val="FF66FF"/>
                </a:solidFill>
                <a:latin typeface="宋体" panose="02010600030101010101" pitchFamily="2" charset="-122"/>
              </a:rPr>
              <a:t>;</a:t>
            </a:r>
            <a:br>
              <a:rPr lang="en-US" altLang="zh-CN" b="1">
                <a:solidFill>
                  <a:srgbClr val="FF66FF"/>
                </a:solidFill>
                <a:latin typeface="宋体" panose="02010600030101010101" pitchFamily="2" charset="-122"/>
              </a:rPr>
            </a:br>
            <a:r>
              <a:rPr lang="en-US" altLang="zh-CN" b="1">
                <a:solidFill>
                  <a:srgbClr val="FF66FF"/>
                </a:solidFill>
                <a:latin typeface="宋体" panose="02010600030101010101" pitchFamily="2" charset="-122"/>
              </a:rPr>
              <a:t>    write(2*</a:t>
            </a:r>
            <a:r>
              <a:rPr lang="en-US" altLang="zh-CN" b="1">
                <a:latin typeface="宋体" panose="02010600030101010101" pitchFamily="2" charset="-122"/>
              </a:rPr>
              <a:t>c</a:t>
            </a:r>
            <a:r>
              <a:rPr lang="en-US" altLang="zh-CN" b="1">
                <a:solidFill>
                  <a:srgbClr val="FF66FF"/>
                </a:solidFill>
                <a:latin typeface="宋体" panose="02010600030101010101" pitchFamily="2" charset="-122"/>
              </a:rPr>
              <a:t>);</a:t>
            </a:r>
            <a:br>
              <a:rPr lang="en-US" altLang="zh-CN" b="1">
                <a:solidFill>
                  <a:srgbClr val="FF66FF"/>
                </a:solidFill>
                <a:latin typeface="宋体" panose="02010600030101010101" pitchFamily="2" charset="-122"/>
              </a:rPr>
            </a:br>
            <a:r>
              <a:rPr lang="en-US" altLang="zh-CN" b="1">
                <a:solidFill>
                  <a:srgbClr val="FF66FF"/>
                </a:solidFill>
                <a:latin typeface="宋体" panose="02010600030101010101" pitchFamily="2" charset="-122"/>
              </a:rPr>
              <a:t>    read(</a:t>
            </a:r>
            <a:r>
              <a:rPr lang="en-US" altLang="zh-CN" b="1">
                <a:latin typeface="宋体" panose="02010600030101010101" pitchFamily="2" charset="-122"/>
              </a:rPr>
              <a:t>b</a:t>
            </a:r>
            <a:r>
              <a:rPr lang="en-US" altLang="zh-CN" b="1">
                <a:solidFill>
                  <a:srgbClr val="FF66FF"/>
                </a:solidFill>
                <a:latin typeface="宋体" panose="02010600030101010101" pitchFamily="2" charset="-122"/>
              </a:rPr>
              <a:t>);</a:t>
            </a:r>
            <a:br>
              <a:rPr lang="en-US" altLang="zh-CN" b="1">
                <a:solidFill>
                  <a:srgbClr val="FF66FF"/>
                </a:solidFill>
                <a:latin typeface="宋体" panose="02010600030101010101" pitchFamily="2" charset="-122"/>
              </a:rPr>
            </a:br>
            <a:r>
              <a:rPr lang="en-US" altLang="zh-CN" b="1">
                <a:solidFill>
                  <a:srgbClr val="FF66FF"/>
                </a:solidFill>
                <a:latin typeface="宋体" panose="02010600030101010101" pitchFamily="2" charset="-122"/>
              </a:rPr>
              <a:t>  end</a:t>
            </a:r>
            <a:br>
              <a:rPr lang="en-US" altLang="zh-CN" b="1">
                <a:solidFill>
                  <a:srgbClr val="FF66FF"/>
                </a:solidFill>
                <a:latin typeface="宋体" panose="02010600030101010101" pitchFamily="2" charset="-122"/>
              </a:rPr>
            </a:br>
            <a:r>
              <a:rPr lang="en-US" altLang="zh-CN" b="1">
                <a:latin typeface="宋体" panose="02010600030101010101" pitchFamily="2" charset="-122"/>
              </a:rPr>
              <a:t>end.</a:t>
            </a:r>
            <a:br>
              <a:rPr lang="en-US" altLang="zh-CN" b="1">
                <a:latin typeface="宋体" panose="02010600030101010101" pitchFamily="2" charset="-122"/>
              </a:rPr>
            </a:br>
            <a:endParaRPr lang="en-US" altLang="zh-CN" b="1">
              <a:latin typeface="宋体" panose="02010600030101010101" pitchFamily="2" charset="-122"/>
            </a:endParaRP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430F0779-D220-4E1E-AECE-8637B2FF67D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0"/>
            <a:ext cx="5410200" cy="6858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( 0) </a:t>
            </a:r>
            <a:r>
              <a:rPr lang="en-US" altLang="zh-CN" sz="2000" b="1" u="sng">
                <a:latin typeface="宋体" panose="02010600030101010101" pitchFamily="2" charset="-122"/>
              </a:rPr>
              <a:t>jmp 0 </a:t>
            </a:r>
            <a:r>
              <a:rPr lang="en-US" altLang="zh-CN" sz="2000" b="1" u="sng">
                <a:solidFill>
                  <a:srgbClr val="FF0066"/>
                </a:solidFill>
                <a:latin typeface="宋体" panose="02010600030101010101" pitchFamily="2" charset="-122"/>
              </a:rPr>
              <a:t>8</a:t>
            </a:r>
            <a:r>
              <a:rPr lang="en-US" altLang="zh-CN" sz="2000" b="1">
                <a:latin typeface="宋体" panose="02010600030101010101" pitchFamily="2" charset="-122"/>
              </a:rPr>
              <a:t>  </a:t>
            </a:r>
            <a:r>
              <a:rPr lang="zh-CN" altLang="en-US" sz="2000" b="1">
                <a:latin typeface="宋体" panose="02010600030101010101" pitchFamily="2" charset="-122"/>
              </a:rPr>
              <a:t>转向</a:t>
            </a:r>
            <a:r>
              <a:rPr lang="zh-CN" altLang="en-US" sz="2000" b="1">
                <a:solidFill>
                  <a:srgbClr val="00CC00"/>
                </a:solidFill>
                <a:latin typeface="宋体" panose="02010600030101010101" pitchFamily="2" charset="-122"/>
              </a:rPr>
              <a:t>主程序入口</a:t>
            </a:r>
            <a:endParaRPr lang="zh-CN" altLang="en-US" sz="20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( 1) </a:t>
            </a:r>
            <a:r>
              <a:rPr lang="en-US" altLang="zh-CN" sz="2000" b="1" u="sng">
                <a:latin typeface="宋体" panose="02010600030101010101" pitchFamily="2" charset="-122"/>
              </a:rPr>
              <a:t>jmp 0 </a:t>
            </a:r>
            <a:r>
              <a:rPr lang="en-US" altLang="zh-CN" sz="2000" b="1" u="sng">
                <a:solidFill>
                  <a:srgbClr val="FF0066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000" b="1">
                <a:latin typeface="宋体" panose="02010600030101010101" pitchFamily="2" charset="-122"/>
              </a:rPr>
              <a:t>  </a:t>
            </a:r>
            <a:r>
              <a:rPr lang="zh-CN" altLang="en-US" sz="2000" b="1">
                <a:latin typeface="宋体" panose="02010600030101010101" pitchFamily="2" charset="-122"/>
              </a:rPr>
              <a:t>转向</a:t>
            </a:r>
            <a:r>
              <a:rPr lang="zh-CN" altLang="en-US" sz="2000" b="1">
                <a:solidFill>
                  <a:schemeClr val="accent1"/>
                </a:solidFill>
                <a:latin typeface="宋体" panose="02010600030101010101" pitchFamily="2" charset="-122"/>
              </a:rPr>
              <a:t>过程</a:t>
            </a:r>
            <a:r>
              <a:rPr lang="en-US" altLang="zh-CN" sz="2000" b="1">
                <a:solidFill>
                  <a:schemeClr val="accent1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2000" b="1">
                <a:solidFill>
                  <a:schemeClr val="accent1"/>
                </a:solidFill>
                <a:latin typeface="宋体" panose="02010600030101010101" pitchFamily="2" charset="-122"/>
              </a:rPr>
              <a:t>入口</a:t>
            </a:r>
            <a:endParaRPr lang="zh-CN" altLang="en-US" sz="20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solidFill>
                  <a:schemeClr val="accent1"/>
                </a:solidFill>
                <a:latin typeface="宋体" panose="02010600030101010101" pitchFamily="2" charset="-122"/>
              </a:rPr>
              <a:t>( 2)</a:t>
            </a:r>
            <a:r>
              <a:rPr lang="en-US" altLang="zh-CN" sz="2000" b="1">
                <a:latin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6600FF"/>
                </a:solidFill>
                <a:latin typeface="宋体" panose="02010600030101010101" pitchFamily="2" charset="-122"/>
              </a:rPr>
              <a:t>int 0 3</a:t>
            </a:r>
            <a:r>
              <a:rPr lang="en-US" altLang="zh-CN" sz="2000" b="1">
                <a:solidFill>
                  <a:schemeClr val="accent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000" b="1">
                <a:solidFill>
                  <a:schemeClr val="accent1"/>
                </a:solidFill>
                <a:latin typeface="宋体" panose="02010600030101010101" pitchFamily="2" charset="-122"/>
              </a:rPr>
              <a:t>过程</a:t>
            </a:r>
            <a:r>
              <a:rPr lang="en-US" altLang="zh-CN" sz="2000" b="1">
                <a:solidFill>
                  <a:schemeClr val="accent1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2000" b="1">
                <a:solidFill>
                  <a:schemeClr val="accent1"/>
                </a:solidFill>
                <a:latin typeface="宋体" panose="02010600030101010101" pitchFamily="2" charset="-122"/>
              </a:rPr>
              <a:t>入口</a:t>
            </a:r>
            <a:r>
              <a:rPr lang="en-US" altLang="zh-CN" sz="2000" b="1">
                <a:solidFill>
                  <a:schemeClr val="accent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000" b="1">
                <a:solidFill>
                  <a:schemeClr val="accent1"/>
                </a:solidFill>
                <a:latin typeface="宋体" panose="02010600030101010101" pitchFamily="2" charset="-122"/>
              </a:rPr>
              <a:t>为过程</a:t>
            </a:r>
            <a:r>
              <a:rPr lang="en-US" altLang="zh-CN" sz="2000" b="1">
                <a:solidFill>
                  <a:schemeClr val="accent1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2000" b="1">
                <a:solidFill>
                  <a:schemeClr val="accent1"/>
                </a:solidFill>
                <a:latin typeface="宋体" panose="02010600030101010101" pitchFamily="2" charset="-122"/>
              </a:rPr>
              <a:t>开辟空间</a:t>
            </a: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solidFill>
                  <a:schemeClr val="accent1"/>
                </a:solidFill>
                <a:latin typeface="宋体" panose="02010600030101010101" pitchFamily="2" charset="-122"/>
              </a:rPr>
              <a:t>( 3) lod </a:t>
            </a:r>
            <a:r>
              <a:rPr lang="en-US" altLang="zh-CN" sz="2000" b="1">
                <a:solidFill>
                  <a:srgbClr val="CC66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000" b="1">
                <a:solidFill>
                  <a:schemeClr val="accent1"/>
                </a:solidFill>
                <a:latin typeface="宋体" panose="02010600030101010101" pitchFamily="2" charset="-122"/>
              </a:rPr>
              <a:t> 3  </a:t>
            </a:r>
            <a:r>
              <a:rPr lang="zh-CN" altLang="en-US" sz="2000" b="1">
                <a:solidFill>
                  <a:schemeClr val="accent1"/>
                </a:solidFill>
                <a:latin typeface="宋体" panose="02010600030101010101" pitchFamily="2" charset="-122"/>
              </a:rPr>
              <a:t>取变量</a:t>
            </a:r>
            <a:r>
              <a:rPr lang="en-US" altLang="zh-CN" sz="2000" b="1">
                <a:solidFill>
                  <a:schemeClr val="accent1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000" b="1">
                <a:solidFill>
                  <a:schemeClr val="accent1"/>
                </a:solidFill>
                <a:latin typeface="宋体" panose="02010600030101010101" pitchFamily="2" charset="-122"/>
              </a:rPr>
              <a:t>的值到栈顶</a:t>
            </a: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solidFill>
                  <a:schemeClr val="accent1"/>
                </a:solidFill>
                <a:latin typeface="宋体" panose="02010600030101010101" pitchFamily="2" charset="-122"/>
              </a:rPr>
              <a:t>( 4) lit 0 10 </a:t>
            </a:r>
            <a:r>
              <a:rPr lang="zh-CN" altLang="en-US" sz="2000" b="1">
                <a:solidFill>
                  <a:schemeClr val="accent1"/>
                </a:solidFill>
                <a:latin typeface="宋体" panose="02010600030101010101" pitchFamily="2" charset="-122"/>
              </a:rPr>
              <a:t>取常数</a:t>
            </a:r>
            <a:r>
              <a:rPr lang="en-US" altLang="zh-CN" sz="2000" b="1">
                <a:solidFill>
                  <a:schemeClr val="accent1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000" b="1">
                <a:solidFill>
                  <a:schemeClr val="accent1"/>
                </a:solidFill>
                <a:latin typeface="宋体" panose="02010600030101010101" pitchFamily="2" charset="-122"/>
              </a:rPr>
              <a:t>到栈顶</a:t>
            </a: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solidFill>
                  <a:schemeClr val="accent1"/>
                </a:solidFill>
                <a:latin typeface="宋体" panose="02010600030101010101" pitchFamily="2" charset="-122"/>
              </a:rPr>
              <a:t>( 5) opr 0 2  </a:t>
            </a:r>
            <a:r>
              <a:rPr lang="zh-CN" altLang="en-US" sz="2000" b="1">
                <a:solidFill>
                  <a:schemeClr val="accent1"/>
                </a:solidFill>
                <a:latin typeface="宋体" panose="02010600030101010101" pitchFamily="2" charset="-122"/>
              </a:rPr>
              <a:t>次栈顶值与栈顶值相加</a:t>
            </a: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solidFill>
                  <a:schemeClr val="accent1"/>
                </a:solidFill>
                <a:latin typeface="宋体" panose="02010600030101010101" pitchFamily="2" charset="-122"/>
              </a:rPr>
              <a:t>( 6) sto </a:t>
            </a:r>
            <a:r>
              <a:rPr lang="en-US" altLang="zh-CN" sz="2000" b="1">
                <a:solidFill>
                  <a:srgbClr val="CC66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000" b="1">
                <a:solidFill>
                  <a:schemeClr val="accent1"/>
                </a:solidFill>
                <a:latin typeface="宋体" panose="02010600030101010101" pitchFamily="2" charset="-122"/>
              </a:rPr>
              <a:t> 4  </a:t>
            </a:r>
            <a:r>
              <a:rPr lang="zh-CN" altLang="en-US" sz="2000" b="1">
                <a:solidFill>
                  <a:schemeClr val="accent1"/>
                </a:solidFill>
                <a:latin typeface="宋体" panose="02010600030101010101" pitchFamily="2" charset="-122"/>
              </a:rPr>
              <a:t>栈顶值送变量</a:t>
            </a:r>
            <a:r>
              <a:rPr lang="en-US" altLang="zh-CN" sz="2000" b="1">
                <a:solidFill>
                  <a:schemeClr val="accent1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000" b="1">
                <a:solidFill>
                  <a:schemeClr val="accent1"/>
                </a:solidFill>
                <a:latin typeface="宋体" panose="02010600030101010101" pitchFamily="2" charset="-122"/>
              </a:rPr>
              <a:t>中</a:t>
            </a: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solidFill>
                  <a:schemeClr val="accent1"/>
                </a:solidFill>
                <a:latin typeface="宋体" panose="02010600030101010101" pitchFamily="2" charset="-122"/>
              </a:rPr>
              <a:t>( 7) </a:t>
            </a:r>
            <a:r>
              <a:rPr lang="en-US" altLang="zh-CN" sz="2000" b="1">
                <a:solidFill>
                  <a:srgbClr val="6600FF"/>
                </a:solidFill>
                <a:latin typeface="宋体" panose="02010600030101010101" pitchFamily="2" charset="-122"/>
              </a:rPr>
              <a:t>opr 0 0</a:t>
            </a:r>
            <a:r>
              <a:rPr lang="en-US" altLang="zh-CN" sz="2000" b="1">
                <a:solidFill>
                  <a:schemeClr val="accent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000" b="1">
                <a:solidFill>
                  <a:schemeClr val="accent1"/>
                </a:solidFill>
                <a:latin typeface="宋体" panose="02010600030101010101" pitchFamily="2" charset="-122"/>
              </a:rPr>
              <a:t>退栈并返回调用点</a:t>
            </a:r>
            <a:r>
              <a:rPr lang="en-US" altLang="zh-CN" sz="2000" b="1">
                <a:latin typeface="宋体" panose="02010600030101010101" pitchFamily="2" charset="-122"/>
              </a:rPr>
              <a:t>(16)</a:t>
            </a: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solidFill>
                  <a:srgbClr val="00CC00"/>
                </a:solidFill>
                <a:latin typeface="宋体" panose="02010600030101010101" pitchFamily="2" charset="-122"/>
              </a:rPr>
              <a:t>( 8)</a:t>
            </a:r>
            <a:r>
              <a:rPr lang="en-US" altLang="zh-CN" sz="2000" b="1">
                <a:latin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00CC00"/>
                </a:solidFill>
                <a:latin typeface="宋体" panose="02010600030101010101" pitchFamily="2" charset="-122"/>
              </a:rPr>
              <a:t>int 0 5  </a:t>
            </a:r>
            <a:r>
              <a:rPr lang="zh-CN" altLang="en-US" sz="2000" b="1">
                <a:solidFill>
                  <a:srgbClr val="00CC00"/>
                </a:solidFill>
                <a:latin typeface="宋体" panose="02010600030101010101" pitchFamily="2" charset="-122"/>
              </a:rPr>
              <a:t>主程序入口开辟</a:t>
            </a:r>
            <a:r>
              <a:rPr lang="en-US" altLang="zh-CN" sz="2000" b="1">
                <a:solidFill>
                  <a:srgbClr val="00CC00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000" b="1">
                <a:solidFill>
                  <a:srgbClr val="00CC00"/>
                </a:solidFill>
                <a:latin typeface="宋体" panose="02010600030101010101" pitchFamily="2" charset="-122"/>
              </a:rPr>
              <a:t>个栈空间</a:t>
            </a:r>
            <a:endParaRPr lang="zh-CN" altLang="en-US" sz="20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( 9) opr 0 16 </a:t>
            </a:r>
            <a:r>
              <a:rPr lang="zh-CN" altLang="en-US" sz="2000" b="1">
                <a:latin typeface="宋体" panose="02010600030101010101" pitchFamily="2" charset="-122"/>
              </a:rPr>
              <a:t>从命令行读入输入值置于栈顶</a:t>
            </a: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(10) sto 0 3  </a:t>
            </a:r>
            <a:r>
              <a:rPr lang="zh-CN" altLang="en-US" sz="2000" b="1">
                <a:latin typeface="宋体" panose="02010600030101010101" pitchFamily="2" charset="-122"/>
              </a:rPr>
              <a:t>将栈顶值存入变量</a:t>
            </a:r>
            <a:r>
              <a:rPr lang="en-US" altLang="zh-CN" sz="2000" b="1">
                <a:latin typeface="宋体" panose="02010600030101010101" pitchFamily="2" charset="-122"/>
              </a:rPr>
              <a:t>b</a:t>
            </a:r>
            <a:r>
              <a:rPr lang="zh-CN" altLang="en-US" sz="2000" b="1">
                <a:latin typeface="宋体" panose="02010600030101010101" pitchFamily="2" charset="-122"/>
              </a:rPr>
              <a:t>中</a:t>
            </a: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solidFill>
                  <a:srgbClr val="FF66FF"/>
                </a:solidFill>
                <a:latin typeface="宋体" panose="02010600030101010101" pitchFamily="2" charset="-122"/>
              </a:rPr>
              <a:t>(11) lod 0 3  </a:t>
            </a:r>
            <a:r>
              <a:rPr lang="zh-CN" altLang="en-US" sz="2000" b="1">
                <a:solidFill>
                  <a:srgbClr val="FF66FF"/>
                </a:solidFill>
                <a:latin typeface="宋体" panose="02010600030101010101" pitchFamily="2" charset="-122"/>
              </a:rPr>
              <a:t>将变量</a:t>
            </a:r>
            <a:r>
              <a:rPr lang="en-US" altLang="zh-CN" sz="2000" b="1">
                <a:solidFill>
                  <a:srgbClr val="FF66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000" b="1">
                <a:solidFill>
                  <a:srgbClr val="FF66FF"/>
                </a:solidFill>
                <a:latin typeface="宋体" panose="02010600030101010101" pitchFamily="2" charset="-122"/>
              </a:rPr>
              <a:t>的值取至栈顶</a:t>
            </a: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solidFill>
                  <a:srgbClr val="FF66FF"/>
                </a:solidFill>
                <a:latin typeface="宋体" panose="02010600030101010101" pitchFamily="2" charset="-122"/>
              </a:rPr>
              <a:t>(12) lit 0 0  </a:t>
            </a:r>
            <a:r>
              <a:rPr lang="zh-CN" altLang="en-US" sz="2000" b="1">
                <a:solidFill>
                  <a:srgbClr val="FF66FF"/>
                </a:solidFill>
                <a:latin typeface="宋体" panose="02010600030101010101" pitchFamily="2" charset="-122"/>
              </a:rPr>
              <a:t>将常数值</a:t>
            </a:r>
            <a:r>
              <a:rPr lang="en-US" altLang="zh-CN" sz="2000" b="1">
                <a:solidFill>
                  <a:srgbClr val="FF66FF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000" b="1">
                <a:solidFill>
                  <a:srgbClr val="FF66FF"/>
                </a:solidFill>
                <a:latin typeface="宋体" panose="02010600030101010101" pitchFamily="2" charset="-122"/>
              </a:rPr>
              <a:t>取至栈顶</a:t>
            </a: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solidFill>
                  <a:srgbClr val="FF66FF"/>
                </a:solidFill>
                <a:latin typeface="宋体" panose="02010600030101010101" pitchFamily="2" charset="-122"/>
              </a:rPr>
              <a:t>(13) opr 0 9  </a:t>
            </a:r>
            <a:r>
              <a:rPr lang="zh-CN" altLang="en-US" sz="2000" b="1">
                <a:solidFill>
                  <a:srgbClr val="FF66FF"/>
                </a:solidFill>
                <a:latin typeface="宋体" panose="02010600030101010101" pitchFamily="2" charset="-122"/>
              </a:rPr>
              <a:t>次栈顶值与栈顶值是否不等</a:t>
            </a:r>
            <a:endParaRPr lang="zh-CN" altLang="en-US" sz="20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(14) </a:t>
            </a:r>
            <a:r>
              <a:rPr lang="en-US" altLang="zh-CN" sz="2000" b="1" u="sng">
                <a:solidFill>
                  <a:srgbClr val="6600FF"/>
                </a:solidFill>
                <a:latin typeface="宋体" panose="02010600030101010101" pitchFamily="2" charset="-122"/>
              </a:rPr>
              <a:t>jpc 0 </a:t>
            </a:r>
            <a:r>
              <a:rPr lang="en-US" altLang="zh-CN" sz="2000" b="1" u="sng">
                <a:solidFill>
                  <a:srgbClr val="FF0066"/>
                </a:solidFill>
                <a:latin typeface="宋体" panose="02010600030101010101" pitchFamily="2" charset="-122"/>
              </a:rPr>
              <a:t>24</a:t>
            </a:r>
            <a:r>
              <a:rPr lang="en-US" altLang="zh-CN" sz="2000" b="1">
                <a:latin typeface="宋体" panose="02010600030101010101" pitchFamily="2" charset="-122"/>
              </a:rPr>
              <a:t> </a:t>
            </a:r>
            <a:r>
              <a:rPr lang="zh-CN" altLang="en-US" sz="2000" b="1">
                <a:latin typeface="宋体" panose="02010600030101010101" pitchFamily="2" charset="-122"/>
              </a:rPr>
              <a:t>等时转</a:t>
            </a:r>
            <a:r>
              <a:rPr lang="en-US" altLang="zh-CN" sz="2000" b="1">
                <a:latin typeface="宋体" panose="02010600030101010101" pitchFamily="2" charset="-122"/>
              </a:rPr>
              <a:t>(24)</a:t>
            </a:r>
            <a:r>
              <a:rPr lang="zh-CN" altLang="en-US" sz="2000" b="1">
                <a:latin typeface="宋体" panose="02010600030101010101" pitchFamily="2" charset="-122"/>
              </a:rPr>
              <a:t>（</a:t>
            </a:r>
            <a:r>
              <a:rPr lang="zh-CN" altLang="en-US" sz="2000" b="1">
                <a:solidFill>
                  <a:srgbClr val="6600FF"/>
                </a:solidFill>
                <a:latin typeface="宋体" panose="02010600030101010101" pitchFamily="2" charset="-122"/>
              </a:rPr>
              <a:t>条件不满足转</a:t>
            </a:r>
            <a:r>
              <a:rPr lang="zh-CN" altLang="en-US" sz="2000" b="1">
                <a:latin typeface="宋体" panose="02010600030101010101" pitchFamily="2" charset="-122"/>
              </a:rPr>
              <a:t>）</a:t>
            </a: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(15) </a:t>
            </a:r>
            <a:r>
              <a:rPr lang="en-US" altLang="zh-CN" sz="2000" b="1" u="sng">
                <a:solidFill>
                  <a:srgbClr val="6600FF"/>
                </a:solidFill>
                <a:latin typeface="宋体" panose="02010600030101010101" pitchFamily="2" charset="-122"/>
              </a:rPr>
              <a:t>cal 0 </a:t>
            </a:r>
            <a:r>
              <a:rPr lang="en-US" altLang="zh-CN" sz="2000" b="1" u="sng">
                <a:solidFill>
                  <a:srgbClr val="FF0066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000" b="1">
                <a:latin typeface="宋体" panose="02010600030101010101" pitchFamily="2" charset="-122"/>
              </a:rPr>
              <a:t>  </a:t>
            </a:r>
            <a:r>
              <a:rPr lang="zh-CN" altLang="en-US" sz="2000" b="1">
                <a:solidFill>
                  <a:schemeClr val="accent1"/>
                </a:solidFill>
                <a:latin typeface="宋体" panose="02010600030101010101" pitchFamily="2" charset="-122"/>
              </a:rPr>
              <a:t>调用过程</a:t>
            </a:r>
            <a:r>
              <a:rPr lang="en-US" altLang="zh-CN" sz="2000" b="1">
                <a:solidFill>
                  <a:schemeClr val="accent1"/>
                </a:solidFill>
                <a:latin typeface="宋体" panose="02010600030101010101" pitchFamily="2" charset="-122"/>
              </a:rPr>
              <a:t>p</a:t>
            </a:r>
            <a:endParaRPr lang="en-US" altLang="zh-CN" sz="20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solidFill>
                  <a:srgbClr val="FF66FF"/>
                </a:solidFill>
                <a:latin typeface="宋体" panose="02010600030101010101" pitchFamily="2" charset="-122"/>
              </a:rPr>
              <a:t>(16) lit 0 2  </a:t>
            </a:r>
            <a:r>
              <a:rPr lang="zh-CN" altLang="en-US" sz="2000" b="1">
                <a:solidFill>
                  <a:srgbClr val="FF66FF"/>
                </a:solidFill>
                <a:latin typeface="宋体" panose="02010600030101010101" pitchFamily="2" charset="-122"/>
              </a:rPr>
              <a:t>常数值</a:t>
            </a:r>
            <a:r>
              <a:rPr lang="en-US" altLang="zh-CN" sz="2000" b="1">
                <a:solidFill>
                  <a:srgbClr val="FF66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b="1">
                <a:solidFill>
                  <a:srgbClr val="FF66FF"/>
                </a:solidFill>
                <a:latin typeface="宋体" panose="02010600030101010101" pitchFamily="2" charset="-122"/>
              </a:rPr>
              <a:t>取至栈顶</a:t>
            </a: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solidFill>
                  <a:srgbClr val="FF66FF"/>
                </a:solidFill>
                <a:latin typeface="宋体" panose="02010600030101010101" pitchFamily="2" charset="-122"/>
              </a:rPr>
              <a:t>(17) lod 0 4  </a:t>
            </a:r>
            <a:r>
              <a:rPr lang="zh-CN" altLang="en-US" sz="2000" b="1">
                <a:solidFill>
                  <a:srgbClr val="FF66FF"/>
                </a:solidFill>
                <a:latin typeface="宋体" panose="02010600030101010101" pitchFamily="2" charset="-122"/>
              </a:rPr>
              <a:t>将变量</a:t>
            </a:r>
            <a:r>
              <a:rPr lang="en-US" altLang="zh-CN" sz="2000" b="1">
                <a:solidFill>
                  <a:srgbClr val="FF66FF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000" b="1">
                <a:solidFill>
                  <a:srgbClr val="FF66FF"/>
                </a:solidFill>
                <a:latin typeface="宋体" panose="02010600030101010101" pitchFamily="2" charset="-122"/>
              </a:rPr>
              <a:t>的值取至栈顶</a:t>
            </a: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solidFill>
                  <a:srgbClr val="FF66FF"/>
                </a:solidFill>
                <a:latin typeface="宋体" panose="02010600030101010101" pitchFamily="2" charset="-122"/>
              </a:rPr>
              <a:t>(18) opr 0 4  </a:t>
            </a:r>
            <a:r>
              <a:rPr lang="zh-CN" altLang="en-US" sz="2000" b="1">
                <a:solidFill>
                  <a:srgbClr val="FF66FF"/>
                </a:solidFill>
                <a:latin typeface="宋体" panose="02010600030101010101" pitchFamily="2" charset="-122"/>
              </a:rPr>
              <a:t>次栈顶值与栈顶值相乘</a:t>
            </a:r>
            <a:r>
              <a:rPr lang="en-US" altLang="zh-CN" sz="2000" b="1">
                <a:solidFill>
                  <a:srgbClr val="FF66FF"/>
                </a:solidFill>
                <a:latin typeface="宋体" panose="02010600030101010101" pitchFamily="2" charset="-122"/>
              </a:rPr>
              <a:t>(2</a:t>
            </a:r>
            <a:r>
              <a:rPr lang="en-US" altLang="zh-CN" b="1">
                <a:solidFill>
                  <a:srgbClr val="FF66FF"/>
                </a:solidFill>
                <a:latin typeface="宋体" panose="02010600030101010101" pitchFamily="2" charset="-122"/>
              </a:rPr>
              <a:t>*c)</a:t>
            </a:r>
            <a:endParaRPr lang="en-US" altLang="zh-CN" sz="2000" b="1">
              <a:solidFill>
                <a:srgbClr val="FF66FF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solidFill>
                  <a:srgbClr val="FF66FF"/>
                </a:solidFill>
                <a:latin typeface="宋体" panose="02010600030101010101" pitchFamily="2" charset="-122"/>
              </a:rPr>
              <a:t>(19) opr 0 14 </a:t>
            </a:r>
            <a:r>
              <a:rPr lang="zh-CN" altLang="en-US" sz="2000" b="1">
                <a:solidFill>
                  <a:srgbClr val="FF66FF"/>
                </a:solidFill>
                <a:latin typeface="宋体" panose="02010600030101010101" pitchFamily="2" charset="-122"/>
              </a:rPr>
              <a:t>栈顶值输出至屏幕</a:t>
            </a: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solidFill>
                  <a:srgbClr val="FF66FF"/>
                </a:solidFill>
                <a:latin typeface="宋体" panose="02010600030101010101" pitchFamily="2" charset="-122"/>
              </a:rPr>
              <a:t>(20) opr 0 15 </a:t>
            </a:r>
            <a:r>
              <a:rPr lang="zh-CN" altLang="en-US" sz="2000" b="1">
                <a:solidFill>
                  <a:srgbClr val="FF66FF"/>
                </a:solidFill>
                <a:latin typeface="宋体" panose="02010600030101010101" pitchFamily="2" charset="-122"/>
              </a:rPr>
              <a:t>换行</a:t>
            </a: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solidFill>
                  <a:srgbClr val="FF66FF"/>
                </a:solidFill>
                <a:latin typeface="宋体" panose="02010600030101010101" pitchFamily="2" charset="-122"/>
              </a:rPr>
              <a:t>(21) opr 0 16 </a:t>
            </a:r>
            <a:r>
              <a:rPr lang="zh-CN" altLang="en-US" sz="2000" b="1">
                <a:solidFill>
                  <a:srgbClr val="FF66FF"/>
                </a:solidFill>
                <a:latin typeface="宋体" panose="02010600030101010101" pitchFamily="2" charset="-122"/>
              </a:rPr>
              <a:t>从命令行读取输入值到栈顶</a:t>
            </a: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solidFill>
                  <a:srgbClr val="FF66FF"/>
                </a:solidFill>
                <a:latin typeface="宋体" panose="02010600030101010101" pitchFamily="2" charset="-122"/>
              </a:rPr>
              <a:t>(22) sto 0 3  </a:t>
            </a:r>
            <a:r>
              <a:rPr lang="zh-CN" altLang="en-US" sz="2000" b="1">
                <a:solidFill>
                  <a:srgbClr val="FF66FF"/>
                </a:solidFill>
                <a:latin typeface="宋体" panose="02010600030101010101" pitchFamily="2" charset="-122"/>
              </a:rPr>
              <a:t>栈顶值送变量</a:t>
            </a:r>
            <a:r>
              <a:rPr lang="en-US" altLang="zh-CN" sz="2000" b="1">
                <a:solidFill>
                  <a:srgbClr val="FF66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000" b="1">
                <a:solidFill>
                  <a:srgbClr val="FF66FF"/>
                </a:solidFill>
                <a:latin typeface="宋体" panose="02010600030101010101" pitchFamily="2" charset="-122"/>
              </a:rPr>
              <a:t>中</a:t>
            </a: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solidFill>
                  <a:srgbClr val="FF66FF"/>
                </a:solidFill>
                <a:latin typeface="宋体" panose="02010600030101010101" pitchFamily="2" charset="-122"/>
              </a:rPr>
              <a:t>(23) </a:t>
            </a:r>
            <a:r>
              <a:rPr lang="en-US" altLang="zh-CN" sz="2000" b="1" u="sng">
                <a:solidFill>
                  <a:srgbClr val="FF66FF"/>
                </a:solidFill>
                <a:latin typeface="宋体" panose="02010600030101010101" pitchFamily="2" charset="-122"/>
              </a:rPr>
              <a:t>jmp 0 </a:t>
            </a:r>
            <a:r>
              <a:rPr lang="en-US" altLang="zh-CN" sz="2000" b="1" u="sng">
                <a:solidFill>
                  <a:srgbClr val="FF0066"/>
                </a:solidFill>
                <a:latin typeface="宋体" panose="02010600030101010101" pitchFamily="2" charset="-122"/>
              </a:rPr>
              <a:t>11</a:t>
            </a:r>
            <a:r>
              <a:rPr lang="en-US" altLang="zh-CN" sz="2000" b="1">
                <a:solidFill>
                  <a:srgbClr val="FF66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rgbClr val="FF66FF"/>
                </a:solidFill>
                <a:latin typeface="宋体" panose="02010600030101010101" pitchFamily="2" charset="-122"/>
              </a:rPr>
              <a:t>无条件转到循环入口</a:t>
            </a:r>
            <a:r>
              <a:rPr lang="en-US" altLang="zh-CN" sz="2000" b="1">
                <a:solidFill>
                  <a:srgbClr val="FF66FF"/>
                </a:solidFill>
                <a:latin typeface="宋体" panose="02010600030101010101" pitchFamily="2" charset="-122"/>
              </a:rPr>
              <a:t>(11)</a:t>
            </a:r>
          </a:p>
          <a:p>
            <a:pPr eaLnBrk="1" hangingPunct="1">
              <a:lnSpc>
                <a:spcPct val="67000"/>
              </a:lnSpc>
              <a:buFont typeface="Symbol" panose="05050102010706020507" pitchFamily="18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(24) opr 0 0  </a:t>
            </a:r>
            <a:r>
              <a:rPr lang="zh-CN" altLang="en-US" sz="2000" b="1">
                <a:latin typeface="宋体" panose="02010600030101010101" pitchFamily="2" charset="-122"/>
              </a:rPr>
              <a:t>结束退栈</a:t>
            </a:r>
          </a:p>
          <a:p>
            <a:pPr eaLnBrk="1" hangingPunct="1">
              <a:lnSpc>
                <a:spcPct val="67000"/>
              </a:lnSpc>
              <a:buFont typeface="Monotype Sorts" charset="2"/>
              <a:buNone/>
            </a:pPr>
            <a:endParaRPr lang="en-US" altLang="zh-CN"/>
          </a:p>
        </p:txBody>
      </p:sp>
      <p:sp>
        <p:nvSpPr>
          <p:cNvPr id="16388" name="Line 6">
            <a:extLst>
              <a:ext uri="{FF2B5EF4-FFF2-40B4-BE49-F238E27FC236}">
                <a16:creationId xmlns:a16="http://schemas.microsoft.com/office/drawing/2014/main" id="{23B1381C-75D8-4956-B6AB-5740B578E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Line 7">
            <a:extLst>
              <a:ext uri="{FF2B5EF4-FFF2-40B4-BE49-F238E27FC236}">
                <a16:creationId xmlns:a16="http://schemas.microsoft.com/office/drawing/2014/main" id="{FDB5F5D4-3453-4636-8A2F-3E05A37DB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28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90" name="Line 8">
            <a:extLst>
              <a:ext uri="{FF2B5EF4-FFF2-40B4-BE49-F238E27FC236}">
                <a16:creationId xmlns:a16="http://schemas.microsoft.com/office/drawing/2014/main" id="{5BF60B68-768F-4A95-BEAB-5F4E35785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8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91" name="Line 9">
            <a:extLst>
              <a:ext uri="{FF2B5EF4-FFF2-40B4-BE49-F238E27FC236}">
                <a16:creationId xmlns:a16="http://schemas.microsoft.com/office/drawing/2014/main" id="{F5269568-1FC8-4B5A-B8F8-43020F27A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92" name="Line 10">
            <a:extLst>
              <a:ext uri="{FF2B5EF4-FFF2-40B4-BE49-F238E27FC236}">
                <a16:creationId xmlns:a16="http://schemas.microsoft.com/office/drawing/2014/main" id="{CC488C3B-D18A-4EA7-8CFD-9FD5702E0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20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93" name="Line 11">
            <a:extLst>
              <a:ext uri="{FF2B5EF4-FFF2-40B4-BE49-F238E27FC236}">
                <a16:creationId xmlns:a16="http://schemas.microsoft.com/office/drawing/2014/main" id="{18FEEEA7-C02E-4838-8E56-E4482C46C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28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94" name="Line 12">
            <a:extLst>
              <a:ext uri="{FF2B5EF4-FFF2-40B4-BE49-F238E27FC236}">
                <a16:creationId xmlns:a16="http://schemas.microsoft.com/office/drawing/2014/main" id="{9C65E2F9-D065-4438-B4D6-876A3F4E9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68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95" name="Line 16">
            <a:extLst>
              <a:ext uri="{FF2B5EF4-FFF2-40B4-BE49-F238E27FC236}">
                <a16:creationId xmlns:a16="http://schemas.microsoft.com/office/drawing/2014/main" id="{5002303D-1ABD-4D1B-B926-C963700E8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60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96" name="Line 17">
            <a:extLst>
              <a:ext uri="{FF2B5EF4-FFF2-40B4-BE49-F238E27FC236}">
                <a16:creationId xmlns:a16="http://schemas.microsoft.com/office/drawing/2014/main" id="{A08FD1D5-61F9-4E15-ACB5-A7E56E2585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640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97" name="Line 18">
            <a:extLst>
              <a:ext uri="{FF2B5EF4-FFF2-40B4-BE49-F238E27FC236}">
                <a16:creationId xmlns:a16="http://schemas.microsoft.com/office/drawing/2014/main" id="{EDA962E4-3FD5-4FB4-8D04-8F52A8F328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3048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98" name="Line 20">
            <a:extLst>
              <a:ext uri="{FF2B5EF4-FFF2-40B4-BE49-F238E27FC236}">
                <a16:creationId xmlns:a16="http://schemas.microsoft.com/office/drawing/2014/main" id="{E6B54F53-0E76-4670-8F98-A4DFDC83BE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886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99" name="Line 21">
            <a:extLst>
              <a:ext uri="{FF2B5EF4-FFF2-40B4-BE49-F238E27FC236}">
                <a16:creationId xmlns:a16="http://schemas.microsoft.com/office/drawing/2014/main" id="{81BBDD79-9C2E-40AE-AAF0-70227DCDD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86200"/>
            <a:ext cx="0" cy="2743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00" name="Line 22">
            <a:extLst>
              <a:ext uri="{FF2B5EF4-FFF2-40B4-BE49-F238E27FC236}">
                <a16:creationId xmlns:a16="http://schemas.microsoft.com/office/drawing/2014/main" id="{64BC6802-9360-4B7B-A2A8-163834296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62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401" name="Line 23">
            <a:extLst>
              <a:ext uri="{FF2B5EF4-FFF2-40B4-BE49-F238E27FC236}">
                <a16:creationId xmlns:a16="http://schemas.microsoft.com/office/drawing/2014/main" id="{0841F431-8E89-428A-A0AF-C3464F3B9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62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3E68688-6A71-4669-994A-EC1FA3EE1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PL/0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编译程序的总体设计</a:t>
            </a:r>
          </a:p>
        </p:txBody>
      </p:sp>
      <p:sp>
        <p:nvSpPr>
          <p:cNvPr id="18435" name="AutoShape 14">
            <a:extLst>
              <a:ext uri="{FF2B5EF4-FFF2-40B4-BE49-F238E27FC236}">
                <a16:creationId xmlns:a16="http://schemas.microsoft.com/office/drawing/2014/main" id="{A94A270D-B287-4854-8B27-AB1D66764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590800"/>
            <a:ext cx="2971800" cy="457200"/>
          </a:xfrm>
          <a:prstGeom prst="flowChartPredefinedProcess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词法分析程序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8436" name="AutoShape 15">
            <a:extLst>
              <a:ext uri="{FF2B5EF4-FFF2-40B4-BE49-F238E27FC236}">
                <a16:creationId xmlns:a16="http://schemas.microsoft.com/office/drawing/2014/main" id="{61E8FC4C-ADE0-4DE3-B5AD-53040579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2971800" cy="53340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语法语义分析程序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8437" name="AutoShape 16">
            <a:extLst>
              <a:ext uri="{FF2B5EF4-FFF2-40B4-BE49-F238E27FC236}">
                <a16:creationId xmlns:a16="http://schemas.microsoft.com/office/drawing/2014/main" id="{C6658C67-5EB0-4496-A1C5-9E3F753D5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953000"/>
            <a:ext cx="2743200" cy="533400"/>
          </a:xfrm>
          <a:prstGeom prst="flowChartPredefinedProcess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代码生成程序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8438" name="AutoShape 17">
            <a:extLst>
              <a:ext uri="{FF2B5EF4-FFF2-40B4-BE49-F238E27FC236}">
                <a16:creationId xmlns:a16="http://schemas.microsoft.com/office/drawing/2014/main" id="{0AE9A88F-B36C-47C8-A924-E8AB8AC4AE9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90700" y="3619500"/>
            <a:ext cx="2743200" cy="8382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CN" sz="1400" b="1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6600FF"/>
                </a:solidFill>
                <a:latin typeface="Times New Roman" panose="02020603050405020304" pitchFamily="18" charset="0"/>
              </a:rPr>
              <a:t>表格管理程序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8439" name="AutoShape 18">
            <a:extLst>
              <a:ext uri="{FF2B5EF4-FFF2-40B4-BE49-F238E27FC236}">
                <a16:creationId xmlns:a16="http://schemas.microsoft.com/office/drawing/2014/main" id="{3B6586E8-AE56-45AC-B870-D64DC77972C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39000" y="3733800"/>
            <a:ext cx="2743200" cy="609600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6600FF"/>
                </a:solidFill>
                <a:latin typeface="Times New Roman" panose="02020603050405020304" pitchFamily="18" charset="0"/>
              </a:rPr>
              <a:t>出错处理程序</a:t>
            </a:r>
            <a:endParaRPr lang="zh-CN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8440" name="AutoShape 19">
            <a:extLst>
              <a:ext uri="{FF2B5EF4-FFF2-40B4-BE49-F238E27FC236}">
                <a16:creationId xmlns:a16="http://schemas.microsoft.com/office/drawing/2014/main" id="{88D94D50-6A9F-4569-B9D5-9BB98EB23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1336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41" name="Line 20">
            <a:extLst>
              <a:ext uri="{FF2B5EF4-FFF2-40B4-BE49-F238E27FC236}">
                <a16:creationId xmlns:a16="http://schemas.microsoft.com/office/drawing/2014/main" id="{B32FAAC3-561A-4458-B40C-3BD8F331E2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048000"/>
            <a:ext cx="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21">
            <a:extLst>
              <a:ext uri="{FF2B5EF4-FFF2-40B4-BE49-F238E27FC236}">
                <a16:creationId xmlns:a16="http://schemas.microsoft.com/office/drawing/2014/main" id="{73990FB7-F4CC-4B74-B67C-B16F4C6BA7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038600"/>
            <a:ext cx="76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22">
            <a:extLst>
              <a:ext uri="{FF2B5EF4-FFF2-40B4-BE49-F238E27FC236}">
                <a16:creationId xmlns:a16="http://schemas.microsoft.com/office/drawing/2014/main" id="{BFCA7D22-548B-4245-B7D3-1EB1D8EB3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038600"/>
            <a:ext cx="76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23">
            <a:extLst>
              <a:ext uri="{FF2B5EF4-FFF2-40B4-BE49-F238E27FC236}">
                <a16:creationId xmlns:a16="http://schemas.microsoft.com/office/drawing/2014/main" id="{ECD29C85-0D58-43F6-A2E5-269FD58B8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267201"/>
            <a:ext cx="0" cy="6905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AutoShape 24">
            <a:extLst>
              <a:ext uri="{FF2B5EF4-FFF2-40B4-BE49-F238E27FC236}">
                <a16:creationId xmlns:a16="http://schemas.microsoft.com/office/drawing/2014/main" id="{9A40B865-7FB0-47D9-B2F3-1FE827DF7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486400"/>
            <a:ext cx="457200" cy="482600"/>
          </a:xfrm>
          <a:prstGeom prst="downArrow">
            <a:avLst>
              <a:gd name="adj1" fmla="val 50000"/>
              <a:gd name="adj2" fmla="val 26389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46" name="Text Box 27">
            <a:extLst>
              <a:ext uri="{FF2B5EF4-FFF2-40B4-BE49-F238E27FC236}">
                <a16:creationId xmlns:a16="http://schemas.microsoft.com/office/drawing/2014/main" id="{0E9976E4-4313-483C-9658-8D230827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676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Monotype Sorts" charset="2"/>
              <a:buNone/>
            </a:pP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PL/0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源程序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18447" name="Text Box 28">
            <a:extLst>
              <a:ext uri="{FF2B5EF4-FFF2-40B4-BE49-F238E27FC236}">
                <a16:creationId xmlns:a16="http://schemas.microsoft.com/office/drawing/2014/main" id="{40E50530-CFED-4BEC-9A39-7AEF6B964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019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Monotype Sorts" charset="2"/>
              <a:buNone/>
            </a:pPr>
            <a:r>
              <a:rPr lang="zh-CN" altLang="en-US" sz="2400" b="1">
                <a:solidFill>
                  <a:srgbClr val="00CC00"/>
                </a:solidFill>
                <a:latin typeface="宋体" panose="02010600030101010101" pitchFamily="2" charset="-122"/>
              </a:rPr>
              <a:t>目标程序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E353A0A-3B49-4EE9-972C-29C421221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762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PL/0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编译程序的总体设计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104F2B0-9915-48D2-9F0A-973CDF8ED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4685" y="1295399"/>
            <a:ext cx="9927771" cy="4757058"/>
          </a:xfrm>
          <a:solidFill>
            <a:srgbClr val="CCFFFF"/>
          </a:solidFill>
        </p:spPr>
        <p:txBody>
          <a:bodyPr>
            <a:normAutofit/>
          </a:bodyPr>
          <a:lstStyle/>
          <a:p>
            <a:pPr eaLnBrk="1" hangingPunct="1">
              <a:buFont typeface="Monotype Sorts" charset="2"/>
              <a:buNone/>
            </a:pPr>
            <a:r>
              <a:rPr lang="en-US" altLang="zh-CN" b="1" dirty="0"/>
              <a:t>   1. </a:t>
            </a:r>
            <a:r>
              <a:rPr lang="zh-CN" altLang="en-US" b="1" dirty="0"/>
              <a:t>编译过程采用</a:t>
            </a:r>
            <a:r>
              <a:rPr lang="zh-CN" altLang="en-US" b="1" dirty="0">
                <a:solidFill>
                  <a:schemeClr val="accent1"/>
                </a:solidFill>
              </a:rPr>
              <a:t>一趟扫描方式</a:t>
            </a:r>
            <a:endParaRPr lang="zh-CN" altLang="en-US" b="1" dirty="0"/>
          </a:p>
          <a:p>
            <a:pPr eaLnBrk="1" hangingPunct="1">
              <a:buFont typeface="Monotype Sorts" charset="2"/>
              <a:buNone/>
            </a:pPr>
            <a:r>
              <a:rPr lang="zh-CN" altLang="en-US" b="1" dirty="0">
                <a:solidFill>
                  <a:schemeClr val="accent1"/>
                </a:solidFill>
              </a:rPr>
              <a:t>   </a:t>
            </a:r>
            <a:r>
              <a:rPr lang="en-US" altLang="zh-CN" b="1" dirty="0">
                <a:solidFill>
                  <a:schemeClr val="accent1"/>
                </a:solidFill>
              </a:rPr>
              <a:t>2. </a:t>
            </a:r>
            <a:r>
              <a:rPr lang="zh-CN" altLang="en-US" b="1" dirty="0">
                <a:solidFill>
                  <a:schemeClr val="accent1"/>
                </a:solidFill>
              </a:rPr>
              <a:t>以语法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chemeClr val="accent1"/>
                </a:solidFill>
              </a:rPr>
              <a:t>语义分析</a:t>
            </a:r>
            <a:r>
              <a:rPr lang="zh-CN" altLang="en-US" b="1" dirty="0"/>
              <a:t>程序</a:t>
            </a:r>
            <a:r>
              <a:rPr lang="zh-CN" altLang="en-US" b="1" dirty="0">
                <a:solidFill>
                  <a:schemeClr val="accent1"/>
                </a:solidFill>
              </a:rPr>
              <a:t>为核心</a:t>
            </a:r>
            <a:endParaRPr lang="zh-CN" altLang="en-US" b="1" dirty="0"/>
          </a:p>
          <a:p>
            <a:pPr>
              <a:buNone/>
            </a:pPr>
            <a:r>
              <a:rPr lang="zh-CN" altLang="en-US" b="1" dirty="0"/>
              <a:t>       </a:t>
            </a:r>
            <a:r>
              <a:rPr lang="zh-CN" altLang="en-US" b="1" dirty="0">
                <a:solidFill>
                  <a:schemeClr val="accent1"/>
                </a:solidFill>
              </a:rPr>
              <a:t>词法分析</a:t>
            </a:r>
            <a:r>
              <a:rPr lang="zh-CN" altLang="en-US" b="1" dirty="0"/>
              <a:t>程序和</a:t>
            </a:r>
            <a:r>
              <a:rPr lang="zh-CN" altLang="en-US" b="1" dirty="0">
                <a:solidFill>
                  <a:schemeClr val="accent1"/>
                </a:solidFill>
              </a:rPr>
              <a:t>代码生成</a:t>
            </a:r>
            <a:r>
              <a:rPr lang="zh-CN" altLang="en-US" b="1" dirty="0"/>
              <a:t>程序都作为一个</a:t>
            </a:r>
            <a:r>
              <a:rPr lang="zh-CN" altLang="en-US" b="1" dirty="0">
                <a:solidFill>
                  <a:srgbClr val="6600FF"/>
                </a:solidFill>
              </a:rPr>
              <a:t>独立的过程</a:t>
            </a:r>
            <a:r>
              <a:rPr lang="zh-CN" altLang="en-US" b="1" dirty="0"/>
              <a:t>，当语法分析需要读单词时就调用词法分析程序，而当语法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zh-CN" altLang="en-US" b="1" dirty="0"/>
              <a:t>语义分析正确，需要生成相应的目标代码时，则调用代码生成程序。</a:t>
            </a:r>
            <a:endParaRPr lang="en-US" altLang="zh-CN" b="1" dirty="0"/>
          </a:p>
          <a:p>
            <a:pPr>
              <a:buNone/>
            </a:pPr>
            <a:r>
              <a:rPr lang="zh-CN" altLang="en-US" b="1" dirty="0">
                <a:solidFill>
                  <a:srgbClr val="6600FF"/>
                </a:solidFill>
              </a:rPr>
              <a:t>  </a:t>
            </a:r>
            <a:r>
              <a:rPr lang="en-US" altLang="zh-CN" b="1" dirty="0">
                <a:solidFill>
                  <a:srgbClr val="6600FF"/>
                </a:solidFill>
              </a:rPr>
              <a:t>3. </a:t>
            </a:r>
            <a:r>
              <a:rPr lang="zh-CN" altLang="en-US" b="1" dirty="0">
                <a:solidFill>
                  <a:srgbClr val="6600FF"/>
                </a:solidFill>
              </a:rPr>
              <a:t>表格管理</a:t>
            </a:r>
            <a:r>
              <a:rPr lang="zh-CN" altLang="en-US" b="1" dirty="0"/>
              <a:t>程序：建立</a:t>
            </a:r>
            <a:r>
              <a:rPr lang="zh-CN" altLang="en-US" b="1" dirty="0">
                <a:solidFill>
                  <a:schemeClr val="accent1"/>
                </a:solidFill>
              </a:rPr>
              <a:t>变量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chemeClr val="accent1"/>
                </a:solidFill>
              </a:rPr>
              <a:t>常量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chemeClr val="accent1"/>
                </a:solidFill>
              </a:rPr>
              <a:t>过程</a:t>
            </a:r>
            <a:r>
              <a:rPr lang="zh-CN" altLang="en-US" b="1" dirty="0"/>
              <a:t>标识符的</a:t>
            </a:r>
            <a:r>
              <a:rPr lang="zh-CN" altLang="en-US" b="1" dirty="0">
                <a:solidFill>
                  <a:srgbClr val="CC0000"/>
                </a:solidFill>
              </a:rPr>
              <a:t>说明与引用</a:t>
            </a:r>
            <a:r>
              <a:rPr lang="zh-CN" altLang="en-US" b="1" dirty="0"/>
              <a:t>之间的</a:t>
            </a:r>
            <a:r>
              <a:rPr lang="zh-CN" altLang="en-US" b="1" dirty="0">
                <a:solidFill>
                  <a:srgbClr val="6600FF"/>
                </a:solidFill>
              </a:rPr>
              <a:t>信息联系</a:t>
            </a:r>
            <a:r>
              <a:rPr lang="zh-CN" altLang="en-US" b="1" dirty="0"/>
              <a:t>。</a:t>
            </a:r>
          </a:p>
          <a:p>
            <a:pPr>
              <a:buNone/>
            </a:pPr>
            <a:r>
              <a:rPr lang="zh-CN" altLang="en-US" b="1" dirty="0">
                <a:solidFill>
                  <a:srgbClr val="6600FF"/>
                </a:solidFill>
              </a:rPr>
              <a:t>  </a:t>
            </a:r>
            <a:r>
              <a:rPr lang="en-US" altLang="zh-CN" b="1" dirty="0">
                <a:solidFill>
                  <a:srgbClr val="6600FF"/>
                </a:solidFill>
              </a:rPr>
              <a:t>4. </a:t>
            </a:r>
            <a:r>
              <a:rPr lang="zh-CN" altLang="en-US" b="1" dirty="0">
                <a:solidFill>
                  <a:srgbClr val="6600FF"/>
                </a:solidFill>
              </a:rPr>
              <a:t>出错处理</a:t>
            </a:r>
            <a:r>
              <a:rPr lang="zh-CN" altLang="en-US" b="1" dirty="0"/>
              <a:t>程序：对词法和语法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zh-CN" altLang="en-US" b="1" dirty="0"/>
              <a:t>语义分析遇到的错误给出在源程序中</a:t>
            </a:r>
            <a:r>
              <a:rPr lang="zh-CN" altLang="en-US" b="1" dirty="0">
                <a:solidFill>
                  <a:srgbClr val="6600FF"/>
                </a:solidFill>
              </a:rPr>
              <a:t>出错的位置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6600FF"/>
                </a:solidFill>
              </a:rPr>
              <a:t>错误性质</a:t>
            </a:r>
            <a:r>
              <a:rPr lang="zh-CN" altLang="en-US" b="1" dirty="0"/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96A2750-256F-48B4-98D7-E02E85851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PL/0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编译程序词法分析的设计与实现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1C0DC00-828F-4632-9E21-29A5C7D3F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915400" cy="5181600"/>
          </a:xfrm>
          <a:solidFill>
            <a:srgbClr val="CCFFFF"/>
          </a:solidFill>
        </p:spPr>
        <p:txBody>
          <a:bodyPr>
            <a:normAutofit/>
          </a:bodyPr>
          <a:lstStyle/>
          <a:p>
            <a:pPr eaLnBrk="1" hangingPunct="1">
              <a:buFont typeface="Monotype Sorts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1.</a:t>
            </a:r>
            <a:r>
              <a:rPr lang="zh-CN" altLang="en-US" b="1" dirty="0">
                <a:latin typeface="宋体" panose="02010600030101010101" pitchFamily="2" charset="-122"/>
              </a:rPr>
              <a:t>当识别到</a:t>
            </a:r>
            <a:r>
              <a:rPr lang="zh-CN" altLang="en-US" b="1" dirty="0">
                <a:solidFill>
                  <a:srgbClr val="0066FF"/>
                </a:solidFill>
                <a:latin typeface="宋体" panose="02010600030101010101" pitchFamily="2" charset="-122"/>
              </a:rPr>
              <a:t>标识符</a:t>
            </a:r>
            <a:r>
              <a:rPr lang="zh-CN" altLang="en-US" b="1" dirty="0">
                <a:latin typeface="宋体" panose="02010600030101010101" pitchFamily="2" charset="-122"/>
              </a:rPr>
              <a:t>时先查</a:t>
            </a:r>
            <a:r>
              <a:rPr lang="zh-CN" altLang="zh-CN" b="1" dirty="0">
                <a:solidFill>
                  <a:schemeClr val="accent1"/>
                </a:solidFill>
                <a:latin typeface="宋体" panose="02010600030101010101" pitchFamily="2" charset="-122"/>
              </a:rPr>
              <a:t>关键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</a:rPr>
              <a:t>字</a:t>
            </a:r>
            <a:r>
              <a:rPr lang="zh-CN" altLang="en-US" b="1" dirty="0">
                <a:latin typeface="宋体" panose="02010600030101010101" pitchFamily="2" charset="-122"/>
              </a:rPr>
              <a:t>表（</a:t>
            </a:r>
            <a:r>
              <a:rPr lang="zh-CN" altLang="zh-CN" b="1" dirty="0">
                <a:solidFill>
                  <a:schemeClr val="accent1"/>
                </a:solidFill>
                <a:latin typeface="宋体" panose="02010600030101010101" pitchFamily="2" charset="-122"/>
              </a:rPr>
              <a:t>关键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</a:rPr>
              <a:t>字</a:t>
            </a:r>
            <a:r>
              <a:rPr lang="zh-CN" altLang="en-US" b="1" dirty="0">
                <a:latin typeface="宋体" panose="02010600030101010101" pitchFamily="2" charset="-122"/>
              </a:rPr>
              <a:t>表是按第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个字母的大小顺序排列的，用二分法查找）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eaLnBrk="1" hangingPunct="1">
              <a:buFont typeface="Monotype Sorts" charset="2"/>
              <a:buNone/>
            </a:pPr>
            <a:endParaRPr lang="zh-CN" altLang="en-US" sz="1000" b="1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2.</a:t>
            </a:r>
            <a:r>
              <a:rPr lang="zh-CN" altLang="en-US" b="1" dirty="0">
                <a:latin typeface="宋体" panose="02010600030101010101" pitchFamily="2" charset="-122"/>
              </a:rPr>
              <a:t>查到时找到</a:t>
            </a:r>
            <a:r>
              <a:rPr lang="zh-CN" altLang="zh-CN" b="1" dirty="0">
                <a:solidFill>
                  <a:schemeClr val="accent1"/>
                </a:solidFill>
                <a:latin typeface="宋体" panose="02010600030101010101" pitchFamily="2" charset="-122"/>
              </a:rPr>
              <a:t>关键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</a:rPr>
              <a:t>字</a:t>
            </a:r>
            <a:r>
              <a:rPr lang="zh-CN" altLang="en-US" b="1" dirty="0">
                <a:latin typeface="宋体" panose="02010600030101010101" pitchFamily="2" charset="-122"/>
              </a:rPr>
              <a:t>相应的</a:t>
            </a:r>
            <a:r>
              <a:rPr lang="zh-CN" altLang="en-US" b="1" dirty="0">
                <a:solidFill>
                  <a:srgbClr val="6600FF"/>
                </a:solidFill>
                <a:latin typeface="宋体" panose="02010600030101010101" pitchFamily="2" charset="-122"/>
              </a:rPr>
              <a:t>内部表示，如下所示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wsym</a:t>
            </a:r>
            <a:r>
              <a:rPr lang="en-US" altLang="zh-CN" sz="1800" dirty="0"/>
              <a:t>[1]:=</a:t>
            </a:r>
            <a:r>
              <a:rPr lang="en-US" altLang="zh-CN" sz="1800" dirty="0" err="1">
                <a:solidFill>
                  <a:srgbClr val="6600FF"/>
                </a:solidFill>
              </a:rPr>
              <a:t>beginsym</a:t>
            </a:r>
            <a:r>
              <a:rPr lang="en-US" altLang="zh-CN" sz="1800" dirty="0"/>
              <a:t>; </a:t>
            </a:r>
            <a:r>
              <a:rPr lang="en-US" altLang="zh-CN" sz="1800" dirty="0" err="1"/>
              <a:t>wsym</a:t>
            </a:r>
            <a:r>
              <a:rPr lang="en-US" altLang="zh-CN" sz="1800" dirty="0"/>
              <a:t>[2]:=</a:t>
            </a:r>
            <a:r>
              <a:rPr lang="en-US" altLang="zh-CN" sz="1800" dirty="0" err="1">
                <a:solidFill>
                  <a:srgbClr val="6600FF"/>
                </a:solidFill>
              </a:rPr>
              <a:t>callsym</a:t>
            </a:r>
            <a:r>
              <a:rPr lang="en-US" altLang="zh-CN" sz="1800" dirty="0"/>
              <a:t>;</a:t>
            </a:r>
          </a:p>
          <a:p>
            <a:pPr>
              <a:buNone/>
            </a:pPr>
            <a:endParaRPr lang="en-US" altLang="zh-CN" sz="1000" dirty="0"/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3.</a:t>
            </a:r>
            <a:r>
              <a:rPr lang="zh-CN" altLang="en-US" b="1" dirty="0">
                <a:latin typeface="宋体" panose="02010600030101010101" pitchFamily="2" charset="-122"/>
              </a:rPr>
              <a:t>通过三个</a:t>
            </a:r>
            <a:r>
              <a:rPr lang="zh-CN" altLang="en-US" b="1" dirty="0">
                <a:solidFill>
                  <a:srgbClr val="6600FF"/>
                </a:solidFill>
                <a:latin typeface="宋体" panose="02010600030101010101" pitchFamily="2" charset="-122"/>
              </a:rPr>
              <a:t>全程量</a:t>
            </a:r>
            <a:r>
              <a:rPr lang="zh-CN" altLang="en-US" b="1" dirty="0">
                <a:solidFill>
                  <a:srgbClr val="00CC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宋体" panose="02010600030101010101" pitchFamily="2" charset="-122"/>
              </a:rPr>
              <a:t>SYM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accent1"/>
                </a:solidFill>
                <a:latin typeface="宋体" panose="02010600030101010101" pitchFamily="2" charset="-122"/>
              </a:rPr>
              <a:t>ID</a:t>
            </a:r>
            <a:r>
              <a:rPr lang="zh-CN" altLang="en-US" b="1" dirty="0">
                <a:latin typeface="宋体" panose="02010600030101010101" pitchFamily="2" charset="-122"/>
              </a:rPr>
              <a:t>和</a:t>
            </a:r>
            <a:r>
              <a:rPr lang="en-US" altLang="zh-CN" b="1" dirty="0">
                <a:solidFill>
                  <a:schemeClr val="accent1"/>
                </a:solidFill>
                <a:latin typeface="宋体" panose="02010600030101010101" pitchFamily="2" charset="-122"/>
              </a:rPr>
              <a:t>NUM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将识别出的单词信息</a:t>
            </a:r>
            <a:r>
              <a:rPr lang="zh-CN" altLang="en-US" b="1" dirty="0">
                <a:solidFill>
                  <a:srgbClr val="6600FF"/>
                </a:solidFill>
                <a:latin typeface="宋体" panose="02010600030101010101" pitchFamily="2" charset="-122"/>
              </a:rPr>
              <a:t>传递</a:t>
            </a:r>
            <a:r>
              <a:rPr lang="zh-CN" altLang="en-US" b="1" dirty="0">
                <a:latin typeface="宋体" panose="02010600030101010101" pitchFamily="2" charset="-122"/>
              </a:rPr>
              <a:t>给</a:t>
            </a:r>
            <a:r>
              <a:rPr lang="zh-CN" altLang="en-US" b="1" dirty="0">
                <a:solidFill>
                  <a:srgbClr val="6600FF"/>
                </a:solidFill>
                <a:latin typeface="宋体" panose="02010600030101010101" pitchFamily="2" charset="-122"/>
              </a:rPr>
              <a:t>语法分析</a:t>
            </a:r>
            <a:r>
              <a:rPr lang="zh-CN" altLang="en-US" b="1" dirty="0">
                <a:latin typeface="宋体" panose="02010600030101010101" pitchFamily="2" charset="-122"/>
              </a:rPr>
              <a:t>程序。</a:t>
            </a:r>
          </a:p>
          <a:p>
            <a:pPr lvl="1"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SYM</a:t>
            </a:r>
            <a:r>
              <a:rPr lang="zh-CN" altLang="en-US" sz="1800" b="1" dirty="0"/>
              <a:t>：存放单词的类别</a:t>
            </a:r>
          </a:p>
          <a:p>
            <a:pPr lvl="1">
              <a:buNone/>
            </a:pPr>
            <a:r>
              <a:rPr lang="zh-CN" altLang="en-US" sz="1800" b="1" dirty="0"/>
              <a:t>   如：</a:t>
            </a:r>
            <a:r>
              <a:rPr lang="en-US" altLang="zh-CN" sz="1800" b="1" dirty="0"/>
              <a:t>begin → </a:t>
            </a:r>
            <a:r>
              <a:rPr lang="en-US" altLang="zh-CN" sz="1800" b="1" dirty="0" err="1">
                <a:solidFill>
                  <a:srgbClr val="6600FF"/>
                </a:solidFill>
              </a:rPr>
              <a:t>beginsym</a:t>
            </a:r>
            <a:r>
              <a:rPr lang="en-US" altLang="zh-CN" sz="1800" b="1" dirty="0"/>
              <a:t>, initial → </a:t>
            </a:r>
            <a:r>
              <a:rPr lang="en-US" altLang="zh-CN" sz="1800" b="1" dirty="0">
                <a:solidFill>
                  <a:srgbClr val="6600FF"/>
                </a:solidFill>
              </a:rPr>
              <a:t>ident</a:t>
            </a:r>
            <a:r>
              <a:rPr lang="en-US" altLang="zh-CN" sz="1800" b="1" dirty="0"/>
              <a:t>, 60 → </a:t>
            </a:r>
            <a:r>
              <a:rPr lang="en-US" altLang="zh-CN" sz="1800" b="1" dirty="0">
                <a:solidFill>
                  <a:srgbClr val="6600FF"/>
                </a:solidFill>
              </a:rPr>
              <a:t>number</a:t>
            </a:r>
            <a:endParaRPr lang="en-US" altLang="zh-CN" sz="1800" b="1" dirty="0"/>
          </a:p>
          <a:p>
            <a:pPr lvl="1"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ID</a:t>
            </a:r>
            <a:r>
              <a:rPr lang="zh-CN" altLang="en-US" sz="1800" b="1" dirty="0"/>
              <a:t>： 存放用户所定义的标识符的值  如： </a:t>
            </a:r>
            <a:r>
              <a:rPr lang="en-US" altLang="zh-CN" sz="1800" b="1" dirty="0"/>
              <a:t>initial </a:t>
            </a:r>
            <a:r>
              <a:rPr lang="zh-CN" altLang="en-US" sz="1800" b="1" dirty="0"/>
              <a:t>（在</a:t>
            </a:r>
            <a:r>
              <a:rPr lang="en-US" altLang="zh-CN" sz="1800" b="1" dirty="0">
                <a:solidFill>
                  <a:schemeClr val="accent1"/>
                </a:solidFill>
              </a:rPr>
              <a:t>SYM</a:t>
            </a:r>
            <a:r>
              <a:rPr lang="zh-CN" altLang="en-US" sz="1800" b="1" dirty="0"/>
              <a:t>中放</a:t>
            </a:r>
            <a:r>
              <a:rPr lang="en-US" altLang="zh-CN" sz="1800" b="1" dirty="0">
                <a:solidFill>
                  <a:srgbClr val="6600FF"/>
                </a:solidFill>
              </a:rPr>
              <a:t>ident</a:t>
            </a:r>
            <a:r>
              <a:rPr lang="zh-CN" altLang="en-US" sz="1800" b="1" dirty="0"/>
              <a:t>，在</a:t>
            </a:r>
            <a:r>
              <a:rPr lang="en-US" altLang="zh-CN" sz="1800" b="1" dirty="0">
                <a:solidFill>
                  <a:schemeClr val="accent1"/>
                </a:solidFill>
              </a:rPr>
              <a:t>ID</a:t>
            </a:r>
            <a:r>
              <a:rPr lang="zh-CN" altLang="en-US" sz="1800" b="1" dirty="0"/>
              <a:t>中放</a:t>
            </a:r>
            <a:r>
              <a:rPr lang="en-US" altLang="zh-CN" sz="1800" b="1" dirty="0"/>
              <a:t>initial</a:t>
            </a:r>
            <a:r>
              <a:rPr lang="zh-CN" altLang="en-US" sz="1800" b="1" dirty="0"/>
              <a:t>）</a:t>
            </a:r>
            <a:endParaRPr lang="zh-CN" altLang="en-US" sz="1800" b="1" dirty="0">
              <a:solidFill>
                <a:srgbClr val="00CC00"/>
              </a:solidFill>
            </a:endParaRPr>
          </a:p>
          <a:p>
            <a:pPr lvl="1"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NUM</a:t>
            </a:r>
            <a:r>
              <a:rPr lang="zh-CN" altLang="en-US" sz="1800" b="1" dirty="0"/>
              <a:t>：存放用户定义的数  如：</a:t>
            </a:r>
            <a:r>
              <a:rPr lang="en-US" altLang="zh-CN" sz="1800" b="1" dirty="0"/>
              <a:t>60 </a:t>
            </a:r>
            <a:r>
              <a:rPr lang="zh-CN" altLang="en-US" sz="1800" b="1" dirty="0"/>
              <a:t>（在</a:t>
            </a:r>
            <a:r>
              <a:rPr lang="en-US" altLang="zh-CN" sz="1800" b="1" dirty="0">
                <a:solidFill>
                  <a:schemeClr val="accent1"/>
                </a:solidFill>
              </a:rPr>
              <a:t>SYM</a:t>
            </a:r>
            <a:r>
              <a:rPr lang="zh-CN" altLang="en-US" sz="1800" b="1" dirty="0"/>
              <a:t>中放</a:t>
            </a:r>
            <a:r>
              <a:rPr lang="en-US" altLang="zh-CN" sz="1800" b="1" dirty="0">
                <a:solidFill>
                  <a:srgbClr val="6600FF"/>
                </a:solidFill>
              </a:rPr>
              <a:t>number</a:t>
            </a:r>
            <a:r>
              <a:rPr lang="zh-CN" altLang="en-US" sz="1800" b="1" dirty="0">
                <a:solidFill>
                  <a:srgbClr val="6600FF"/>
                </a:solidFill>
              </a:rPr>
              <a:t>，</a:t>
            </a:r>
            <a:r>
              <a:rPr lang="zh-CN" altLang="en-US" sz="1800" b="1" dirty="0"/>
              <a:t>在</a:t>
            </a:r>
            <a:r>
              <a:rPr lang="en-US" altLang="zh-CN" sz="1800" b="1" dirty="0">
                <a:solidFill>
                  <a:schemeClr val="accent1"/>
                </a:solidFill>
              </a:rPr>
              <a:t>NUM</a:t>
            </a:r>
            <a:r>
              <a:rPr lang="zh-CN" altLang="en-US" sz="1800" b="1" dirty="0"/>
              <a:t>中放</a:t>
            </a:r>
            <a:r>
              <a:rPr lang="en-US" altLang="zh-CN" sz="1800" b="1" dirty="0"/>
              <a:t>60</a:t>
            </a:r>
            <a:r>
              <a:rPr lang="zh-CN" altLang="en-US" sz="1800" b="1" dirty="0"/>
              <a:t>）</a:t>
            </a:r>
            <a:endParaRPr lang="zh-CN" altLang="en-US" sz="1800" b="1" dirty="0">
              <a:solidFill>
                <a:srgbClr val="00CC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EB945A1-3F8B-45A6-8CD1-703BB46C3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3771" y="365125"/>
            <a:ext cx="10900229" cy="1325563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PL/0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编译程序语法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语义分析的设计与实现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844DF1F-15B9-4D04-A09F-57CDD9DD2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90688"/>
            <a:ext cx="8534400" cy="4610100"/>
          </a:xfrm>
          <a:solidFill>
            <a:srgbClr val="CCFFFF"/>
          </a:solidFill>
        </p:spPr>
        <p:txBody>
          <a:bodyPr/>
          <a:lstStyle/>
          <a:p>
            <a:pPr lvl="1" eaLnBrk="1" hangingPunct="1">
              <a:buFont typeface="Monotype Sorts" charset="2"/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语法分析的设计与实现</a:t>
            </a:r>
          </a:p>
          <a:p>
            <a:pPr lvl="2" eaLnBrk="1" hangingPunct="1">
              <a:buFont typeface="Monotype Sorts" charset="2"/>
              <a:buNone/>
            </a:pPr>
            <a:r>
              <a:rPr lang="zh-CN" altLang="en-US" sz="3200" b="1" dirty="0">
                <a:solidFill>
                  <a:schemeClr val="accent1"/>
                </a:solidFill>
                <a:latin typeface="宋体" panose="02010600030101010101" pitchFamily="2" charset="-122"/>
              </a:rPr>
              <a:t>自顶向下</a:t>
            </a:r>
            <a:r>
              <a:rPr lang="zh-CN" altLang="en-US" sz="3200" b="1" dirty="0">
                <a:latin typeface="宋体" panose="02010600030101010101" pitchFamily="2" charset="-122"/>
              </a:rPr>
              <a:t>的语法分析</a:t>
            </a:r>
          </a:p>
          <a:p>
            <a:pPr lvl="2" eaLnBrk="1" hangingPunct="1">
              <a:buFont typeface="Monotype Sorts" charset="2"/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</a:rPr>
              <a:t>递归子程序</a:t>
            </a:r>
            <a:r>
              <a:rPr lang="zh-CN" altLang="en-US" sz="3200" b="1" dirty="0">
                <a:latin typeface="宋体" panose="02010600030101010101" pitchFamily="2" charset="-122"/>
              </a:rPr>
              <a:t>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2208</Words>
  <Application>Microsoft Office PowerPoint</Application>
  <PresentationFormat>宽屏</PresentationFormat>
  <Paragraphs>248</Paragraphs>
  <Slides>20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Monotype Sorts</vt:lpstr>
      <vt:lpstr>等线</vt:lpstr>
      <vt:lpstr>等线 Light</vt:lpstr>
      <vt:lpstr>宋体</vt:lpstr>
      <vt:lpstr>Arial</vt:lpstr>
      <vt:lpstr>Symbol</vt:lpstr>
      <vt:lpstr>Tahoma</vt:lpstr>
      <vt:lpstr>Times New Roman</vt:lpstr>
      <vt:lpstr>Office 主题​​</vt:lpstr>
      <vt:lpstr>VISIO</vt:lpstr>
      <vt:lpstr>PL0 语言及其实现介绍</vt:lpstr>
      <vt:lpstr>PowerPoint 演示文稿</vt:lpstr>
      <vt:lpstr>PowerPoint 演示文稿</vt:lpstr>
      <vt:lpstr>PL/0程序到类pcode代码的映射</vt:lpstr>
      <vt:lpstr>PowerPoint 演示文稿</vt:lpstr>
      <vt:lpstr>PL/0编译程序的总体设计</vt:lpstr>
      <vt:lpstr>PL/0编译程序的总体设计</vt:lpstr>
      <vt:lpstr>PL/0编译程序词法分析的设计与实现</vt:lpstr>
      <vt:lpstr>PL/0编译程序语法、语义分析的设计与实现</vt:lpstr>
      <vt:lpstr> PL/0语言文法的EBNF表示（部分）</vt:lpstr>
      <vt:lpstr>   读语句的自左向右推导过程</vt:lpstr>
      <vt:lpstr>    推导和语法树的构造规则</vt:lpstr>
      <vt:lpstr>PowerPoint 演示文稿</vt:lpstr>
      <vt:lpstr>递归子程序法</vt:lpstr>
      <vt:lpstr>编译程序总体流程图</vt:lpstr>
      <vt:lpstr>PL/0编译程序代码生成的实现</vt:lpstr>
      <vt:lpstr>PL/0编译程序语法错误处理的实现</vt:lpstr>
      <vt:lpstr>类pcode代码解释器的实现</vt:lpstr>
      <vt:lpstr>基于 PL/0 语言的课程实践选题</vt:lpstr>
      <vt:lpstr>时间安排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Jinlong Ji</dc:creator>
  <cp:lastModifiedBy>Jinlong Ji</cp:lastModifiedBy>
  <cp:revision>17</cp:revision>
  <dcterms:created xsi:type="dcterms:W3CDTF">2018-07-04T01:25:32Z</dcterms:created>
  <dcterms:modified xsi:type="dcterms:W3CDTF">2018-07-04T03:13:45Z</dcterms:modified>
</cp:coreProperties>
</file>