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rahyyim" userId="724bbb26b02cab37" providerId="LiveId" clId="{9D75956C-FA54-467A-9747-26DF1DBC3A34}"/>
    <pc:docChg chg="modSld">
      <pc:chgData name="yahya rahyyim" userId="724bbb26b02cab37" providerId="LiveId" clId="{9D75956C-FA54-467A-9747-26DF1DBC3A34}" dt="2021-08-01T07:41:04.964" v="5" actId="20577"/>
      <pc:docMkLst>
        <pc:docMk/>
      </pc:docMkLst>
      <pc:sldChg chg="modSp mod">
        <pc:chgData name="yahya rahyyim" userId="724bbb26b02cab37" providerId="LiveId" clId="{9D75956C-FA54-467A-9747-26DF1DBC3A34}" dt="2021-08-01T07:41:04.964" v="5" actId="20577"/>
        <pc:sldMkLst>
          <pc:docMk/>
          <pc:sldMk cId="2340699879" sldId="258"/>
        </pc:sldMkLst>
        <pc:spChg chg="mod">
          <ac:chgData name="yahya rahyyim" userId="724bbb26b02cab37" providerId="LiveId" clId="{9D75956C-FA54-467A-9747-26DF1DBC3A34}" dt="2021-08-01T07:41:04.964" v="5" actId="20577"/>
          <ac:spMkLst>
            <pc:docMk/>
            <pc:sldMk cId="2340699879" sldId="258"/>
            <ac:spMk id="3" creationId="{94C5C3CC-D0E6-4C6A-8E09-A976184724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1.08.2021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1.08.2021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1.08.2021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1.08.2021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1.08.2021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1.08.2021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1.08.2021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1.08.2021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1.08.2021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1.08.2021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1.08.2021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1.08.2021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ea typeface="+mj-lt"/>
                <a:cs typeface="+mj-lt"/>
              </a:rPr>
              <a:t>S.O.L.I.D</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a:cs typeface="Calibri"/>
              </a:rPr>
              <a:t>Object </a:t>
            </a:r>
            <a:r>
              <a:rPr lang="tr-TR" dirty="0" err="1">
                <a:cs typeface="Calibri"/>
              </a:rPr>
              <a:t>Oriented</a:t>
            </a:r>
            <a:r>
              <a:rPr lang="tr-TR" dirty="0">
                <a:cs typeface="Calibri"/>
              </a:rPr>
              <a:t> </a:t>
            </a:r>
            <a:r>
              <a:rPr lang="tr-TR" dirty="0" err="1">
                <a:cs typeface="Calibri"/>
              </a:rPr>
              <a:t>Desing</a:t>
            </a:r>
            <a:endParaRPr lang="tr-TR" dirty="0" err="1"/>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9F5AA-A579-47A9-8AFF-D1F133FA34A1}"/>
              </a:ext>
            </a:extLst>
          </p:cNvPr>
          <p:cNvSpPr>
            <a:spLocks noGrp="1"/>
          </p:cNvSpPr>
          <p:nvPr>
            <p:ph type="title"/>
          </p:nvPr>
        </p:nvSpPr>
        <p:spPr/>
        <p:txBody>
          <a:bodyPr/>
          <a:lstStyle/>
          <a:p>
            <a:r>
              <a:rPr lang="tr-TR" dirty="0">
                <a:ea typeface="+mj-lt"/>
                <a:cs typeface="+mj-lt"/>
              </a:rPr>
              <a:t>Tasarım </a:t>
            </a:r>
            <a:r>
              <a:rPr lang="tr-TR" dirty="0" err="1">
                <a:ea typeface="+mj-lt"/>
                <a:cs typeface="+mj-lt"/>
              </a:rPr>
              <a:t>Prensepi</a:t>
            </a:r>
            <a:r>
              <a:rPr lang="tr-TR" dirty="0">
                <a:ea typeface="+mj-lt"/>
                <a:cs typeface="+mj-lt"/>
              </a:rPr>
              <a:t> nedir</a:t>
            </a:r>
            <a:endParaRPr lang="tr-TR" dirty="0"/>
          </a:p>
        </p:txBody>
      </p:sp>
      <p:sp>
        <p:nvSpPr>
          <p:cNvPr id="3" name="İçerik Yer Tutucusu 2">
            <a:extLst>
              <a:ext uri="{FF2B5EF4-FFF2-40B4-BE49-F238E27FC236}">
                <a16:creationId xmlns:a16="http://schemas.microsoft.com/office/drawing/2014/main" id="{4199A739-345C-486E-86F5-4511FBB6C67E}"/>
              </a:ext>
            </a:extLst>
          </p:cNvPr>
          <p:cNvSpPr>
            <a:spLocks noGrp="1"/>
          </p:cNvSpPr>
          <p:nvPr>
            <p:ph idx="1"/>
          </p:nvPr>
        </p:nvSpPr>
        <p:spPr/>
        <p:txBody>
          <a:bodyPr vert="horz" lIns="91440" tIns="45720" rIns="91440" bIns="45720" rtlCol="0" anchor="t">
            <a:normAutofit/>
          </a:bodyPr>
          <a:lstStyle/>
          <a:p>
            <a:r>
              <a:rPr lang="tr-TR" dirty="0">
                <a:ea typeface="+mn-lt"/>
                <a:cs typeface="+mn-lt"/>
              </a:rPr>
              <a:t>Nesneye yönelik programlama ile geliştirilen yazılımlar oldukça karmaşık mimari tasarımlarından oluşmaktadır. Bu karmaşık yapılardaki tasarımları oluştururken ileride geliştirilebilme ihtimalini göz önünde bulundurarak esnek yapılar hazırlamaktadır. Bu esnek yapıların oluşturulmasında da bazı prensiplere uyulmaktadır. Bu prensiplerin aralarında en önemli prensiplerin baş harflerinden S.O.L.D kelimesi oluşmaktadır.</a:t>
            </a:r>
          </a:p>
          <a:p>
            <a:r>
              <a:rPr lang="tr-TR" dirty="0">
                <a:ea typeface="+mn-lt"/>
                <a:cs typeface="+mn-lt"/>
              </a:rPr>
              <a:t> Tasarım prensipleri, nesneye yönelik programlamanın temel prensipleridir.</a:t>
            </a:r>
            <a:endParaRPr lang="tr-TR" dirty="0">
              <a:cs typeface="Calibri"/>
            </a:endParaRPr>
          </a:p>
        </p:txBody>
      </p:sp>
    </p:spTree>
    <p:extLst>
      <p:ext uri="{BB962C8B-B14F-4D97-AF65-F5344CB8AC3E}">
        <p14:creationId xmlns:p14="http://schemas.microsoft.com/office/powerpoint/2010/main" val="176241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0228E9-79D8-47DE-9D36-4AE0F3F50CE1}"/>
              </a:ext>
            </a:extLst>
          </p:cNvPr>
          <p:cNvSpPr>
            <a:spLocks noGrp="1"/>
          </p:cNvSpPr>
          <p:nvPr>
            <p:ph type="title"/>
          </p:nvPr>
        </p:nvSpPr>
        <p:spPr/>
        <p:txBody>
          <a:bodyPr/>
          <a:lstStyle/>
          <a:p>
            <a:r>
              <a:rPr lang="tr-TR" dirty="0">
                <a:ea typeface="+mj-lt"/>
                <a:cs typeface="+mj-lt"/>
              </a:rPr>
              <a:t>SOLID Tasarım </a:t>
            </a:r>
            <a:r>
              <a:rPr lang="tr-TR" dirty="0" err="1">
                <a:ea typeface="+mj-lt"/>
                <a:cs typeface="+mj-lt"/>
              </a:rPr>
              <a:t>Prensepleri</a:t>
            </a:r>
            <a:endParaRPr lang="tr-TR" dirty="0" err="1"/>
          </a:p>
        </p:txBody>
      </p:sp>
      <p:sp>
        <p:nvSpPr>
          <p:cNvPr id="3" name="İçerik Yer Tutucusu 2">
            <a:extLst>
              <a:ext uri="{FF2B5EF4-FFF2-40B4-BE49-F238E27FC236}">
                <a16:creationId xmlns:a16="http://schemas.microsoft.com/office/drawing/2014/main" id="{94C5C3CC-D0E6-4C6A-8E09-A9761847248C}"/>
              </a:ext>
            </a:extLst>
          </p:cNvPr>
          <p:cNvSpPr>
            <a:spLocks noGrp="1"/>
          </p:cNvSpPr>
          <p:nvPr>
            <p:ph idx="1"/>
          </p:nvPr>
        </p:nvSpPr>
        <p:spPr/>
        <p:txBody>
          <a:bodyPr vert="horz" lIns="91440" tIns="45720" rIns="91440" bIns="45720" rtlCol="0" anchor="t">
            <a:normAutofit/>
          </a:bodyPr>
          <a:lstStyle/>
          <a:p>
            <a:pPr marL="457200" indent="-457200"/>
            <a:r>
              <a:rPr lang="tr-TR" dirty="0">
                <a:ea typeface="+mn-lt"/>
                <a:cs typeface="+mn-lt"/>
              </a:rPr>
              <a:t>Robert Martin tarafından tasarlanan 5 prensip sayesinde nesneye yönelik programlama </a:t>
            </a:r>
            <a:r>
              <a:rPr lang="tr-TR">
                <a:ea typeface="+mn-lt"/>
                <a:cs typeface="+mn-lt"/>
              </a:rPr>
              <a:t>ve tasarımız </a:t>
            </a:r>
            <a:r>
              <a:rPr lang="tr-TR" dirty="0">
                <a:ea typeface="+mn-lt"/>
                <a:cs typeface="+mn-lt"/>
              </a:rPr>
              <a:t>daha kolay bir şekilde </a:t>
            </a:r>
            <a:r>
              <a:rPr lang="tr-TR" dirty="0" err="1">
                <a:ea typeface="+mn-lt"/>
                <a:cs typeface="+mn-lt"/>
              </a:rPr>
              <a:t>genişletilebilemsini</a:t>
            </a:r>
            <a:r>
              <a:rPr lang="tr-TR" dirty="0">
                <a:ea typeface="+mn-lt"/>
                <a:cs typeface="+mn-lt"/>
              </a:rPr>
              <a:t> ve  bakımın </a:t>
            </a:r>
            <a:r>
              <a:rPr lang="tr-TR" dirty="0" err="1">
                <a:ea typeface="+mn-lt"/>
                <a:cs typeface="+mn-lt"/>
              </a:rPr>
              <a:t>yapabilemsine</a:t>
            </a:r>
            <a:r>
              <a:rPr lang="tr-TR" dirty="0">
                <a:ea typeface="+mn-lt"/>
                <a:cs typeface="+mn-lt"/>
              </a:rPr>
              <a:t> olanak sunar.</a:t>
            </a:r>
          </a:p>
          <a:p>
            <a:pPr marL="457200" indent="-457200"/>
            <a:r>
              <a:rPr lang="tr-TR" dirty="0">
                <a:ea typeface="+mn-lt"/>
                <a:cs typeface="+mn-lt"/>
              </a:rPr>
              <a:t> Kodun esnek yapıda olmaması, sürdürülebilir ve geliştirilebilir tasarlanmaması kırılganlaştırır ve yazılım ürünün gelişmesi etkiler. Bu tür durumları ortadan kaldırmak için kullanılan SOLID tasarım prensiplerin maddeler halinde görelim.</a:t>
            </a:r>
            <a:endParaRPr lang="tr-TR" dirty="0">
              <a:cs typeface="Calibri"/>
            </a:endParaRPr>
          </a:p>
          <a:p>
            <a:endParaRPr lang="tr-TR" dirty="0">
              <a:cs typeface="Calibri"/>
            </a:endParaRPr>
          </a:p>
        </p:txBody>
      </p:sp>
    </p:spTree>
    <p:extLst>
      <p:ext uri="{BB962C8B-B14F-4D97-AF65-F5344CB8AC3E}">
        <p14:creationId xmlns:p14="http://schemas.microsoft.com/office/powerpoint/2010/main" val="234069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370C29-CC75-4BA0-B295-DB23DEE9383A}"/>
              </a:ext>
            </a:extLst>
          </p:cNvPr>
          <p:cNvSpPr>
            <a:spLocks noGrp="1"/>
          </p:cNvSpPr>
          <p:nvPr>
            <p:ph type="title"/>
          </p:nvPr>
        </p:nvSpPr>
        <p:spPr/>
        <p:txBody>
          <a:bodyPr/>
          <a:lstStyle/>
          <a:p>
            <a:r>
              <a:rPr lang="tr-TR" dirty="0">
                <a:ea typeface="+mj-lt"/>
                <a:cs typeface="+mj-lt"/>
              </a:rPr>
              <a:t>SOLID Tasarım </a:t>
            </a:r>
            <a:r>
              <a:rPr lang="tr-TR" dirty="0" err="1">
                <a:ea typeface="+mj-lt"/>
                <a:cs typeface="+mj-lt"/>
              </a:rPr>
              <a:t>Prensepleri</a:t>
            </a:r>
          </a:p>
        </p:txBody>
      </p:sp>
      <p:pic>
        <p:nvPicPr>
          <p:cNvPr id="4" name="Resim 4">
            <a:extLst>
              <a:ext uri="{FF2B5EF4-FFF2-40B4-BE49-F238E27FC236}">
                <a16:creationId xmlns:a16="http://schemas.microsoft.com/office/drawing/2014/main" id="{E2228058-468A-4847-BEAA-D99D1023FC40}"/>
              </a:ext>
            </a:extLst>
          </p:cNvPr>
          <p:cNvPicPr>
            <a:picLocks noGrp="1" noChangeAspect="1"/>
          </p:cNvPicPr>
          <p:nvPr>
            <p:ph idx="1"/>
          </p:nvPr>
        </p:nvPicPr>
        <p:blipFill>
          <a:blip r:embed="rId2"/>
          <a:stretch>
            <a:fillRect/>
          </a:stretch>
        </p:blipFill>
        <p:spPr>
          <a:xfrm>
            <a:off x="3209925" y="2020094"/>
            <a:ext cx="5772150" cy="3962400"/>
          </a:xfrm>
        </p:spPr>
      </p:pic>
    </p:spTree>
    <p:extLst>
      <p:ext uri="{BB962C8B-B14F-4D97-AF65-F5344CB8AC3E}">
        <p14:creationId xmlns:p14="http://schemas.microsoft.com/office/powerpoint/2010/main" val="217200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991799-AE9F-4E3A-99E9-3FA094854323}"/>
              </a:ext>
            </a:extLst>
          </p:cNvPr>
          <p:cNvSpPr>
            <a:spLocks noGrp="1"/>
          </p:cNvSpPr>
          <p:nvPr>
            <p:ph type="title"/>
          </p:nvPr>
        </p:nvSpPr>
        <p:spPr/>
        <p:txBody>
          <a:bodyPr/>
          <a:lstStyle/>
          <a:p>
            <a:r>
              <a:rPr lang="tr-TR" dirty="0">
                <a:ea typeface="+mj-lt"/>
                <a:cs typeface="+mj-lt"/>
              </a:rPr>
              <a:t>SOLID Tasarım </a:t>
            </a:r>
            <a:r>
              <a:rPr lang="tr-TR" dirty="0" err="1">
                <a:ea typeface="+mj-lt"/>
                <a:cs typeface="+mj-lt"/>
              </a:rPr>
              <a:t>Prensepleri</a:t>
            </a:r>
            <a:endParaRPr lang="tr-TR" dirty="0" err="1"/>
          </a:p>
        </p:txBody>
      </p:sp>
      <p:sp>
        <p:nvSpPr>
          <p:cNvPr id="3" name="İçerik Yer Tutucusu 2">
            <a:extLst>
              <a:ext uri="{FF2B5EF4-FFF2-40B4-BE49-F238E27FC236}">
                <a16:creationId xmlns:a16="http://schemas.microsoft.com/office/drawing/2014/main" id="{F0902BFD-BB20-439B-8654-CF1AA798D005}"/>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 S. </a:t>
            </a:r>
            <a:r>
              <a:rPr lang="tr-TR" dirty="0" err="1">
                <a:ea typeface="+mn-lt"/>
                <a:cs typeface="+mn-lt"/>
              </a:rPr>
              <a:t>Single</a:t>
            </a:r>
            <a:r>
              <a:rPr lang="tr-TR" dirty="0">
                <a:ea typeface="+mn-lt"/>
                <a:cs typeface="+mn-lt"/>
              </a:rPr>
              <a:t> </a:t>
            </a:r>
            <a:r>
              <a:rPr lang="tr-TR" dirty="0" err="1">
                <a:ea typeface="+mn-lt"/>
                <a:cs typeface="+mn-lt"/>
              </a:rPr>
              <a:t>Responsibility</a:t>
            </a:r>
            <a:r>
              <a:rPr lang="tr-TR" dirty="0">
                <a:ea typeface="+mn-lt"/>
                <a:cs typeface="+mn-lt"/>
              </a:rPr>
              <a:t> </a:t>
            </a:r>
            <a:r>
              <a:rPr lang="tr-TR" dirty="0" err="1">
                <a:ea typeface="+mn-lt"/>
                <a:cs typeface="+mn-lt"/>
              </a:rPr>
              <a:t>Princeiple</a:t>
            </a:r>
            <a:endParaRPr lang="tr-TR" dirty="0" err="1">
              <a:cs typeface="Calibri" panose="020F0502020204030204"/>
            </a:endParaRPr>
          </a:p>
          <a:p>
            <a:r>
              <a:rPr lang="tr-TR" dirty="0">
                <a:ea typeface="+mn-lt"/>
                <a:cs typeface="+mn-lt"/>
              </a:rPr>
              <a:t>O. Open-</a:t>
            </a:r>
            <a:r>
              <a:rPr lang="tr-TR" dirty="0" err="1">
                <a:ea typeface="+mn-lt"/>
                <a:cs typeface="+mn-lt"/>
              </a:rPr>
              <a:t>Closed</a:t>
            </a:r>
            <a:r>
              <a:rPr lang="tr-TR" dirty="0">
                <a:ea typeface="+mn-lt"/>
                <a:cs typeface="+mn-lt"/>
              </a:rPr>
              <a:t> </a:t>
            </a:r>
            <a:r>
              <a:rPr lang="tr-TR" dirty="0" err="1">
                <a:ea typeface="+mn-lt"/>
                <a:cs typeface="+mn-lt"/>
              </a:rPr>
              <a:t>Principle</a:t>
            </a:r>
            <a:endParaRPr lang="tr-TR" dirty="0" err="1"/>
          </a:p>
          <a:p>
            <a:r>
              <a:rPr lang="tr-TR" dirty="0">
                <a:ea typeface="+mn-lt"/>
                <a:cs typeface="+mn-lt"/>
              </a:rPr>
              <a:t>L. </a:t>
            </a:r>
            <a:r>
              <a:rPr lang="tr-TR" dirty="0" err="1">
                <a:ea typeface="+mn-lt"/>
                <a:cs typeface="+mn-lt"/>
              </a:rPr>
              <a:t>Liskov</a:t>
            </a:r>
            <a:r>
              <a:rPr lang="tr-TR" dirty="0">
                <a:ea typeface="+mn-lt"/>
                <a:cs typeface="+mn-lt"/>
              </a:rPr>
              <a:t> </a:t>
            </a:r>
            <a:r>
              <a:rPr lang="tr-TR" dirty="0" err="1">
                <a:ea typeface="+mn-lt"/>
                <a:cs typeface="+mn-lt"/>
              </a:rPr>
              <a:t>Substitution</a:t>
            </a:r>
            <a:r>
              <a:rPr lang="tr-TR" dirty="0">
                <a:ea typeface="+mn-lt"/>
                <a:cs typeface="+mn-lt"/>
              </a:rPr>
              <a:t> </a:t>
            </a:r>
            <a:r>
              <a:rPr lang="tr-TR" dirty="0" err="1">
                <a:ea typeface="+mn-lt"/>
                <a:cs typeface="+mn-lt"/>
              </a:rPr>
              <a:t>Principle</a:t>
            </a:r>
            <a:endParaRPr lang="tr-TR" dirty="0" err="1"/>
          </a:p>
          <a:p>
            <a:r>
              <a:rPr lang="tr-TR" dirty="0">
                <a:ea typeface="+mn-lt"/>
                <a:cs typeface="+mn-lt"/>
              </a:rPr>
              <a:t>I. </a:t>
            </a:r>
            <a:r>
              <a:rPr lang="tr-TR" dirty="0" err="1">
                <a:ea typeface="+mn-lt"/>
                <a:cs typeface="+mn-lt"/>
              </a:rPr>
              <a:t>Interface</a:t>
            </a:r>
            <a:r>
              <a:rPr lang="tr-TR" dirty="0">
                <a:ea typeface="+mn-lt"/>
                <a:cs typeface="+mn-lt"/>
              </a:rPr>
              <a:t> </a:t>
            </a:r>
            <a:r>
              <a:rPr lang="tr-TR" dirty="0" err="1">
                <a:ea typeface="+mn-lt"/>
                <a:cs typeface="+mn-lt"/>
              </a:rPr>
              <a:t>Segregation</a:t>
            </a:r>
            <a:r>
              <a:rPr lang="tr-TR" dirty="0">
                <a:ea typeface="+mn-lt"/>
                <a:cs typeface="+mn-lt"/>
              </a:rPr>
              <a:t> </a:t>
            </a:r>
            <a:r>
              <a:rPr lang="tr-TR" dirty="0" err="1">
                <a:ea typeface="+mn-lt"/>
                <a:cs typeface="+mn-lt"/>
              </a:rPr>
              <a:t>Principle</a:t>
            </a:r>
            <a:endParaRPr lang="tr-TR" dirty="0" err="1"/>
          </a:p>
          <a:p>
            <a:r>
              <a:rPr lang="tr-TR" dirty="0">
                <a:ea typeface="+mn-lt"/>
                <a:cs typeface="+mn-lt"/>
              </a:rPr>
              <a:t>D. </a:t>
            </a:r>
            <a:r>
              <a:rPr lang="tr-TR" dirty="0" err="1">
                <a:ea typeface="+mn-lt"/>
                <a:cs typeface="+mn-lt"/>
              </a:rPr>
              <a:t>Dependency</a:t>
            </a:r>
            <a:r>
              <a:rPr lang="tr-TR" dirty="0">
                <a:ea typeface="+mn-lt"/>
                <a:cs typeface="+mn-lt"/>
              </a:rPr>
              <a:t> </a:t>
            </a:r>
            <a:r>
              <a:rPr lang="tr-TR" dirty="0" err="1">
                <a:ea typeface="+mn-lt"/>
                <a:cs typeface="+mn-lt"/>
              </a:rPr>
              <a:t>Inversion</a:t>
            </a:r>
            <a:r>
              <a:rPr lang="tr-TR" dirty="0">
                <a:ea typeface="+mn-lt"/>
                <a:cs typeface="+mn-lt"/>
              </a:rPr>
              <a:t> </a:t>
            </a:r>
            <a:r>
              <a:rPr lang="tr-TR" dirty="0" err="1">
                <a:ea typeface="+mn-lt"/>
                <a:cs typeface="+mn-lt"/>
              </a:rPr>
              <a:t>Principle</a:t>
            </a:r>
            <a:endParaRPr lang="tr-TR" dirty="0" err="1"/>
          </a:p>
          <a:p>
            <a:endParaRPr lang="tr-TR" dirty="0">
              <a:cs typeface="Calibri"/>
            </a:endParaRPr>
          </a:p>
        </p:txBody>
      </p:sp>
    </p:spTree>
    <p:extLst>
      <p:ext uri="{BB962C8B-B14F-4D97-AF65-F5344CB8AC3E}">
        <p14:creationId xmlns:p14="http://schemas.microsoft.com/office/powerpoint/2010/main" val="8780566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167</Words>
  <Application>Microsoft Office PowerPoint</Application>
  <PresentationFormat>Geniş ekran</PresentationFormat>
  <Paragraphs>15</Paragraphs>
  <Slides>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vt:i4>
      </vt:variant>
    </vt:vector>
  </HeadingPairs>
  <TitlesOfParts>
    <vt:vector size="9" baseType="lpstr">
      <vt:lpstr>Arial</vt:lpstr>
      <vt:lpstr>Calibri</vt:lpstr>
      <vt:lpstr>Calibri Light</vt:lpstr>
      <vt:lpstr>Ofis Teması</vt:lpstr>
      <vt:lpstr>S.O.L.I.D</vt:lpstr>
      <vt:lpstr>Tasarım Prensepi nedir</vt:lpstr>
      <vt:lpstr>SOLID Tasarım Prensepleri</vt:lpstr>
      <vt:lpstr>SOLID Tasarım Prensepleri</vt:lpstr>
      <vt:lpstr>SOLID Tasarım Prensepleri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yahya rahyyim</dc:creator>
  <cp:lastModifiedBy>yahya rahyyim</cp:lastModifiedBy>
  <cp:revision>25</cp:revision>
  <dcterms:created xsi:type="dcterms:W3CDTF">2021-07-30T10:19:01Z</dcterms:created>
  <dcterms:modified xsi:type="dcterms:W3CDTF">2021-08-01T07:41:50Z</dcterms:modified>
</cp:coreProperties>
</file>