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omfortaa SemiBold" panose="020B0604020202020204" charset="0"/>
      <p:regular r:id="rId20"/>
      <p:bold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Roboto Black" panose="020B0604020202020204" charset="0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1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7264ee7dd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7264ee7dd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7264ee7dd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7264ee7dd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7264ee7dd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47264ee7dd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7264ee7dd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47264ee7dd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7264ee7dd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47264ee7dd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7264ee7dd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7264ee7dd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7264ee7dd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7264ee7dd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7264ee7dd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7264ee7dd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04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7264ee7d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7264ee7d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7264ee7dd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7264ee7dd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7264ee7dd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7264ee7dd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7264ee7d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7264ee7d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7264ee7dd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7264ee7dd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7264ee7d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7264ee7d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7264ee7dd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7264ee7dd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7264ee7dd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7264ee7dd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39300" y="1407900"/>
            <a:ext cx="37518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Roboto Black"/>
                <a:ea typeface="Roboto Black"/>
                <a:cs typeface="Roboto Black"/>
                <a:sym typeface="Roboto Black"/>
              </a:rPr>
              <a:t>Diabetes</a:t>
            </a:r>
            <a:r>
              <a:rPr lang="en" sz="5100"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" sz="4400">
                <a:latin typeface="Roboto Black"/>
                <a:ea typeface="Roboto Black"/>
                <a:cs typeface="Roboto Black"/>
                <a:sym typeface="Roboto Black"/>
              </a:rPr>
              <a:t>Prediction</a:t>
            </a:r>
            <a:endParaRPr sz="44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240250" y="3864600"/>
            <a:ext cx="3810600" cy="12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BY</a:t>
            </a:r>
            <a:r>
              <a:rPr lang="en" sz="2000"/>
              <a:t>-  </a:t>
            </a:r>
            <a:r>
              <a:rPr lang="en" sz="2000" b="1"/>
              <a:t>OM MEHROTRA</a:t>
            </a:r>
            <a:endParaRPr sz="2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 OM VAJPAYEE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           MOHD. YAHYA RIZWAN</a:t>
            </a:r>
            <a:endParaRPr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1297500" y="3810"/>
            <a:ext cx="7038900" cy="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/>
              <a:t>Pairplot</a:t>
            </a:r>
            <a:br>
              <a:rPr lang="en" u="sng" dirty="0" smtClean="0"/>
            </a:br>
            <a:endParaRPr u="sng" dirty="0"/>
          </a:p>
        </p:txBody>
      </p:sp>
      <p:sp>
        <p:nvSpPr>
          <p:cNvPr id="199" name="Google Shape;199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5000"/>
            <a:ext cx="9272301" cy="252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62050"/>
            <a:ext cx="9144000" cy="1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2221050" y="0"/>
            <a:ext cx="70389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/>
              <a:t>HeatMap </a:t>
            </a:r>
            <a:r>
              <a:rPr lang="en" u="sng" dirty="0"/>
              <a:t>for Correlation</a:t>
            </a:r>
            <a:endParaRPr u="sng" dirty="0"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745" y="1218604"/>
            <a:ext cx="7702874" cy="39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>
            <a:off x="1228850" y="426500"/>
            <a:ext cx="7801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From the correlation heatmap, we can see that there is a high correlation between Outcome and [Glucose,BMI,Age,Insulin]. We can select these features to accept input from the user and predict the outcome.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7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Graph for n neighbours</a:t>
            </a:r>
            <a:endParaRPr u="sng"/>
          </a:p>
        </p:txBody>
      </p:sp>
      <p:sp>
        <p:nvSpPr>
          <p:cNvPr id="215" name="Google Shape;215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800" y="751500"/>
            <a:ext cx="7950451" cy="38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1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Accuracy on Test Set</a:t>
            </a:r>
            <a:endParaRPr u="sng"/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1"/>
          </p:nvPr>
        </p:nvSpPr>
        <p:spPr>
          <a:xfrm flipH="1">
            <a:off x="8336350" y="5143500"/>
            <a:ext cx="217200" cy="1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3" name="Google Shape;223;p25"/>
          <p:cNvPicPr preferRelativeResize="0"/>
          <p:nvPr/>
        </p:nvPicPr>
        <p:blipFill rotWithShape="1">
          <a:blip r:embed="rId3">
            <a:alphaModFix/>
          </a:blip>
          <a:srcRect t="3203"/>
          <a:stretch/>
        </p:blipFill>
        <p:spPr>
          <a:xfrm>
            <a:off x="0" y="1308000"/>
            <a:ext cx="9144000" cy="25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5"/>
          <p:cNvSpPr txBox="1"/>
          <p:nvPr/>
        </p:nvSpPr>
        <p:spPr>
          <a:xfrm>
            <a:off x="677875" y="3849975"/>
            <a:ext cx="79893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From the above comparison, we can observe that K Nearest neighbors gets the highest accuracy of 78.57 %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/>
          </p:nvPr>
        </p:nvSpPr>
        <p:spPr>
          <a:xfrm>
            <a:off x="1396950" y="104925"/>
            <a:ext cx="7038900" cy="12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Confusion Matrix</a:t>
            </a:r>
            <a:endParaRPr u="sng"/>
          </a:p>
        </p:txBody>
      </p:sp>
      <p:sp>
        <p:nvSpPr>
          <p:cNvPr id="230" name="Google Shape;230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634475"/>
            <a:ext cx="7465776" cy="25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/>
        </p:nvSpPr>
        <p:spPr>
          <a:xfrm>
            <a:off x="1328325" y="3434175"/>
            <a:ext cx="70389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DC1C6"/>
                </a:solidFill>
                <a:highlight>
                  <a:srgbClr val="202124"/>
                </a:highlight>
              </a:rPr>
              <a:t>A confusion matrix is </a:t>
            </a:r>
            <a:r>
              <a:rPr lang="en" sz="2000">
                <a:solidFill>
                  <a:srgbClr val="E2EEFF"/>
                </a:solidFill>
              </a:rPr>
              <a:t>a table that is used to define the performance of a classification algorithm</a:t>
            </a:r>
            <a:r>
              <a:rPr lang="en" sz="2000">
                <a:solidFill>
                  <a:srgbClr val="BDC1C6"/>
                </a:solidFill>
                <a:highlight>
                  <a:srgbClr val="202124"/>
                </a:highlight>
              </a:rPr>
              <a:t>. A confusion matrix visualizes and summarizes the performance of a classification algorithm.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1297500" y="110150"/>
            <a:ext cx="70389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Heat Map of Confusion Matrix</a:t>
            </a:r>
            <a:endParaRPr u="sng"/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425" y="895162"/>
            <a:ext cx="5501151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1297500" y="129600"/>
            <a:ext cx="7038900" cy="19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u="sng" dirty="0"/>
              <a:t>Classification </a:t>
            </a:r>
            <a:r>
              <a:rPr lang="en" u="sng" dirty="0" smtClean="0"/>
              <a:t>Report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sz="1300" dirty="0"/>
              <a:t>A classification report is a performance evaluation metric in machine learning. It is used to show the precision, recall, F1 Score, and support of your trained </a:t>
            </a:r>
            <a:r>
              <a:rPr lang="en-US" sz="1300" dirty="0" smtClean="0"/>
              <a:t>classification model.</a:t>
            </a:r>
            <a:br>
              <a:rPr lang="en-US" sz="1300" dirty="0" smtClean="0"/>
            </a:br>
            <a:r>
              <a:rPr lang="en-US" sz="1300" dirty="0"/>
              <a:t/>
            </a:r>
            <a:br>
              <a:rPr lang="en-US" sz="1300" dirty="0"/>
            </a:br>
            <a:r>
              <a:rPr lang="en-US" sz="1300" u="sng" dirty="0" smtClean="0"/>
              <a:t>Precision</a:t>
            </a:r>
            <a:r>
              <a:rPr lang="en-US" sz="1200" dirty="0" smtClean="0"/>
              <a:t>: The </a:t>
            </a:r>
            <a:r>
              <a:rPr lang="en-US" sz="1200" dirty="0"/>
              <a:t>quality of a positive prediction made by the </a:t>
            </a:r>
            <a:r>
              <a:rPr lang="en-US" sz="1200" dirty="0" smtClean="0"/>
              <a:t>model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300" u="sng" dirty="0" smtClean="0"/>
              <a:t>Recall</a:t>
            </a:r>
            <a:r>
              <a:rPr lang="en-US" sz="1200" dirty="0" smtClean="0"/>
              <a:t>: The </a:t>
            </a:r>
            <a:r>
              <a:rPr lang="en-US" sz="1200" dirty="0"/>
              <a:t>percentage of data samples that a machine learning model correctly identifies as belonging to a class of interest—the “positive class”—out of the total samples for that class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r>
              <a:rPr lang="en-US" sz="1300" u="sng" dirty="0" smtClean="0"/>
              <a:t>F1-score</a:t>
            </a:r>
            <a:r>
              <a:rPr lang="en-US" sz="1200" dirty="0" smtClean="0"/>
              <a:t>: Harmonic mean of precision and recall</a:t>
            </a:r>
            <a:br>
              <a:rPr lang="en-US" sz="1200" dirty="0" smtClean="0"/>
            </a:br>
            <a:r>
              <a:rPr lang="en-US" sz="1300" u="sng" dirty="0" smtClean="0"/>
              <a:t>Support</a:t>
            </a:r>
            <a:r>
              <a:rPr lang="en-US" sz="1200" dirty="0" smtClean="0"/>
              <a:t>: </a:t>
            </a:r>
            <a:r>
              <a:rPr lang="en-US" sz="1200" dirty="0"/>
              <a:t>Support is the number of actual occurrences of the class in the specified dataset.</a:t>
            </a:r>
            <a:endParaRPr sz="1200" dirty="0"/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062" y="2095500"/>
            <a:ext cx="65817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1297500" y="1360967"/>
            <a:ext cx="7038900" cy="1417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i="1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THANK YOU</a:t>
            </a:r>
            <a:endParaRPr sz="8800" b="1" i="1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310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137975"/>
            <a:ext cx="3021900" cy="10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/>
              <a:t>INTRODUCTION</a:t>
            </a:r>
            <a:endParaRPr sz="2700" u="sng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750" y="721025"/>
            <a:ext cx="4909850" cy="39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781475" y="1349825"/>
            <a:ext cx="2756400" cy="28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Diabetes is a disease that occurs when your blood glucose, also called blood sugar, is too high.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Diabetes raises the risk for damage to the eyes, kidneys, nerves, and heart.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Diabetes is also linked to some types of cancer. Taking steps to prevent or manage diabetes may lower your risk of developing diabetes health problems.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2490975" y="351100"/>
            <a:ext cx="39774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/>
              <a:t>SCOPE OF PROJECT</a:t>
            </a:r>
            <a:endParaRPr sz="2900" u="sng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objective of the dataset is to predict whether or not a patient has diabetes, based on certain diagnostic measurements included in the dataset. 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datasets consists of several medical predictor variables and one target variable, Outcome.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Predictor variables includes the number of pregnancies the patient has had, their BMI, insulin level, age, and so on.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3141750" y="308475"/>
            <a:ext cx="24597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Sources </a:t>
            </a:r>
            <a:endParaRPr sz="3000" u="sng"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340150" y="14680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 dirty="0"/>
              <a:t>Libraries used </a:t>
            </a:r>
            <a:r>
              <a:rPr lang="en" sz="1500" dirty="0"/>
              <a:t>:</a:t>
            </a:r>
            <a:r>
              <a:rPr lang="en" dirty="0"/>
              <a:t> 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" dirty="0" smtClean="0"/>
              <a:t>seaborn</a:t>
            </a:r>
            <a:endParaRPr dirty="0" smtClean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dirty="0" smtClean="0"/>
              <a:t>matplotlib</a:t>
            </a:r>
            <a:endParaRPr dirty="0" smtClean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dirty="0" smtClean="0"/>
              <a:t>pandas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dirty="0"/>
              <a:t>numpy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dirty="0"/>
              <a:t>scikit_learn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 u="sng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b="1" u="sng" dirty="0"/>
              <a:t>Dataset url</a:t>
            </a:r>
            <a:r>
              <a:rPr lang="en" b="1" u="sng" dirty="0"/>
              <a:t> </a:t>
            </a:r>
            <a:r>
              <a:rPr lang="en" dirty="0"/>
              <a:t>:  https://www.kaggle.com/uciml/pima-indians-diabetes-database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20850" y="1522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Data Set</a:t>
            </a:r>
            <a:endParaRPr u="sng" dirty="0"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64650" y="865500"/>
            <a:ext cx="7038900" cy="3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 total of 768 records and 9 features in the dataset.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l="-25226" t="-26003" r="-33428" b="-32651"/>
          <a:stretch/>
        </p:blipFill>
        <p:spPr>
          <a:xfrm>
            <a:off x="-76650" y="615656"/>
            <a:ext cx="9144000" cy="4357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2600" y="4090301"/>
            <a:ext cx="3286602" cy="7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3797100" y="81225"/>
            <a:ext cx="1549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/>
              <a:t>Data Set</a:t>
            </a:r>
            <a:endParaRPr sz="2500" u="sng"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997575" y="851700"/>
            <a:ext cx="7860900" cy="4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Observations:</a:t>
            </a:r>
            <a:endParaRPr sz="1500" u="sng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a total of 768 records and 9 features in the dataset.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feature can be either of integer or float datatype. Some features like Glucose, Blood pressure , Insulin, BMI have zero values which represent missing data.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zero NaN values in the dataset. In the outcome column, 1 represents diabetes positive and 0 represents diabetes negative.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650" y="2571750"/>
            <a:ext cx="7399699" cy="25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2791050" y="164500"/>
            <a:ext cx="3561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/>
              <a:t>Outcome Countplot</a:t>
            </a:r>
            <a:endParaRPr sz="2600" u="sng"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6120650" y="1078550"/>
            <a:ext cx="28575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1 represents diabetes positive</a:t>
            </a:r>
            <a:endParaRPr sz="1700"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 0 represents diabetes negative</a:t>
            </a:r>
            <a:endParaRPr sz="17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7" y="1078610"/>
            <a:ext cx="4698349" cy="38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6434225" y="2306725"/>
            <a:ext cx="2352000" cy="23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countplot tells us that the dataset is imbalanced, as number of patients who don't have diabetes is more than those who do.</a:t>
            </a:r>
            <a:endParaRPr sz="1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1297500" y="102975"/>
            <a:ext cx="33912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60" u="sng" dirty="0"/>
              <a:t>Histogram of Datasets</a:t>
            </a:r>
            <a:endParaRPr sz="2260" u="sng"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5100"/>
            <a:ext cx="9144000" cy="28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706625"/>
            <a:ext cx="9144001" cy="14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Scatter </a:t>
            </a:r>
            <a:r>
              <a:rPr lang="en" u="sng" dirty="0" smtClean="0"/>
              <a:t>Plot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sz="1300" dirty="0" smtClean="0"/>
              <a:t>Used to determine whether or not 2 variables have relation or correlation</a:t>
            </a:r>
            <a:endParaRPr sz="1300" dirty="0"/>
          </a:p>
        </p:txBody>
      </p:sp>
      <p:sp>
        <p:nvSpPr>
          <p:cNvPr id="191" name="Google Shape;191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562" y="720966"/>
            <a:ext cx="8046499" cy="24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 rotWithShape="1">
          <a:blip r:embed="rId4">
            <a:alphaModFix/>
          </a:blip>
          <a:srcRect l="616" r="-1739"/>
          <a:stretch/>
        </p:blipFill>
        <p:spPr>
          <a:xfrm>
            <a:off x="1036562" y="3183316"/>
            <a:ext cx="8306474" cy="1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400</Words>
  <Application>Microsoft Office PowerPoint</Application>
  <PresentationFormat>On-screen Show (16:9)</PresentationFormat>
  <Paragraphs>51</Paragraphs>
  <Slides>17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Comfortaa SemiBold</vt:lpstr>
      <vt:lpstr>Montserrat</vt:lpstr>
      <vt:lpstr>Arial</vt:lpstr>
      <vt:lpstr>Lato</vt:lpstr>
      <vt:lpstr>Roboto Black</vt:lpstr>
      <vt:lpstr>Focus</vt:lpstr>
      <vt:lpstr>Diabetes Prediction</vt:lpstr>
      <vt:lpstr>INTRODUCTION</vt:lpstr>
      <vt:lpstr>SCOPE OF PROJECT</vt:lpstr>
      <vt:lpstr>Sources </vt:lpstr>
      <vt:lpstr>Data Set</vt:lpstr>
      <vt:lpstr>Data Set</vt:lpstr>
      <vt:lpstr>Outcome Countplot</vt:lpstr>
      <vt:lpstr>Histogram of Datasets</vt:lpstr>
      <vt:lpstr>Scatter Plot Used to determine whether or not 2 variables have relation or correlation</vt:lpstr>
      <vt:lpstr>Pairplot </vt:lpstr>
      <vt:lpstr>HeatMap for Correlation</vt:lpstr>
      <vt:lpstr>Graph for n neighbours</vt:lpstr>
      <vt:lpstr>Accuracy on Test Set</vt:lpstr>
      <vt:lpstr>Confusion Matrix</vt:lpstr>
      <vt:lpstr>Heat Map of Confusion Matrix</vt:lpstr>
      <vt:lpstr>Classification Report A classification report is a performance evaluation metric in machine learning. It is used to show the precision, recall, F1 Score, and support of your trained classification model.  Precision: The quality of a positive prediction made by the model Recall: The percentage of data samples that a machine learning model correctly identifies as belonging to a class of interest—the “positive class”—out of the total samples for that class. F1-score: Harmonic mean of precision and recall Support: Support is the number of actual occurrences of the class in the specified dataset.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</dc:title>
  <cp:lastModifiedBy>HP</cp:lastModifiedBy>
  <cp:revision>15</cp:revision>
  <dcterms:modified xsi:type="dcterms:W3CDTF">2023-09-21T06:09:02Z</dcterms:modified>
</cp:coreProperties>
</file>