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85" r:id="rId2"/>
    <p:sldId id="288" r:id="rId3"/>
    <p:sldId id="259" r:id="rId4"/>
    <p:sldId id="260" r:id="rId5"/>
    <p:sldId id="261" r:id="rId6"/>
    <p:sldId id="262" r:id="rId7"/>
    <p:sldId id="273" r:id="rId8"/>
    <p:sldId id="263" r:id="rId9"/>
    <p:sldId id="274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466" autoAdjust="0"/>
  </p:normalViewPr>
  <p:slideViewPr>
    <p:cSldViewPr>
      <p:cViewPr>
        <p:scale>
          <a:sx n="69" d="100"/>
          <a:sy n="69" d="100"/>
        </p:scale>
        <p:origin x="-141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8CBD-C963-4DA3-81F2-231CE21BAFA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7853-C354-4915-BE7F-0F650C1BCE9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 voilà,</a:t>
            </a:r>
            <a:r>
              <a:rPr lang="fr-FR" baseline="0" dirty="0" smtClean="0"/>
              <a:t> on passe maintenant à la dernière partie de cette présentation qui concerne la rédaction du rapport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Après l'introduction,</a:t>
            </a:r>
            <a:r>
              <a:rPr lang="fr-FR" baseline="0" dirty="0" smtClean="0"/>
              <a:t> vous avez la partie développement,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finalement dans le</a:t>
            </a:r>
            <a:r>
              <a:rPr lang="fr-FR" baseline="0" dirty="0" smtClean="0"/>
              <a:t> corps vous de </a:t>
            </a:r>
            <a:r>
              <a:rPr lang="fr-FR" baseline="0" dirty="0" err="1" smtClean="0"/>
              <a:t>vez</a:t>
            </a:r>
            <a:r>
              <a:rPr lang="fr-FR" baseline="0" dirty="0" smtClean="0"/>
              <a:t> terminer par une conclusion générale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rapport se termine</a:t>
            </a:r>
            <a:r>
              <a:rPr lang="fr-FR" baseline="0" dirty="0" smtClean="0"/>
              <a:t> par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6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Là vous avez quelques consignes pour la rédaction et la mise</a:t>
            </a:r>
            <a:r>
              <a:rPr lang="fr-FR" baseline="0" dirty="0" smtClean="0"/>
              <a:t> en 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Ils n’existe pas des règles simples</a:t>
            </a:r>
            <a:r>
              <a:rPr lang="fr-FR" baseline="0" dirty="0" smtClean="0"/>
              <a:t> et universelle sinon elle seront largement connues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Feuille blanche = rien ne vient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faut</a:t>
            </a:r>
            <a:r>
              <a:rPr lang="fr-FR" baseline="0" dirty="0" smtClean="0"/>
              <a:t> qu’on se met d’accord tout d’abord que l</a:t>
            </a:r>
            <a:r>
              <a:rPr lang="fr-FR" dirty="0" smtClean="0"/>
              <a:t>a</a:t>
            </a:r>
            <a:r>
              <a:rPr lang="fr-FR" baseline="0" dirty="0" smtClean="0"/>
              <a:t> tâche de rédaction n’est pas une tâche mécanique mais c’est une tâche qui exige une longue planification</a:t>
            </a:r>
          </a:p>
          <a:p>
            <a:r>
              <a:rPr lang="fr-FR" baseline="0" dirty="0" smtClean="0"/>
              <a:t>Un mauvais rapport peut éclipser de l’excellent travail</a:t>
            </a:r>
          </a:p>
          <a:p>
            <a:r>
              <a:rPr lang="fr-FR" baseline="0" dirty="0" smtClean="0"/>
              <a:t>Alors quelles sont les règles de base à respecter dans un rapport  ?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Chaque</a:t>
            </a:r>
            <a:r>
              <a:rPr lang="fr-FR" baseline="0" dirty="0" smtClean="0"/>
              <a:t> rapport doit respecter </a:t>
            </a:r>
          </a:p>
          <a:p>
            <a:r>
              <a:rPr lang="fr-FR" baseline="0" dirty="0" smtClean="0"/>
              <a:t>Dans les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 qui vont venir, nous allons détaillé chaque élément de cette structure.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Alors commençons par la page de garde. C'est la première page</a:t>
            </a:r>
            <a:r>
              <a:rPr lang="fr-FR" baseline="0" dirty="0" smtClean="0"/>
              <a:t> dans un rapport, sur cette page figure quelques informations. Dans votre cas, vous pouvez mettre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Généralement,</a:t>
            </a:r>
            <a:r>
              <a:rPr lang="fr-FR" baseline="0" dirty="0" smtClean="0"/>
              <a:t> l</a:t>
            </a:r>
            <a:r>
              <a:rPr lang="fr-FR" dirty="0" smtClean="0"/>
              <a:t>a page de Remerciements est inclue immédiatement après la page de garde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rapport doit s’accompagner d’un résumé d’environ</a:t>
            </a:r>
            <a:r>
              <a:rPr lang="fr-FR" baseline="0" dirty="0" smtClean="0"/>
              <a:t> la moitié d’une page, dont la lecture doit suffire à comprendre le sujet</a:t>
            </a:r>
          </a:p>
          <a:p>
            <a:r>
              <a:rPr lang="fr-FR" baseline="0" dirty="0" smtClean="0"/>
              <a:t>Sur ce résumé vous devez mentionner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 plan qui reflète votre façon d’analyser le sujet :</a:t>
            </a:r>
          </a:p>
          <a:p>
            <a:pPr lvl="1"/>
            <a:r>
              <a:rPr lang="fr-FR" dirty="0" smtClean="0"/>
              <a:t>Pertinence des mots choisis</a:t>
            </a:r>
          </a:p>
          <a:p>
            <a:pPr lvl="1"/>
            <a:r>
              <a:rPr lang="fr-FR" dirty="0" smtClean="0"/>
              <a:t>Donner une visibilité de la pagination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vous avez beaucoup de figures et de tableaux dans</a:t>
            </a:r>
            <a:r>
              <a:rPr lang="fr-FR" baseline="0" dirty="0" smtClean="0"/>
              <a:t> votre rapport, ça sera intéressant d'avoir une liste des figures et tableaux parce que ça facilite l'accès surtout pour le cas des rapport volumineux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Juste après les pages préparatoires</a:t>
            </a:r>
            <a:r>
              <a:rPr lang="fr-FR" baseline="0" dirty="0" smtClean="0"/>
              <a:t> vient le corps de votre rapport qui constitue la partie la plus volumineuse de votre rapport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7853-C354-4915-BE7F-0F650C1BCE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4F596F-54A0-4C7A-A8A0-B60FEF08047F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D61B-C9C2-4294-9D5C-1F34E71FB404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DDB-699F-4C89-8A3D-8A8495F84C1F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79695-8723-4196-8128-80DABB13A5AA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FR" smtClean="0"/>
              <a:t>PFA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CFDA02-6E68-427E-908E-22F2A313625E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895-7D90-49B6-A895-4B8CD094365D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6D67-9871-4572-B265-766D88BE90F8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7BA1F0-E320-4E36-89D5-9A7E9ED91188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PFA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7190-2E0D-49AB-8C22-BC95AD8D136C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3611B9-5F7B-443D-8BB9-16E27DD1BA03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FR" smtClean="0"/>
              <a:t>PFA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51884D-8999-46C6-ABA4-D1257801F79C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PFA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63EC0A-094C-4DB3-BE4A-2C23D8FEF7E1}" type="datetime1">
              <a:rPr lang="fr-FR" smtClean="0"/>
              <a:pPr/>
              <a:t>25/07/2022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PFA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F9D49D-D805-47A4-BAB8-5B101FB524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7467600" cy="1143000"/>
          </a:xfrm>
        </p:spPr>
        <p:txBody>
          <a:bodyPr/>
          <a:lstStyle/>
          <a:p>
            <a:pPr algn="ctr"/>
            <a:r>
              <a:rPr lang="fr-FR" dirty="0" smtClean="0"/>
              <a:t>Consignes pour la rédaction du rapport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55776" y="1214976"/>
            <a:ext cx="5904656" cy="5166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/>
              <a:buNone/>
            </a:pPr>
            <a:endParaRPr lang="fr-FR" dirty="0" smtClean="0"/>
          </a:p>
          <a:p>
            <a:pPr>
              <a:buNone/>
            </a:pPr>
            <a:r>
              <a:rPr lang="fr-FR" b="1" u="sng" dirty="0">
                <a:solidFill>
                  <a:schemeClr val="tx1"/>
                </a:solidFill>
              </a:rPr>
              <a:t>développement </a:t>
            </a:r>
          </a:p>
          <a:p>
            <a:pPr marL="274320" lvl="1" algn="just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2700" dirty="0">
                <a:solidFill>
                  <a:schemeClr val="tx1"/>
                </a:solidFill>
              </a:rPr>
              <a:t>Doit être réparti en chapitres équilibrés</a:t>
            </a:r>
          </a:p>
          <a:p>
            <a:pPr marL="274320" lvl="1" algn="just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2700" dirty="0">
                <a:solidFill>
                  <a:schemeClr val="tx1"/>
                </a:solidFill>
              </a:rPr>
              <a:t>Exemple de chapitres </a:t>
            </a:r>
          </a:p>
          <a:p>
            <a:pPr lvl="1" algn="just"/>
            <a:r>
              <a:rPr lang="fr-FR" b="1" dirty="0" smtClean="0"/>
              <a:t>Chapitre 1 : Présentation du projet</a:t>
            </a:r>
          </a:p>
          <a:p>
            <a:pPr lvl="2" algn="just"/>
            <a:r>
              <a:rPr lang="fr-FR" dirty="0" smtClean="0"/>
              <a:t>Présentation de l'organisme d'accueil et son organigramme</a:t>
            </a:r>
          </a:p>
          <a:p>
            <a:pPr lvl="2" algn="just"/>
            <a:r>
              <a:rPr lang="fr-FR" dirty="0" smtClean="0"/>
              <a:t>Présenter le département ou le service où se déroule le stage</a:t>
            </a:r>
          </a:p>
          <a:p>
            <a:pPr lvl="2" algn="just"/>
            <a:r>
              <a:rPr lang="fr-FR" dirty="0" smtClean="0"/>
              <a:t>Présenter le projet</a:t>
            </a:r>
          </a:p>
          <a:p>
            <a:pPr lvl="3" algn="just"/>
            <a:r>
              <a:rPr lang="fr-FR" dirty="0" smtClean="0"/>
              <a:t>Analyse du besoin</a:t>
            </a:r>
          </a:p>
          <a:p>
            <a:pPr lvl="3" algn="just"/>
            <a:r>
              <a:rPr lang="fr-FR" dirty="0" smtClean="0"/>
              <a:t>Spécifications des besoins fonctionnels</a:t>
            </a:r>
          </a:p>
          <a:p>
            <a:pPr lvl="3" algn="just"/>
            <a:r>
              <a:rPr lang="fr-FR" dirty="0" smtClean="0"/>
              <a:t>Exigences techniques</a:t>
            </a:r>
          </a:p>
          <a:p>
            <a:pPr lvl="1" algn="just"/>
            <a:r>
              <a:rPr lang="fr-FR" b="1" dirty="0" smtClean="0"/>
              <a:t>Chapitre 2 : Conception</a:t>
            </a:r>
          </a:p>
          <a:p>
            <a:pPr lvl="2" algn="just"/>
            <a:r>
              <a:rPr lang="fr-FR" dirty="0" smtClean="0"/>
              <a:t>Architecture de la solution proposée</a:t>
            </a:r>
          </a:p>
          <a:p>
            <a:pPr lvl="2" algn="just"/>
            <a:r>
              <a:rPr lang="fr-FR" dirty="0" smtClean="0"/>
              <a:t>Conception de la solution</a:t>
            </a:r>
          </a:p>
          <a:p>
            <a:pPr lvl="3" algn="just"/>
            <a:r>
              <a:rPr lang="fr-FR" dirty="0" smtClean="0"/>
              <a:t>Modèle conceptuel de données</a:t>
            </a:r>
          </a:p>
          <a:p>
            <a:pPr lvl="3" algn="just"/>
            <a:r>
              <a:rPr lang="fr-FR" dirty="0" smtClean="0"/>
              <a:t>Modèle logique de données</a:t>
            </a:r>
          </a:p>
          <a:p>
            <a:pPr lvl="3" algn="just"/>
            <a:r>
              <a:rPr lang="fr-FR" dirty="0" smtClean="0"/>
              <a:t>Modèle physique de données</a:t>
            </a:r>
          </a:p>
          <a:p>
            <a:pPr lvl="1" algn="just"/>
            <a:r>
              <a:rPr lang="fr-FR" b="1" dirty="0" smtClean="0"/>
              <a:t>Chapitre 3 : Réalisation</a:t>
            </a:r>
          </a:p>
          <a:p>
            <a:pPr lvl="2" algn="just"/>
            <a:r>
              <a:rPr lang="fr-FR" dirty="0" smtClean="0"/>
              <a:t>Technologies et outils utilisés</a:t>
            </a:r>
          </a:p>
          <a:p>
            <a:pPr lvl="2" algn="just"/>
            <a:r>
              <a:rPr lang="fr-FR" dirty="0" smtClean="0"/>
              <a:t>Présentation du projet réalisé</a:t>
            </a:r>
          </a:p>
          <a:p>
            <a:pPr lvl="3" algn="just"/>
            <a:r>
              <a:rPr lang="fr-FR" dirty="0" smtClean="0"/>
              <a:t>Page de gestion de ….</a:t>
            </a:r>
          </a:p>
          <a:p>
            <a:pPr lvl="3" algn="just"/>
            <a:r>
              <a:rPr lang="fr-FR" dirty="0" smtClean="0"/>
              <a:t>….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Corps du rapport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20859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05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43808" y="1772816"/>
            <a:ext cx="5616624" cy="25202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FR" sz="1700" b="1" u="sng" dirty="0">
                <a:solidFill>
                  <a:schemeClr val="tx1"/>
                </a:solidFill>
              </a:rPr>
              <a:t>Conclusion générale </a:t>
            </a:r>
            <a:r>
              <a:rPr lang="fr-FR" sz="1700" b="1" u="sng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fr-FR" sz="1700" b="1" u="sng" dirty="0">
              <a:solidFill>
                <a:schemeClr val="tx1"/>
              </a:solidFill>
            </a:endParaRP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Rappelez les buts et objectifs fixés à l’introduction,</a:t>
            </a: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Souligner les résultats obtenus, </a:t>
            </a: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Mentionner les limitations et ouvrir des perspectives.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Conclusion générale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03834"/>
            <a:ext cx="20859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419872" y="1988840"/>
            <a:ext cx="4857784" cy="27363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FR" sz="1700" b="1" u="sng" dirty="0">
                <a:solidFill>
                  <a:schemeClr val="tx1"/>
                </a:solidFill>
              </a:rPr>
              <a:t>Cette partie doit indiquer :</a:t>
            </a: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tout ouvrage cité dans le corps du rapport</a:t>
            </a: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Site officielle d'un logiciel ou d'un outils utilisé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1700" b="1" u="sng" dirty="0">
                <a:solidFill>
                  <a:schemeClr val="tx1"/>
                </a:solidFill>
              </a:rPr>
              <a:t>Elle sert à :</a:t>
            </a: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vérifier si les informations sont complètes et correctement rapportées et utilisées</a:t>
            </a: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Ressortir l’originalité du travail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Image 5" descr="bibliogrqph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90" y="348593"/>
            <a:ext cx="1634171" cy="1984350"/>
          </a:xfrm>
          <a:prstGeom prst="rect">
            <a:avLst/>
          </a:prstGeom>
        </p:spPr>
      </p:pic>
      <p:sp>
        <p:nvSpPr>
          <p:cNvPr id="19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Bibliographie </a:t>
            </a:r>
            <a:r>
              <a:rPr lang="fr-FR" dirty="0"/>
              <a:t>(</a:t>
            </a:r>
            <a:r>
              <a:rPr lang="fr-FR" dirty="0" smtClean="0"/>
              <a:t>webographie)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0" y="1813667"/>
            <a:ext cx="20669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707904" y="2369751"/>
            <a:ext cx="4157084" cy="20882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sz="1700" b="1" u="sng" dirty="0">
                <a:solidFill>
                  <a:schemeClr val="tx1"/>
                </a:solidFill>
              </a:rPr>
              <a:t>Annexe : (facultatif)</a:t>
            </a:r>
          </a:p>
          <a:p>
            <a:pPr marL="274320" lvl="1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Constitué d’éléments d’information qui sont : </a:t>
            </a:r>
          </a:p>
          <a:p>
            <a:pPr marL="548640" lvl="2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Non indispensable au raisonnement</a:t>
            </a:r>
          </a:p>
          <a:p>
            <a:pPr marL="548640" lvl="2" algn="just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Très long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Annexe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0" y="1813667"/>
            <a:ext cx="20669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988840"/>
            <a:ext cx="7467600" cy="23591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 rapport doit écrit à l’aide un logiciel de traitement de texte (word), 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Au recto des feuilles uniquement,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Sur  feuille de format A4.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Rédaction et mise en forme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718478"/>
            <a:ext cx="7467600" cy="29346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Consignes pour la forme : 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Marge : 2 cm en haut, en bas, à gauche et à droite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Justification : justifié à gauche et à  droite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Interligne : 1,5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Police du texte : Times 12 points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Espacement de 6 pts de préférence entre les paragraphes au dessus et au dessous des titres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Rédaction et mise en forme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00034" y="1556792"/>
            <a:ext cx="7467600" cy="33843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fr-F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Consignes pour les titres :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Section ou chapitre : Times 16 pts gras (1.)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Sous sections : Times 14 pts gras (1.1, 1.2, </a:t>
            </a:r>
            <a:r>
              <a:rPr lang="fr-FR" sz="1800" dirty="0" err="1">
                <a:solidFill>
                  <a:schemeClr val="tx1"/>
                </a:solidFill>
              </a:rPr>
              <a:t>etc</a:t>
            </a:r>
            <a:r>
              <a:rPr lang="fr-FR" sz="1800" dirty="0">
                <a:solidFill>
                  <a:schemeClr val="tx1"/>
                </a:solidFill>
              </a:rPr>
              <a:t>)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 err="1">
                <a:solidFill>
                  <a:schemeClr val="tx1"/>
                </a:solidFill>
              </a:rPr>
              <a:t>Sous-sous</a:t>
            </a:r>
            <a:r>
              <a:rPr lang="fr-FR" sz="1800" dirty="0">
                <a:solidFill>
                  <a:schemeClr val="tx1"/>
                </a:solidFill>
              </a:rPr>
              <a:t> sections : Times 12 pts gras (1.1.1, 1.1.2 </a:t>
            </a:r>
            <a:r>
              <a:rPr lang="fr-FR" sz="1800" dirty="0" err="1">
                <a:solidFill>
                  <a:schemeClr val="tx1"/>
                </a:solidFill>
              </a:rPr>
              <a:t>etc</a:t>
            </a:r>
            <a:r>
              <a:rPr lang="fr-FR" sz="1800" dirty="0">
                <a:solidFill>
                  <a:schemeClr val="tx1"/>
                </a:solidFill>
              </a:rPr>
              <a:t>)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Ne pas mettre un titre à la fin d’une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Rédaction et mise en forme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88776" y="1700808"/>
            <a:ext cx="7467600" cy="45194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Pagination :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À l’exception de la page de garde, toutes les pages du rapport doivent être numérotées. 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Numéros de page doivent apparaître en bas de page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tableaux et les figures doivent aussi comporter une numérotation: </a:t>
            </a:r>
          </a:p>
          <a:p>
            <a:pPr marL="548640" lvl="2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Les tableaux contiennent leur numérotation à gauche de leur titre qui est placé au dessus</a:t>
            </a:r>
          </a:p>
          <a:p>
            <a:pPr marL="548640" lvl="2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Les figures contiennent leur numérotation à gauche de leur titre mais qui est placé cette fois ci au dessous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Rédaction et mise en forme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32792" y="1412776"/>
            <a:ext cx="7467600" cy="3672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Evitez les phrases trop longues 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Enrichissez votre texte rédigé en paragraphes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Définissez les mots clés utilisés dans votre projet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Utiliser la ponctuation pour faciliter la lecture et la compréhension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Gardez toujours le même style en ce qui concerne les temps utilisés et la longueur des phrases pour assurer l’harmonisation de l’expression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Conseils pour la rédaction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16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32792" y="1412776"/>
            <a:ext cx="7467600" cy="3672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Que faire en cas de blocage ?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900" dirty="0">
                <a:solidFill>
                  <a:schemeClr val="tx1"/>
                </a:solidFill>
              </a:rPr>
              <a:t>Lisez la dernière section ou paragraphe que vous venez d’écrire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900" dirty="0">
                <a:solidFill>
                  <a:schemeClr val="tx1"/>
                </a:solidFill>
              </a:rPr>
              <a:t>Prenez une feuille blanche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900" dirty="0">
                <a:solidFill>
                  <a:schemeClr val="tx1"/>
                </a:solidFill>
              </a:rPr>
              <a:t>Tentez d’exprimer librement et dans le désordre tout ce qui vous vient à l’esprit concernant le thème du paragraphe qui vous semble insurmontable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900" dirty="0">
                <a:solidFill>
                  <a:schemeClr val="tx1"/>
                </a:solidFill>
              </a:rPr>
              <a:t>Relisez en tentant d’ordonner ce que vous venez d’écrire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Conseils pour la rédaction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7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715304" cy="3500462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 smtClean="0"/>
          </a:p>
          <a:p>
            <a:pPr marL="0" lvl="1" indent="0">
              <a:lnSpc>
                <a:spcPct val="140000"/>
              </a:lnSpc>
              <a:spcBef>
                <a:spcPts val="600"/>
              </a:spcBef>
              <a:buSzPct val="70000"/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Le rapport doit : 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Se conformer aux exigences de la langue (veiller au style, à l’orthographe et la grammaire</a:t>
            </a:r>
            <a:r>
              <a:rPr lang="fr-FR" sz="1800" dirty="0" smtClean="0">
                <a:solidFill>
                  <a:schemeClr val="tx1"/>
                </a:solidFill>
              </a:rPr>
              <a:t>),</a:t>
            </a:r>
            <a:endParaRPr lang="fr-FR" sz="1800" dirty="0">
              <a:solidFill>
                <a:schemeClr val="tx1"/>
              </a:solidFill>
            </a:endParaRP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Être bien présenté et bien </a:t>
            </a:r>
            <a:r>
              <a:rPr lang="fr-FR" sz="1800" dirty="0" smtClean="0">
                <a:solidFill>
                  <a:schemeClr val="tx1"/>
                </a:solidFill>
              </a:rPr>
              <a:t>compris,</a:t>
            </a:r>
            <a:endParaRPr lang="fr-FR" sz="1800" dirty="0">
              <a:solidFill>
                <a:schemeClr val="tx1"/>
              </a:solidFill>
            </a:endParaRP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Respecter la structure d’un rapport </a:t>
            </a:r>
            <a:r>
              <a:rPr lang="fr-FR" sz="1800" dirty="0" smtClean="0">
                <a:solidFill>
                  <a:schemeClr val="tx1"/>
                </a:solidFill>
              </a:rPr>
              <a:t>technique.</a:t>
            </a:r>
            <a:endParaRPr lang="fr-FR" sz="1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sz="2400" dirty="0" smtClean="0"/>
          </a:p>
          <a:p>
            <a:pPr lvl="1">
              <a:buFont typeface="Wingdings" pitchFamily="2" charset="2"/>
              <a:buChar char="§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06152" y="476672"/>
            <a:ext cx="7467600" cy="9221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Règles de bases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505922"/>
            <a:ext cx="3543296" cy="470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Page de garde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Remerciements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Résumé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Sommaire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Liste des tableaux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Liste des figures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Liste des abréviations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Introduction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Développement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Conclusion générale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Références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solidFill>
                  <a:srgbClr val="7030A0"/>
                </a:solidFill>
              </a:rPr>
              <a:t>A</a:t>
            </a:r>
            <a:r>
              <a:rPr lang="fr-FR" dirty="0" smtClean="0">
                <a:solidFill>
                  <a:srgbClr val="7030A0"/>
                </a:solidFill>
              </a:rPr>
              <a:t>nnexes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4071934" y="1785926"/>
            <a:ext cx="357190" cy="25717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4572000" y="2857496"/>
            <a:ext cx="292895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/>
              <a:t>Pages préparatoires</a:t>
            </a:r>
            <a:endParaRPr lang="en-US" dirty="0"/>
          </a:p>
        </p:txBody>
      </p:sp>
      <p:sp>
        <p:nvSpPr>
          <p:cNvPr id="8" name="Accolade fermante 7"/>
          <p:cNvSpPr/>
          <p:nvPr/>
        </p:nvSpPr>
        <p:spPr>
          <a:xfrm>
            <a:off x="4143372" y="4500570"/>
            <a:ext cx="285752" cy="92869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4643438" y="4714884"/>
            <a:ext cx="24288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/>
              <a:t>Corps du rapport</a:t>
            </a:r>
            <a:endParaRPr lang="en-US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d'un rapport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11760" y="2348880"/>
            <a:ext cx="4357718" cy="33575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 smtClean="0"/>
          </a:p>
          <a:p>
            <a:pPr marL="0" lvl="1" indent="0">
              <a:lnSpc>
                <a:spcPct val="140000"/>
              </a:lnSpc>
              <a:spcBef>
                <a:spcPts val="600"/>
              </a:spcBef>
              <a:buSzPct val="70000"/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La Page de garde : 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Sujet du projet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Noms d’étudiants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Nom et logo d’établissement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Noms des tuteurs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La date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Page de garde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2736"/>
            <a:ext cx="2399950" cy="334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20669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11760" y="1894982"/>
            <a:ext cx="3196761" cy="26677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1" indent="0">
              <a:lnSpc>
                <a:spcPct val="140000"/>
              </a:lnSpc>
              <a:spcBef>
                <a:spcPts val="600"/>
              </a:spcBef>
              <a:buSzPct val="70000"/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Remercier 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responsables de l’établissement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tuteurs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membres de jury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remerciement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24744"/>
            <a:ext cx="2422064" cy="341376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8800"/>
            <a:ext cx="1990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738795" y="2636912"/>
            <a:ext cx="4929222" cy="36147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Le résumé doit mentionner </a:t>
            </a:r>
            <a:endParaRPr lang="fr-FR" dirty="0" smtClean="0"/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L’objectif du projet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La description du problème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solutions envisagées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méthodes employées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principaux résultats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Les conclusions et les recommandations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6388" name="Picture 4" descr="نتيجة بحث الصور عن ‪résumé d'un rapport pfe‬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635" y="980728"/>
            <a:ext cx="1457001" cy="20621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9" name="Titre 1"/>
          <p:cNvSpPr txBox="1">
            <a:spLocks/>
          </p:cNvSpPr>
          <p:nvPr/>
        </p:nvSpPr>
        <p:spPr>
          <a:xfrm>
            <a:off x="395536" y="188640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Résumé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3" y="1824037"/>
            <a:ext cx="22288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347864" y="1124744"/>
            <a:ext cx="5112568" cy="22322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Le sommaire doit être :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Assez détaillé, sans l’être trop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Trois niveaux de titre suffisent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Titres personnalisés : ne pas dire « conception» mais plutôt « conception d’une application de gestion de … »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" name="Image 4" descr="sommai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573016"/>
            <a:ext cx="5500726" cy="2071702"/>
          </a:xfrm>
          <a:prstGeom prst="rect">
            <a:avLst/>
          </a:prstGeom>
        </p:spPr>
      </p:pic>
      <p:sp>
        <p:nvSpPr>
          <p:cNvPr id="19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Sommaire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" y="1683118"/>
            <a:ext cx="20478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75856" y="1124744"/>
            <a:ext cx="5303512" cy="46148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Liste des tableaux (</a:t>
            </a:r>
            <a:r>
              <a:rPr lang="fr-FR" sz="1800" b="1" u="sng" dirty="0" err="1">
                <a:solidFill>
                  <a:schemeClr val="tx1"/>
                </a:solidFill>
              </a:rPr>
              <a:t>resp</a:t>
            </a:r>
            <a:r>
              <a:rPr lang="fr-FR" sz="1800" b="1" u="sng" dirty="0">
                <a:solidFill>
                  <a:schemeClr val="tx1"/>
                </a:solidFill>
              </a:rPr>
              <a:t> figures) :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Se situe à la suite du sommaire sur feuille séparée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Indique :</a:t>
            </a:r>
          </a:p>
          <a:p>
            <a:pPr marL="548640" lvl="2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La numérotation</a:t>
            </a:r>
          </a:p>
          <a:p>
            <a:pPr marL="548640" lvl="2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Le titre</a:t>
            </a:r>
          </a:p>
          <a:p>
            <a:pPr marL="548640" lvl="2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Le numéro de page</a:t>
            </a:r>
          </a:p>
          <a:p>
            <a:pPr lvl="1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800" b="1" u="sng" dirty="0">
                <a:solidFill>
                  <a:schemeClr val="tx1"/>
                </a:solidFill>
              </a:rPr>
              <a:t>Liste des abréviations :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Se situe à la suite de la liste des tableaux et des figures sur feuille séparée</a:t>
            </a:r>
          </a:p>
          <a:p>
            <a:pPr marL="274320" lvl="1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Indique :</a:t>
            </a:r>
          </a:p>
          <a:p>
            <a:pPr marL="548640" lvl="2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L’abréviation </a:t>
            </a:r>
          </a:p>
          <a:p>
            <a:pPr marL="548640" lvl="2" algn="just">
              <a:lnSpc>
                <a:spcPct val="14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1500" dirty="0">
                <a:solidFill>
                  <a:schemeClr val="tx1"/>
                </a:solidFill>
              </a:rPr>
              <a:t>La définition du terme</a:t>
            </a:r>
          </a:p>
          <a:p>
            <a:pPr lvl="1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272752" y="5861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Liste des figures (tableaux)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7" y="1700808"/>
            <a:ext cx="19621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D49D-D805-47A4-BAB8-5B101FB5248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771800" y="1389972"/>
            <a:ext cx="5832648" cy="4271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r>
              <a:rPr lang="fr-FR" sz="1800" b="1" u="sng" dirty="0" smtClean="0">
                <a:solidFill>
                  <a:schemeClr val="tx1"/>
                </a:solidFill>
              </a:rPr>
              <a:t>L’introduction </a:t>
            </a:r>
            <a:r>
              <a:rPr lang="fr-FR" sz="1800" b="1" u="sng" dirty="0">
                <a:solidFill>
                  <a:schemeClr val="tx1"/>
                </a:solidFill>
              </a:rPr>
              <a:t>doit se constituer de quatre parties:</a:t>
            </a:r>
          </a:p>
          <a:p>
            <a:pPr lvl="2">
              <a:buFont typeface="Wingdings"/>
              <a:buNone/>
            </a:pPr>
            <a:endParaRPr lang="fr-FR" dirty="0" smtClean="0"/>
          </a:p>
          <a:p>
            <a:pPr marL="274320" lvl="1" algn="just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Le contexte général : 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Présenter l'entreprise d'accueil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Le projet du stage</a:t>
            </a:r>
          </a:p>
          <a:p>
            <a:pPr lvl="2">
              <a:buFont typeface="Wingdings"/>
              <a:buNone/>
            </a:pPr>
            <a:endParaRPr lang="fr-FR" dirty="0" smtClean="0"/>
          </a:p>
          <a:p>
            <a:pPr marL="274320" lvl="1" algn="just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La problématique : 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Quels sont les besoins qui nécessitent la réalisation de votre projet ?</a:t>
            </a:r>
          </a:p>
          <a:p>
            <a:pPr lvl="2">
              <a:buFont typeface="Wingdings"/>
              <a:buNone/>
            </a:pPr>
            <a:endParaRPr lang="fr-FR" dirty="0" smtClean="0"/>
          </a:p>
          <a:p>
            <a:pPr marL="274320" lvl="1" algn="just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Les objectifs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Expliquez en quoi consiste votre projet.</a:t>
            </a:r>
          </a:p>
          <a:p>
            <a:pPr lvl="2">
              <a:buFont typeface="Wingdings"/>
              <a:buNone/>
            </a:pPr>
            <a:endParaRPr lang="fr-FR" dirty="0" smtClean="0"/>
          </a:p>
          <a:p>
            <a:pPr marL="274320" lvl="1" algn="just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La Description du plan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Présentez les différents chapitres et leur composition.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488776" y="418654"/>
            <a:ext cx="7467600" cy="922114"/>
          </a:xfrm>
          <a:prstGeom prst="rect">
            <a:avLst/>
          </a:prstGeom>
        </p:spPr>
        <p:txBody>
          <a:bodyPr vert="horz" anchor="b"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Structure d'un rapport</a:t>
            </a:r>
          </a:p>
          <a:p>
            <a:r>
              <a:rPr lang="fr-FR" dirty="0" smtClean="0"/>
              <a:t>Corps du rapport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1826"/>
            <a:ext cx="20859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77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2823</TotalTime>
  <Words>1173</Words>
  <Application>Microsoft Office PowerPoint</Application>
  <PresentationFormat>Affichage à l'écran (4:3)</PresentationFormat>
  <Paragraphs>224</Paragraphs>
  <Slides>19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Consignes pour la rédaction du rapport</vt:lpstr>
      <vt:lpstr>Règles de bases </vt:lpstr>
      <vt:lpstr>Structure d'un rapport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Rédaction de rapport de projet de fin d’année</dc:title>
  <dc:creator>nadia bouhriz</dc:creator>
  <cp:lastModifiedBy>dell</cp:lastModifiedBy>
  <cp:revision>164</cp:revision>
  <dcterms:created xsi:type="dcterms:W3CDTF">2017-05-22T12:55:11Z</dcterms:created>
  <dcterms:modified xsi:type="dcterms:W3CDTF">2022-07-25T15:43:17Z</dcterms:modified>
</cp:coreProperties>
</file>