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1" r:id="rId14"/>
  </p:sldIdLst>
  <p:sldSz cx="18288000" cy="10287000"/>
  <p:notesSz cx="6858000" cy="9144000"/>
  <p:embeddedFontLst>
    <p:embeddedFont>
      <p:font typeface="Inter Bold" panose="020B0604020202020204" charset="0"/>
      <p:regular r:id="rId16"/>
    </p:embeddedFont>
    <p:embeddedFont>
      <p:font typeface="Inter Medium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charset="0"/>
      <p:regular r:id="rId22"/>
    </p:embeddedFont>
    <p:embeddedFont>
      <p:font typeface="Open Sans Medium" panose="020B0604020202020204" charset="0"/>
      <p:regular r:id="rId23"/>
    </p:embeddedFont>
    <p:embeddedFont>
      <p:font typeface="Open Sans Semi-Bold" panose="020B0604020202020204" charset="0"/>
      <p:regular r:id="rId24"/>
    </p:embeddedFont>
    <p:embeddedFont>
      <p:font typeface="Tw Cen MT" panose="020B06020201040206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22" autoAdjust="0"/>
  </p:normalViewPr>
  <p:slideViewPr>
    <p:cSldViewPr>
      <p:cViewPr varScale="1">
        <p:scale>
          <a:sx n="41" d="100"/>
          <a:sy n="41" d="100"/>
        </p:scale>
        <p:origin x="83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19E3A-7FCB-4D64-8DAB-26F3FC1AD9A0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DB487-2A3C-4A71-A2E3-78CBD05135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84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DB487-2A3C-4A71-A2E3-78CBD05135E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60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850436" y="6126531"/>
            <a:ext cx="447675" cy="4476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335559" y="2730005"/>
            <a:ext cx="6495091" cy="6495091"/>
          </a:xfrm>
          <a:custGeom>
            <a:avLst/>
            <a:gdLst/>
            <a:ahLst/>
            <a:cxnLst/>
            <a:rect l="l" t="t" r="r" b="b"/>
            <a:pathLst>
              <a:path w="6495091" h="6495091">
                <a:moveTo>
                  <a:pt x="0" y="0"/>
                </a:moveTo>
                <a:lnTo>
                  <a:pt x="6495091" y="0"/>
                </a:lnTo>
                <a:lnTo>
                  <a:pt x="6495091" y="6495092"/>
                </a:lnTo>
                <a:lnTo>
                  <a:pt x="0" y="6495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79010" y="497008"/>
            <a:ext cx="4863846" cy="2431923"/>
          </a:xfrm>
          <a:custGeom>
            <a:avLst/>
            <a:gdLst/>
            <a:ahLst/>
            <a:cxnLst/>
            <a:rect l="l" t="t" r="r" b="b"/>
            <a:pathLst>
              <a:path w="4863846" h="2431923">
                <a:moveTo>
                  <a:pt x="0" y="0"/>
                </a:moveTo>
                <a:lnTo>
                  <a:pt x="4863847" y="0"/>
                </a:lnTo>
                <a:lnTo>
                  <a:pt x="4863847" y="2431923"/>
                </a:lnTo>
                <a:lnTo>
                  <a:pt x="0" y="24319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15476" y="3940242"/>
            <a:ext cx="12388300" cy="2100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169"/>
              </a:lnSpc>
            </a:pPr>
            <a:r>
              <a:rPr lang="en-US" sz="12264">
                <a:solidFill>
                  <a:srgbClr val="17726D"/>
                </a:solidFill>
                <a:latin typeface="Inter Bold"/>
              </a:rPr>
              <a:t> DBSCAN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4658" y="9213231"/>
            <a:ext cx="4168199" cy="32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89"/>
              </a:lnSpc>
            </a:pPr>
            <a:r>
              <a:rPr lang="en-US" sz="1799">
                <a:solidFill>
                  <a:srgbClr val="000000"/>
                </a:solidFill>
                <a:latin typeface="Open Sans Medium"/>
              </a:rPr>
              <a:t>EL AOUMARI Abdelmoughith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5048" y="8740951"/>
            <a:ext cx="2012164" cy="368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99"/>
              </a:lnSpc>
            </a:pPr>
            <a:r>
              <a:rPr lang="en-US" sz="1999">
                <a:solidFill>
                  <a:srgbClr val="000000"/>
                </a:solidFill>
                <a:latin typeface="Open Sans Bold"/>
              </a:rPr>
              <a:t>Réalisé par: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83198" y="6069381"/>
            <a:ext cx="806934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</a:pPr>
            <a:r>
              <a:rPr lang="en-US" sz="2799" spc="207">
                <a:solidFill>
                  <a:srgbClr val="000000"/>
                </a:solidFill>
                <a:latin typeface="Open Sans Semi-Bold"/>
              </a:rPr>
              <a:t>IMPLEMENTATION EN PYTHON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4658" y="9542161"/>
            <a:ext cx="2925092" cy="32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89"/>
              </a:lnSpc>
            </a:pPr>
            <a:r>
              <a:rPr lang="en-US" sz="1799">
                <a:solidFill>
                  <a:srgbClr val="000000"/>
                </a:solidFill>
                <a:latin typeface="Open Sans Medium"/>
              </a:rPr>
              <a:t>LEMKHARBECH Yahya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09626" y="8740951"/>
            <a:ext cx="2012164" cy="368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99"/>
              </a:lnSpc>
            </a:pPr>
            <a:r>
              <a:rPr lang="en-US" sz="1999">
                <a:solidFill>
                  <a:srgbClr val="000000"/>
                </a:solidFill>
                <a:latin typeface="Open Sans Bold"/>
              </a:rPr>
              <a:t>Encadré par: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09626" y="9184020"/>
            <a:ext cx="2925092" cy="32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89"/>
              </a:lnSpc>
            </a:pPr>
            <a:r>
              <a:rPr lang="en-US" sz="1799">
                <a:solidFill>
                  <a:srgbClr val="000000"/>
                </a:solidFill>
                <a:latin typeface="Open Sans Medium"/>
              </a:rPr>
              <a:t>Mme.MOUNIR Ilham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176437" y="8740951"/>
            <a:ext cx="3036905" cy="368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99"/>
              </a:lnSpc>
            </a:pPr>
            <a:r>
              <a:rPr lang="en-US" sz="1999">
                <a:solidFill>
                  <a:srgbClr val="000000"/>
                </a:solidFill>
                <a:latin typeface="Open Sans Bold"/>
              </a:rPr>
              <a:t>Année Universitaire: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232344" y="9184020"/>
            <a:ext cx="2925092" cy="32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89"/>
              </a:lnSpc>
            </a:pPr>
            <a:r>
              <a:rPr lang="en-US" sz="1799">
                <a:solidFill>
                  <a:srgbClr val="000000"/>
                </a:solidFill>
                <a:latin typeface="Open Sans Medium"/>
              </a:rPr>
              <a:t>2023-2024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270044" y="990600"/>
            <a:ext cx="7564755" cy="165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u="none" strike="noStrike" spc="140">
                <a:solidFill>
                  <a:srgbClr val="000000"/>
                </a:solidFill>
                <a:latin typeface="Open Sans Semi-Bold"/>
              </a:rPr>
              <a:t>UNIVERSITÉ CADI AYYAD</a:t>
            </a:r>
          </a:p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u="none" strike="noStrike" spc="140">
                <a:solidFill>
                  <a:srgbClr val="000000"/>
                </a:solidFill>
                <a:latin typeface="Open Sans Semi-Bold"/>
              </a:rPr>
              <a:t>ÉCOLE SUPÉRIEURE DE TECHNOLOGIE-SAFI</a:t>
            </a:r>
          </a:p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u="none" strike="noStrike" spc="140">
                <a:solidFill>
                  <a:srgbClr val="000000"/>
                </a:solidFill>
                <a:latin typeface="Open Sans Semi-Bold"/>
              </a:rPr>
              <a:t>DÉPARTEMENT : </a:t>
            </a:r>
            <a:r>
              <a:rPr lang="en-US" sz="1900" u="none" strike="noStrike" spc="140">
                <a:solidFill>
                  <a:srgbClr val="000000"/>
                </a:solidFill>
                <a:latin typeface="Open Sans"/>
              </a:rPr>
              <a:t>INFORMATIQUE</a:t>
            </a:r>
          </a:p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u="none" strike="noStrike" spc="140">
                <a:solidFill>
                  <a:srgbClr val="000000"/>
                </a:solidFill>
                <a:latin typeface="Open Sans Semi-Bold"/>
              </a:rPr>
              <a:t>FILIÈRE :</a:t>
            </a:r>
            <a:r>
              <a:rPr lang="en-US" sz="1900" u="none" strike="noStrike" spc="140">
                <a:solidFill>
                  <a:srgbClr val="000000"/>
                </a:solidFill>
                <a:latin typeface="Open Sans"/>
              </a:rPr>
              <a:t> LP INGÉNIERIE DES SYSTÈMES D’INFORMATION ET</a:t>
            </a:r>
          </a:p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u="none" strike="noStrike" spc="140">
                <a:solidFill>
                  <a:srgbClr val="000000"/>
                </a:solidFill>
                <a:latin typeface="Open Sans"/>
              </a:rPr>
              <a:t>RÉSEAUX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36" name="TextBox 15">
            <a:extLst>
              <a:ext uri="{FF2B5EF4-FFF2-40B4-BE49-F238E27FC236}">
                <a16:creationId xmlns:a16="http://schemas.microsoft.com/office/drawing/2014/main" id="{A83E1B09-686B-43B7-67BF-4A122B75A8EC}"/>
              </a:ext>
            </a:extLst>
          </p:cNvPr>
          <p:cNvSpPr txBox="1"/>
          <p:nvPr/>
        </p:nvSpPr>
        <p:spPr>
          <a:xfrm>
            <a:off x="1439046" y="1434546"/>
            <a:ext cx="8168199" cy="86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3600" dirty="0">
                <a:solidFill>
                  <a:srgbClr val="17726D"/>
                </a:solidFill>
                <a:latin typeface="Inter Bold"/>
              </a:rPr>
              <a:t>III- IMPLEMENTATION</a:t>
            </a: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52DE807F-9C8C-A1E0-A6C8-D8247AD4B141}"/>
              </a:ext>
            </a:extLst>
          </p:cNvPr>
          <p:cNvSpPr txBox="1"/>
          <p:nvPr/>
        </p:nvSpPr>
        <p:spPr>
          <a:xfrm>
            <a:off x="2505580" y="2489995"/>
            <a:ext cx="681884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</a:pPr>
            <a:r>
              <a:rPr lang="en-US" sz="2400" spc="177" dirty="0">
                <a:solidFill>
                  <a:srgbClr val="000000"/>
                </a:solidFill>
                <a:latin typeface="Open Sans Semi-Bold"/>
              </a:rPr>
              <a:t>III.1-Technologies </a:t>
            </a:r>
            <a:r>
              <a:rPr lang="en-US" sz="2400" spc="177" dirty="0" err="1">
                <a:solidFill>
                  <a:srgbClr val="000000"/>
                </a:solidFill>
                <a:latin typeface="Open Sans Semi-Bold"/>
              </a:rPr>
              <a:t>utilisés</a:t>
            </a:r>
            <a:endParaRPr lang="en-US" sz="2400" spc="177" dirty="0">
              <a:solidFill>
                <a:srgbClr val="000000"/>
              </a:solidFill>
              <a:latin typeface="Open Sans Semi-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6B902-521A-0436-A7AF-C128CDC33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076700"/>
            <a:ext cx="3117447" cy="3416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2637F-BD6A-2006-92BC-88F497CE5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03176"/>
            <a:ext cx="3918917" cy="293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3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36" name="TextBox 15">
            <a:extLst>
              <a:ext uri="{FF2B5EF4-FFF2-40B4-BE49-F238E27FC236}">
                <a16:creationId xmlns:a16="http://schemas.microsoft.com/office/drawing/2014/main" id="{A83E1B09-686B-43B7-67BF-4A122B75A8EC}"/>
              </a:ext>
            </a:extLst>
          </p:cNvPr>
          <p:cNvSpPr txBox="1"/>
          <p:nvPr/>
        </p:nvSpPr>
        <p:spPr>
          <a:xfrm>
            <a:off x="1439046" y="1434546"/>
            <a:ext cx="8168199" cy="86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3600" dirty="0">
                <a:solidFill>
                  <a:srgbClr val="17726D"/>
                </a:solidFill>
                <a:latin typeface="Inter Bold"/>
              </a:rPr>
              <a:t>III- IMPLEMENTATION</a:t>
            </a: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52DE807F-9C8C-A1E0-A6C8-D8247AD4B141}"/>
              </a:ext>
            </a:extLst>
          </p:cNvPr>
          <p:cNvSpPr txBox="1"/>
          <p:nvPr/>
        </p:nvSpPr>
        <p:spPr>
          <a:xfrm>
            <a:off x="2505580" y="2489995"/>
            <a:ext cx="681884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</a:pPr>
            <a:r>
              <a:rPr lang="en-US" sz="2400" spc="177" dirty="0">
                <a:solidFill>
                  <a:srgbClr val="000000"/>
                </a:solidFill>
                <a:latin typeface="Open Sans Semi-Bold"/>
              </a:rPr>
              <a:t>III.2-Démonstration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3F530-045D-1905-3936-DB9A1D613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58776"/>
            <a:ext cx="5638495" cy="56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5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" y="1537807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972039" y="656036"/>
            <a:ext cx="1241303" cy="575606"/>
            <a:chOff x="0" y="0"/>
            <a:chExt cx="326928" cy="1516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114800" y="5062202"/>
            <a:ext cx="14325600" cy="246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73"/>
              </a:lnSpc>
            </a:pPr>
            <a:r>
              <a:rPr lang="en-US" sz="12000" dirty="0">
                <a:solidFill>
                  <a:srgbClr val="17726D"/>
                </a:solidFill>
                <a:latin typeface="Inter Bold"/>
              </a:rPr>
              <a:t>CONCLUSION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8DBD9-161D-CFDD-5391-02DE48BD9B60}"/>
              </a:ext>
            </a:extLst>
          </p:cNvPr>
          <p:cNvSpPr txBox="1"/>
          <p:nvPr/>
        </p:nvSpPr>
        <p:spPr>
          <a:xfrm>
            <a:off x="2426464" y="2896731"/>
            <a:ext cx="3059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0" dirty="0">
                <a:latin typeface="Inter Bold"/>
              </a:rPr>
              <a:t>3-</a:t>
            </a:r>
            <a:endParaRPr lang="fr-FR" sz="14000" dirty="0"/>
          </a:p>
        </p:txBody>
      </p:sp>
    </p:spTree>
    <p:extLst>
      <p:ext uri="{BB962C8B-B14F-4D97-AF65-F5344CB8AC3E}">
        <p14:creationId xmlns:p14="http://schemas.microsoft.com/office/powerpoint/2010/main" val="127869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785978" y="1231643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24956" y="656036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5972039" y="656036"/>
            <a:ext cx="1241303" cy="575606"/>
            <a:chOff x="0" y="0"/>
            <a:chExt cx="326928" cy="1516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81075" y="2884046"/>
            <a:ext cx="14166687" cy="257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73"/>
              </a:lnSpc>
            </a:pPr>
            <a:r>
              <a:rPr lang="en-US" sz="15624" dirty="0">
                <a:solidFill>
                  <a:srgbClr val="17726D"/>
                </a:solidFill>
                <a:latin typeface="Inter Bold"/>
              </a:rPr>
              <a:t>MERCI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DDFD1-2A79-3FB2-A7CA-3E2F16D68D95}"/>
              </a:ext>
            </a:extLst>
          </p:cNvPr>
          <p:cNvSpPr txBox="1"/>
          <p:nvPr/>
        </p:nvSpPr>
        <p:spPr>
          <a:xfrm>
            <a:off x="1083744" y="6180090"/>
            <a:ext cx="16120511" cy="2488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873"/>
              </a:lnSpc>
            </a:pPr>
            <a:r>
              <a:rPr lang="en-US" sz="9600" dirty="0">
                <a:solidFill>
                  <a:srgbClr val="17726D"/>
                </a:solidFill>
                <a:latin typeface="Inter Bold"/>
              </a:rPr>
              <a:t>POUR VOTRE ATTENTION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1585245" y="4578500"/>
            <a:ext cx="969409" cy="986123"/>
            <a:chOff x="0" y="0"/>
            <a:chExt cx="812800" cy="8268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</a:rPr>
                <a:t>01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907332" y="4578500"/>
            <a:ext cx="969409" cy="986123"/>
            <a:chOff x="0" y="0"/>
            <a:chExt cx="812800" cy="8268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17726D"/>
                  </a:solidFill>
                  <a:latin typeface="Inter Bold"/>
                </a:rPr>
                <a:t>02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572653" y="6703030"/>
            <a:ext cx="969409" cy="986123"/>
            <a:chOff x="0" y="0"/>
            <a:chExt cx="812800" cy="8268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</a:rPr>
                <a:t>03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907332" y="6715957"/>
            <a:ext cx="969409" cy="986123"/>
            <a:chOff x="0" y="0"/>
            <a:chExt cx="812800" cy="82681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17726D"/>
                  </a:solidFill>
                  <a:latin typeface="Inter Bold"/>
                </a:rPr>
                <a:t>04</a:t>
              </a:r>
            </a:p>
          </p:txBody>
        </p:sp>
      </p:grpSp>
      <p:sp>
        <p:nvSpPr>
          <p:cNvPr id="31" name="AutoShape 31"/>
          <p:cNvSpPr/>
          <p:nvPr/>
        </p:nvSpPr>
        <p:spPr>
          <a:xfrm>
            <a:off x="1475313" y="3781296"/>
            <a:ext cx="6008511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3"/>
          <p:cNvSpPr txBox="1"/>
          <p:nvPr/>
        </p:nvSpPr>
        <p:spPr>
          <a:xfrm>
            <a:off x="1585245" y="2873447"/>
            <a:ext cx="7158103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7200" dirty="0">
                <a:solidFill>
                  <a:srgbClr val="17726D"/>
                </a:solidFill>
                <a:latin typeface="Inter Bold"/>
              </a:rPr>
              <a:t>PLAN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812801" y="4837779"/>
            <a:ext cx="3614553" cy="412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Inter Medium"/>
              </a:rPr>
              <a:t>INTRODUCTION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134887" y="4837779"/>
            <a:ext cx="3614553" cy="412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Inter Medium"/>
              </a:rPr>
              <a:t>DBSCAN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134886" y="6989716"/>
            <a:ext cx="3614553" cy="412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Inter Medium"/>
              </a:rPr>
              <a:t>CONCLUSION</a:t>
            </a:r>
          </a:p>
        </p:txBody>
      </p:sp>
      <p:sp>
        <p:nvSpPr>
          <p:cNvPr id="42" name="TextBox 34">
            <a:extLst>
              <a:ext uri="{FF2B5EF4-FFF2-40B4-BE49-F238E27FC236}">
                <a16:creationId xmlns:a16="http://schemas.microsoft.com/office/drawing/2014/main" id="{58774CD1-E0D3-838E-B44C-5FC432356E46}"/>
              </a:ext>
            </a:extLst>
          </p:cNvPr>
          <p:cNvSpPr txBox="1"/>
          <p:nvPr/>
        </p:nvSpPr>
        <p:spPr>
          <a:xfrm>
            <a:off x="2823726" y="6949955"/>
            <a:ext cx="3614553" cy="412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Inter Medium"/>
              </a:rPr>
              <a:t>IMPLEMENTATION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947D757-F8FC-05A3-0D12-82FFAC876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261" y="1078719"/>
            <a:ext cx="8186676" cy="8786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" y="1537807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972039" y="656036"/>
            <a:ext cx="1241303" cy="575606"/>
            <a:chOff x="0" y="0"/>
            <a:chExt cx="326928" cy="1516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653460" y="5062202"/>
            <a:ext cx="12081685" cy="246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73"/>
              </a:lnSpc>
            </a:pPr>
            <a:r>
              <a:rPr lang="en-US" sz="12000" dirty="0">
                <a:solidFill>
                  <a:srgbClr val="17726D"/>
                </a:solidFill>
                <a:latin typeface="Inter Bold"/>
              </a:rPr>
              <a:t>INTRODUCTION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8DBD9-161D-CFDD-5391-02DE48BD9B60}"/>
              </a:ext>
            </a:extLst>
          </p:cNvPr>
          <p:cNvSpPr txBox="1"/>
          <p:nvPr/>
        </p:nvSpPr>
        <p:spPr>
          <a:xfrm>
            <a:off x="2426464" y="2896731"/>
            <a:ext cx="3059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0" dirty="0">
                <a:latin typeface="Inter Bold"/>
              </a:rPr>
              <a:t>1-</a:t>
            </a:r>
            <a:endParaRPr lang="fr-FR" sz="14000" dirty="0"/>
          </a:p>
        </p:txBody>
      </p:sp>
    </p:spTree>
    <p:extLst>
      <p:ext uri="{BB962C8B-B14F-4D97-AF65-F5344CB8AC3E}">
        <p14:creationId xmlns:p14="http://schemas.microsoft.com/office/powerpoint/2010/main" val="19220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36" name="TextBox 15">
            <a:extLst>
              <a:ext uri="{FF2B5EF4-FFF2-40B4-BE49-F238E27FC236}">
                <a16:creationId xmlns:a16="http://schemas.microsoft.com/office/drawing/2014/main" id="{A83E1B09-686B-43B7-67BF-4A122B75A8EC}"/>
              </a:ext>
            </a:extLst>
          </p:cNvPr>
          <p:cNvSpPr txBox="1"/>
          <p:nvPr/>
        </p:nvSpPr>
        <p:spPr>
          <a:xfrm>
            <a:off x="1439046" y="1434546"/>
            <a:ext cx="8168199" cy="86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3600" dirty="0">
                <a:solidFill>
                  <a:srgbClr val="17726D"/>
                </a:solidFill>
                <a:latin typeface="Inter Bold"/>
              </a:rPr>
              <a:t>I- INTRODUCTION</a:t>
            </a: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52DE807F-9C8C-A1E0-A6C8-D8247AD4B141}"/>
              </a:ext>
            </a:extLst>
          </p:cNvPr>
          <p:cNvSpPr txBox="1"/>
          <p:nvPr/>
        </p:nvSpPr>
        <p:spPr>
          <a:xfrm>
            <a:off x="2505580" y="2489995"/>
            <a:ext cx="681884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</a:pPr>
            <a:r>
              <a:rPr lang="en-US" sz="2400" spc="177" dirty="0">
                <a:solidFill>
                  <a:srgbClr val="000000"/>
                </a:solidFill>
                <a:latin typeface="Open Sans Semi-Bold"/>
              </a:rPr>
              <a:t>I.1- DATA MINING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83EF7FE-104E-8BBD-2385-6A813B13C12A}"/>
              </a:ext>
            </a:extLst>
          </p:cNvPr>
          <p:cNvSpPr/>
          <p:nvPr/>
        </p:nvSpPr>
        <p:spPr>
          <a:xfrm>
            <a:off x="2778829" y="3480596"/>
            <a:ext cx="12268200" cy="166290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fouille de données (data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consiste à découvrir des modèles utiles dans de grandes quantités de données, en utilisant des techniques d'analyse statistique et d'apprentissage automatique.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8BA671-E7AC-C172-5F08-D9C27453260E}"/>
              </a:ext>
            </a:extLst>
          </p:cNvPr>
          <p:cNvSpPr/>
          <p:nvPr/>
        </p:nvSpPr>
        <p:spPr>
          <a:xfrm>
            <a:off x="3009089" y="6134100"/>
            <a:ext cx="3124200" cy="886490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Descriptives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84EBD11-B7AD-CBAA-EE19-3755999803F2}"/>
              </a:ext>
            </a:extLst>
          </p:cNvPr>
          <p:cNvSpPr/>
          <p:nvPr/>
        </p:nvSpPr>
        <p:spPr>
          <a:xfrm>
            <a:off x="12224425" y="6134100"/>
            <a:ext cx="3124200" cy="886490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Prédictives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01078D-F72F-8DF4-658B-00F3CDC70710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 rot="5400000">
            <a:off x="6246759" y="3467930"/>
            <a:ext cx="990600" cy="4341740"/>
          </a:xfrm>
          <a:prstGeom prst="bentConnector3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3E6B15C-1E71-0F5F-E892-D8ADAE64793C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rot="16200000" flipH="1">
            <a:off x="10854427" y="3202002"/>
            <a:ext cx="990600" cy="4873596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52DA754-3ACC-840B-EB35-AD60A84E6C7C}"/>
              </a:ext>
            </a:extLst>
          </p:cNvPr>
          <p:cNvSpPr txBox="1"/>
          <p:nvPr/>
        </p:nvSpPr>
        <p:spPr>
          <a:xfrm>
            <a:off x="3408309" y="6646590"/>
            <a:ext cx="27432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001F5F"/>
                </a:solidFill>
                <a:latin typeface="Arial" panose="020B0604020202020204" pitchFamily="34" charset="0"/>
              </a:rPr>
              <a:t>R</a:t>
            </a:r>
            <a:r>
              <a:rPr lang="fr-FR" sz="1800" b="1" i="0" u="none" strike="noStrike" baseline="0" dirty="0">
                <a:solidFill>
                  <a:srgbClr val="001F5F"/>
                </a:solidFill>
                <a:latin typeface="Arial" panose="020B0604020202020204" pitchFamily="34" charset="0"/>
              </a:rPr>
              <a:t>ègle d’association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800" b="1" i="0" u="none" strike="noStrike" baseline="0" dirty="0">
                <a:solidFill>
                  <a:srgbClr val="001F5F"/>
                </a:solidFill>
                <a:latin typeface="Arial" panose="020B0604020202020204" pitchFamily="34" charset="0"/>
              </a:rPr>
              <a:t>Clustering</a:t>
            </a:r>
            <a:endParaRPr lang="fr-FR" sz="1800" b="0" i="0" u="none" strike="noStrike" baseline="0" dirty="0">
              <a:solidFill>
                <a:srgbClr val="001F5F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1800" b="0" i="0" u="none" strike="noStrike" baseline="0" dirty="0">
              <a:solidFill>
                <a:srgbClr val="001F5F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1800" b="0" i="0" u="none" strike="noStrike" baseline="0" dirty="0">
              <a:solidFill>
                <a:srgbClr val="001F5F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1800" b="0" i="0" u="none" strike="noStrike" baseline="0" dirty="0">
              <a:solidFill>
                <a:srgbClr val="001F5F"/>
              </a:solidFill>
              <a:latin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91D1DE-CB64-0B60-03BE-734BD11BB718}"/>
              </a:ext>
            </a:extLst>
          </p:cNvPr>
          <p:cNvSpPr txBox="1"/>
          <p:nvPr/>
        </p:nvSpPr>
        <p:spPr>
          <a:xfrm>
            <a:off x="12838889" y="6659543"/>
            <a:ext cx="3429000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800" b="1" i="0" u="none" strike="noStrike" baseline="0" dirty="0">
                <a:solidFill>
                  <a:srgbClr val="001F5F"/>
                </a:solidFill>
                <a:latin typeface="Arial" panose="020B0604020202020204" pitchFamily="34" charset="0"/>
              </a:rPr>
              <a:t>arbre de décision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800" b="1" i="0" u="none" strike="noStrike" baseline="0" dirty="0">
                <a:solidFill>
                  <a:srgbClr val="001F5F"/>
                </a:solidFill>
                <a:latin typeface="Arial" panose="020B0604020202020204" pitchFamily="34" charset="0"/>
              </a:rPr>
              <a:t> réseaux de neurones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800" b="1" i="0" u="none" strike="noStrike" baseline="0" dirty="0">
                <a:solidFill>
                  <a:srgbClr val="001F5F"/>
                </a:solidFill>
                <a:latin typeface="Arial" panose="020B0604020202020204" pitchFamily="34" charset="0"/>
              </a:rPr>
              <a:t> régression</a:t>
            </a:r>
            <a:endParaRPr lang="fr-FR" sz="1800" b="0" i="0" u="none" strike="noStrike" baseline="0" dirty="0">
              <a:solidFill>
                <a:srgbClr val="001F5F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1800" b="0" i="0" u="none" strike="noStrike" baseline="0" dirty="0">
              <a:solidFill>
                <a:srgbClr val="001F5F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1800" b="0" i="0" u="none" strike="noStrike" baseline="0" dirty="0">
              <a:solidFill>
                <a:srgbClr val="001F5F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1800" b="0" i="0" u="none" strike="noStrike" baseline="0" dirty="0">
              <a:solidFill>
                <a:srgbClr val="001F5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50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36" name="TextBox 15">
            <a:extLst>
              <a:ext uri="{FF2B5EF4-FFF2-40B4-BE49-F238E27FC236}">
                <a16:creationId xmlns:a16="http://schemas.microsoft.com/office/drawing/2014/main" id="{A83E1B09-686B-43B7-67BF-4A122B75A8EC}"/>
              </a:ext>
            </a:extLst>
          </p:cNvPr>
          <p:cNvSpPr txBox="1"/>
          <p:nvPr/>
        </p:nvSpPr>
        <p:spPr>
          <a:xfrm>
            <a:off x="1439046" y="1434546"/>
            <a:ext cx="8168199" cy="86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3600" dirty="0">
                <a:solidFill>
                  <a:srgbClr val="17726D"/>
                </a:solidFill>
                <a:latin typeface="Inter Bold"/>
              </a:rPr>
              <a:t>I- INTRODUCTION</a:t>
            </a: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52DE807F-9C8C-A1E0-A6C8-D8247AD4B141}"/>
              </a:ext>
            </a:extLst>
          </p:cNvPr>
          <p:cNvSpPr txBox="1"/>
          <p:nvPr/>
        </p:nvSpPr>
        <p:spPr>
          <a:xfrm>
            <a:off x="2505580" y="2489995"/>
            <a:ext cx="681884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</a:pPr>
            <a:r>
              <a:rPr lang="en-US" sz="2400" spc="177" dirty="0">
                <a:solidFill>
                  <a:srgbClr val="000000"/>
                </a:solidFill>
                <a:latin typeface="Open Sans Semi-Bold"/>
              </a:rPr>
              <a:t>I.2- CLUSTERING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83EF7FE-104E-8BBD-2385-6A813B13C12A}"/>
              </a:ext>
            </a:extLst>
          </p:cNvPr>
          <p:cNvSpPr/>
          <p:nvPr/>
        </p:nvSpPr>
        <p:spPr>
          <a:xfrm>
            <a:off x="2778829" y="3480596"/>
            <a:ext cx="12268200" cy="166290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clustering, ou regroupement, est le processus de division d'un ensemble de données en groupes homogènes où les éléments au sein d'un groupe sont similaires entre eux. Il repose sur plusieurs algorithmes.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8BA671-E7AC-C172-5F08-D9C27453260E}"/>
              </a:ext>
            </a:extLst>
          </p:cNvPr>
          <p:cNvSpPr/>
          <p:nvPr/>
        </p:nvSpPr>
        <p:spPr>
          <a:xfrm>
            <a:off x="3009089" y="6134100"/>
            <a:ext cx="3124200" cy="934512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algn="ctr"/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Partitionnement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84EBD11-B7AD-CBAA-EE19-3755999803F2}"/>
              </a:ext>
            </a:extLst>
          </p:cNvPr>
          <p:cNvSpPr/>
          <p:nvPr/>
        </p:nvSpPr>
        <p:spPr>
          <a:xfrm>
            <a:off x="11353799" y="6134100"/>
            <a:ext cx="3693229" cy="886490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basés sur la densité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01078D-F72F-8DF4-658B-00F3CDC70710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5400000">
            <a:off x="6246759" y="3467930"/>
            <a:ext cx="990600" cy="4341740"/>
          </a:xfrm>
          <a:prstGeom prst="bentConnector3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3E6B15C-1E71-0F5F-E892-D8ADAE64793C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rot="16200000" flipH="1">
            <a:off x="10561371" y="3495057"/>
            <a:ext cx="990600" cy="428748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6922D1E-B676-9C87-F6A0-AD40BF8A5BB7}"/>
              </a:ext>
            </a:extLst>
          </p:cNvPr>
          <p:cNvSpPr/>
          <p:nvPr/>
        </p:nvSpPr>
        <p:spPr>
          <a:xfrm>
            <a:off x="7350829" y="6161770"/>
            <a:ext cx="3124200" cy="886490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hiérarchiques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BD5663B-3DE2-F9BD-DCF4-F93DAC37BA95}"/>
              </a:ext>
            </a:extLst>
          </p:cNvPr>
          <p:cNvCxnSpPr>
            <a:cxnSpLocks/>
            <a:stCxn id="38" idx="2"/>
            <a:endCxn id="7" idx="0"/>
          </p:cNvCxnSpPr>
          <p:nvPr/>
        </p:nvCxnSpPr>
        <p:spPr>
          <a:xfrm rot="5400000">
            <a:off x="8403794" y="5652635"/>
            <a:ext cx="101827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99183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" y="1537807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972039" y="656036"/>
            <a:ext cx="1241303" cy="575606"/>
            <a:chOff x="0" y="0"/>
            <a:chExt cx="326928" cy="1516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653460" y="5062202"/>
            <a:ext cx="12081685" cy="246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73"/>
              </a:lnSpc>
            </a:pPr>
            <a:r>
              <a:rPr lang="en-US" sz="12000" dirty="0">
                <a:solidFill>
                  <a:srgbClr val="17726D"/>
                </a:solidFill>
                <a:latin typeface="Inter Bold"/>
              </a:rPr>
              <a:t>DBSCAN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8DBD9-161D-CFDD-5391-02DE48BD9B60}"/>
              </a:ext>
            </a:extLst>
          </p:cNvPr>
          <p:cNvSpPr txBox="1"/>
          <p:nvPr/>
        </p:nvSpPr>
        <p:spPr>
          <a:xfrm>
            <a:off x="2426464" y="2896731"/>
            <a:ext cx="3059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0" dirty="0">
                <a:latin typeface="Inter Bold"/>
              </a:rPr>
              <a:t>2-</a:t>
            </a:r>
            <a:endParaRPr lang="fr-FR" sz="14000" dirty="0"/>
          </a:p>
        </p:txBody>
      </p:sp>
    </p:spTree>
    <p:extLst>
      <p:ext uri="{BB962C8B-B14F-4D97-AF65-F5344CB8AC3E}">
        <p14:creationId xmlns:p14="http://schemas.microsoft.com/office/powerpoint/2010/main" val="358170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36" name="TextBox 15">
            <a:extLst>
              <a:ext uri="{FF2B5EF4-FFF2-40B4-BE49-F238E27FC236}">
                <a16:creationId xmlns:a16="http://schemas.microsoft.com/office/drawing/2014/main" id="{A83E1B09-686B-43B7-67BF-4A122B75A8EC}"/>
              </a:ext>
            </a:extLst>
          </p:cNvPr>
          <p:cNvSpPr txBox="1"/>
          <p:nvPr/>
        </p:nvSpPr>
        <p:spPr>
          <a:xfrm>
            <a:off x="1439046" y="1434546"/>
            <a:ext cx="8168199" cy="86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3600" dirty="0">
                <a:solidFill>
                  <a:srgbClr val="17726D"/>
                </a:solidFill>
                <a:latin typeface="Inter Bold"/>
              </a:rPr>
              <a:t>II- DBSCAN</a:t>
            </a: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52DE807F-9C8C-A1E0-A6C8-D8247AD4B141}"/>
              </a:ext>
            </a:extLst>
          </p:cNvPr>
          <p:cNvSpPr txBox="1"/>
          <p:nvPr/>
        </p:nvSpPr>
        <p:spPr>
          <a:xfrm>
            <a:off x="2505580" y="2489995"/>
            <a:ext cx="681884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</a:pPr>
            <a:r>
              <a:rPr lang="en-US" sz="2400" spc="177" dirty="0">
                <a:solidFill>
                  <a:srgbClr val="000000"/>
                </a:solidFill>
                <a:latin typeface="Open Sans Semi-Bold"/>
              </a:rPr>
              <a:t>I.1- </a:t>
            </a:r>
            <a:r>
              <a:rPr lang="en-US" sz="2400" spc="177" dirty="0" err="1">
                <a:solidFill>
                  <a:srgbClr val="000000"/>
                </a:solidFill>
                <a:latin typeface="Open Sans Semi-Bold"/>
              </a:rPr>
              <a:t>Définition</a:t>
            </a:r>
            <a:endParaRPr lang="en-US" sz="2400" spc="177" dirty="0">
              <a:solidFill>
                <a:srgbClr val="000000"/>
              </a:solidFill>
              <a:latin typeface="Open Sans Semi-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2BFC1-F04D-E0EA-C29D-8BA0A7562A0B}"/>
              </a:ext>
            </a:extLst>
          </p:cNvPr>
          <p:cNvSpPr txBox="1"/>
          <p:nvPr/>
        </p:nvSpPr>
        <p:spPr>
          <a:xfrm>
            <a:off x="4331699" y="3011112"/>
            <a:ext cx="9985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Density-based Spatial Clustering of Applications with Noise</a:t>
            </a:r>
            <a:endParaRPr lang="fr-F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82C641-F1CF-192F-84F8-5FC5AA5785A6}"/>
              </a:ext>
            </a:extLst>
          </p:cNvPr>
          <p:cNvSpPr/>
          <p:nvPr/>
        </p:nvSpPr>
        <p:spPr>
          <a:xfrm>
            <a:off x="3605426" y="5649984"/>
            <a:ext cx="3048000" cy="6453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distance </a:t>
            </a:r>
            <a:r>
              <a:rPr lang="el-GR" b="1" dirty="0">
                <a:solidFill>
                  <a:schemeClr val="tx1"/>
                </a:solidFill>
              </a:rPr>
              <a:t>ε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48D256-8D41-FA89-1D94-309AFCC8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327584"/>
            <a:ext cx="7581349" cy="86369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120FC-7207-370A-D373-50D01F4A16C4}"/>
              </a:ext>
            </a:extLst>
          </p:cNvPr>
          <p:cNvSpPr/>
          <p:nvPr/>
        </p:nvSpPr>
        <p:spPr>
          <a:xfrm>
            <a:off x="3529226" y="3582921"/>
            <a:ext cx="96774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 un algorithme de clustering qui se base sur la densité locale des points de données pour identifier des clusters de forme arbitraire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C689A2-C261-BB43-3F31-41524E113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90"/>
          <a:stretch/>
        </p:blipFill>
        <p:spPr>
          <a:xfrm>
            <a:off x="7815923" y="7839678"/>
            <a:ext cx="2121652" cy="2106425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955770-4928-9456-4174-460FFB186B2D}"/>
              </a:ext>
            </a:extLst>
          </p:cNvPr>
          <p:cNvSpPr/>
          <p:nvPr/>
        </p:nvSpPr>
        <p:spPr>
          <a:xfrm>
            <a:off x="11430001" y="5679188"/>
            <a:ext cx="3048000" cy="6811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</a:t>
            </a:r>
            <a:r>
              <a:rPr lang="fr-FR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Pts</a:t>
            </a:r>
            <a:endParaRPr lang="el-GR" b="1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8656242-F4BD-CA11-6590-4FC58C3B7DAA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rot="5400000">
            <a:off x="6362845" y="3644902"/>
            <a:ext cx="771663" cy="32385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A98FB5B-F099-2761-3E04-5E844BBD877E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10260530" y="2985716"/>
            <a:ext cx="800867" cy="458607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9525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6DDF3A06-2931-E36C-64B1-8192EB18E7CC}"/>
              </a:ext>
            </a:extLst>
          </p:cNvPr>
          <p:cNvSpPr/>
          <p:nvPr/>
        </p:nvSpPr>
        <p:spPr>
          <a:xfrm>
            <a:off x="5976330" y="3015894"/>
            <a:ext cx="4486078" cy="6827764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 22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36" name="TextBox 15">
            <a:extLst>
              <a:ext uri="{FF2B5EF4-FFF2-40B4-BE49-F238E27FC236}">
                <a16:creationId xmlns:a16="http://schemas.microsoft.com/office/drawing/2014/main" id="{A83E1B09-686B-43B7-67BF-4A122B75A8EC}"/>
              </a:ext>
            </a:extLst>
          </p:cNvPr>
          <p:cNvSpPr txBox="1"/>
          <p:nvPr/>
        </p:nvSpPr>
        <p:spPr>
          <a:xfrm>
            <a:off x="1439046" y="1434546"/>
            <a:ext cx="8168199" cy="86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3600" dirty="0">
                <a:solidFill>
                  <a:srgbClr val="17726D"/>
                </a:solidFill>
                <a:latin typeface="Inter Bold"/>
              </a:rPr>
              <a:t>II- DBSCAN</a:t>
            </a: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52DE807F-9C8C-A1E0-A6C8-D8247AD4B141}"/>
              </a:ext>
            </a:extLst>
          </p:cNvPr>
          <p:cNvSpPr txBox="1"/>
          <p:nvPr/>
        </p:nvSpPr>
        <p:spPr>
          <a:xfrm>
            <a:off x="2505580" y="2489995"/>
            <a:ext cx="681884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</a:pPr>
            <a:r>
              <a:rPr lang="en-US" sz="2400" spc="177" dirty="0">
                <a:solidFill>
                  <a:srgbClr val="000000"/>
                </a:solidFill>
                <a:latin typeface="Open Sans Semi-Bold"/>
              </a:rPr>
              <a:t>I.2- Processus </a:t>
            </a:r>
            <a:r>
              <a:rPr lang="en-US" sz="2400" spc="177" dirty="0" err="1">
                <a:solidFill>
                  <a:srgbClr val="000000"/>
                </a:solidFill>
                <a:latin typeface="Open Sans Semi-Bold"/>
              </a:rPr>
              <a:t>d’algorithme</a:t>
            </a:r>
            <a:endParaRPr lang="en-US" sz="2400" spc="177" dirty="0">
              <a:solidFill>
                <a:srgbClr val="000000"/>
              </a:solidFill>
              <a:latin typeface="Open Sans Semi-Bold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38FBF0F-6E73-B2C0-CB07-D46E484DDCB2}"/>
              </a:ext>
            </a:extLst>
          </p:cNvPr>
          <p:cNvSpPr/>
          <p:nvPr/>
        </p:nvSpPr>
        <p:spPr>
          <a:xfrm>
            <a:off x="6730848" y="3659894"/>
            <a:ext cx="3048000" cy="51777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Sélectionnez un point de données non visité aléatoire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852C39A-66F0-6792-0826-B903FCBFB512}"/>
              </a:ext>
            </a:extLst>
          </p:cNvPr>
          <p:cNvSpPr/>
          <p:nvPr/>
        </p:nvSpPr>
        <p:spPr>
          <a:xfrm>
            <a:off x="6654648" y="4684714"/>
            <a:ext cx="3200400" cy="3731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Marquez ce point comme visité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F2AD37-8CC3-F516-213E-427E00FE49E3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8254848" y="4177664"/>
            <a:ext cx="0" cy="50705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E8CB7B5-AFB7-DFAF-A624-D841985A1082}"/>
              </a:ext>
            </a:extLst>
          </p:cNvPr>
          <p:cNvSpPr/>
          <p:nvPr/>
        </p:nvSpPr>
        <p:spPr>
          <a:xfrm>
            <a:off x="6553200" y="5604178"/>
            <a:ext cx="3403295" cy="63373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Trouvez les points dans un rayon ε du point choisi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4E87D5-DA15-49B9-E39F-8208FCBD97BB}"/>
              </a:ext>
            </a:extLst>
          </p:cNvPr>
          <p:cNvCxnSpPr>
            <a:cxnSpLocks/>
            <a:stCxn id="109" idx="2"/>
            <a:endCxn id="115" idx="0"/>
          </p:cNvCxnSpPr>
          <p:nvPr/>
        </p:nvCxnSpPr>
        <p:spPr>
          <a:xfrm>
            <a:off x="8254848" y="5057847"/>
            <a:ext cx="0" cy="54633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1A526DC-AF76-3FE7-F2B5-89CABB6516EB}"/>
              </a:ext>
            </a:extLst>
          </p:cNvPr>
          <p:cNvCxnSpPr>
            <a:cxnSpLocks/>
            <a:stCxn id="115" idx="2"/>
            <a:endCxn id="134" idx="0"/>
          </p:cNvCxnSpPr>
          <p:nvPr/>
        </p:nvCxnSpPr>
        <p:spPr>
          <a:xfrm flipH="1">
            <a:off x="8249682" y="6237917"/>
            <a:ext cx="5166" cy="5093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05B7146-6D29-C6A4-B2AB-755760DFE3B7}"/>
              </a:ext>
            </a:extLst>
          </p:cNvPr>
          <p:cNvSpPr/>
          <p:nvPr/>
        </p:nvSpPr>
        <p:spPr>
          <a:xfrm>
            <a:off x="6954511" y="6747245"/>
            <a:ext cx="2590342" cy="4050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Vérification de la densité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815E1C0-466E-D1DF-4E2D-C538A627CBD8}"/>
              </a:ext>
            </a:extLst>
          </p:cNvPr>
          <p:cNvSpPr/>
          <p:nvPr/>
        </p:nvSpPr>
        <p:spPr>
          <a:xfrm>
            <a:off x="6730848" y="7829824"/>
            <a:ext cx="3001984" cy="511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point est considéré comme un "point central"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72ED1C8-EEB7-3AE4-5B11-9841D25D1CC7}"/>
              </a:ext>
            </a:extLst>
          </p:cNvPr>
          <p:cNvCxnSpPr>
            <a:cxnSpLocks/>
            <a:stCxn id="134" idx="2"/>
            <a:endCxn id="139" idx="0"/>
          </p:cNvCxnSpPr>
          <p:nvPr/>
        </p:nvCxnSpPr>
        <p:spPr>
          <a:xfrm flipH="1">
            <a:off x="8231840" y="7152257"/>
            <a:ext cx="17842" cy="6775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76FA9E7-37BC-6FD7-50AF-A38923AD9E17}"/>
              </a:ext>
            </a:extLst>
          </p:cNvPr>
          <p:cNvSpPr txBox="1"/>
          <p:nvPr/>
        </p:nvSpPr>
        <p:spPr>
          <a:xfrm>
            <a:off x="6936669" y="7276620"/>
            <a:ext cx="259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Si la densité est suffisante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A738362-495E-B7A8-AB51-D853B4759CFF}"/>
              </a:ext>
            </a:extLst>
          </p:cNvPr>
          <p:cNvSpPr/>
          <p:nvPr/>
        </p:nvSpPr>
        <p:spPr>
          <a:xfrm>
            <a:off x="6923969" y="8780148"/>
            <a:ext cx="2590800" cy="3731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Créer un cluster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743D389-C943-BA35-38E9-52E0C1CF09DE}"/>
              </a:ext>
            </a:extLst>
          </p:cNvPr>
          <p:cNvCxnSpPr>
            <a:cxnSpLocks/>
            <a:stCxn id="139" idx="2"/>
            <a:endCxn id="159" idx="0"/>
          </p:cNvCxnSpPr>
          <p:nvPr/>
        </p:nvCxnSpPr>
        <p:spPr>
          <a:xfrm flipH="1">
            <a:off x="8219369" y="8341196"/>
            <a:ext cx="12471" cy="43895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7948DE57-08E3-F903-0FE0-F37552D581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85"/>
          <a:stretch/>
        </p:blipFill>
        <p:spPr>
          <a:xfrm>
            <a:off x="388324" y="4484840"/>
            <a:ext cx="4234511" cy="3568883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553117A4-392F-6161-CA13-05EA608B8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1"/>
          <a:stretch/>
        </p:blipFill>
        <p:spPr>
          <a:xfrm>
            <a:off x="12268200" y="4529327"/>
            <a:ext cx="4191000" cy="3568883"/>
          </a:xfrm>
          <a:prstGeom prst="rect">
            <a:avLst/>
          </a:prstGeom>
        </p:spPr>
      </p:pic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75CB1548-8E78-6226-E06F-4A7FC01F313A}"/>
              </a:ext>
            </a:extLst>
          </p:cNvPr>
          <p:cNvSpPr/>
          <p:nvPr/>
        </p:nvSpPr>
        <p:spPr>
          <a:xfrm>
            <a:off x="4201332" y="6174446"/>
            <a:ext cx="1774998" cy="40645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BED27CA3-F715-A4CD-2EF8-8E413518ECBC}"/>
              </a:ext>
            </a:extLst>
          </p:cNvPr>
          <p:cNvSpPr/>
          <p:nvPr/>
        </p:nvSpPr>
        <p:spPr>
          <a:xfrm>
            <a:off x="10477804" y="6066051"/>
            <a:ext cx="1942795" cy="51484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08" grpId="0" animBg="1"/>
      <p:bldP spid="109" grpId="0" animBg="1"/>
      <p:bldP spid="115" grpId="0" animBg="1"/>
      <p:bldP spid="134" grpId="0" animBg="1"/>
      <p:bldP spid="139" grpId="0" animBg="1"/>
      <p:bldP spid="146" grpId="0"/>
      <p:bldP spid="159" grpId="0" animBg="1"/>
      <p:bldP spid="173" grpId="0" animBg="1"/>
      <p:bldP spid="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" y="1537807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972039" y="656036"/>
            <a:ext cx="1241303" cy="575606"/>
            <a:chOff x="0" y="0"/>
            <a:chExt cx="326928" cy="1516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114800" y="5062202"/>
            <a:ext cx="14325600" cy="246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73"/>
              </a:lnSpc>
            </a:pPr>
            <a:r>
              <a:rPr lang="en-US" sz="12000" dirty="0">
                <a:solidFill>
                  <a:srgbClr val="17726D"/>
                </a:solidFill>
                <a:latin typeface="Inter Bold"/>
              </a:rPr>
              <a:t>IMPLEMENTATION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8DBD9-161D-CFDD-5391-02DE48BD9B60}"/>
              </a:ext>
            </a:extLst>
          </p:cNvPr>
          <p:cNvSpPr txBox="1"/>
          <p:nvPr/>
        </p:nvSpPr>
        <p:spPr>
          <a:xfrm>
            <a:off x="2426464" y="2896731"/>
            <a:ext cx="3059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0" dirty="0">
                <a:latin typeface="Inter Bold"/>
              </a:rPr>
              <a:t>3-</a:t>
            </a:r>
            <a:endParaRPr lang="fr-FR" sz="14000" dirty="0"/>
          </a:p>
        </p:txBody>
      </p:sp>
    </p:spTree>
    <p:extLst>
      <p:ext uri="{BB962C8B-B14F-4D97-AF65-F5344CB8AC3E}">
        <p14:creationId xmlns:p14="http://schemas.microsoft.com/office/powerpoint/2010/main" val="233737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268</Words>
  <Application>Microsoft Office PowerPoint</Application>
  <PresentationFormat>Custom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Inter Bold</vt:lpstr>
      <vt:lpstr>Open Sans Semi-Bold</vt:lpstr>
      <vt:lpstr>Open Sans Bold</vt:lpstr>
      <vt:lpstr>Open Sans Medium</vt:lpstr>
      <vt:lpstr>Tw Cen MT</vt:lpstr>
      <vt:lpstr>Wingdings</vt:lpstr>
      <vt:lpstr>Open Sans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Simple and Professional Business Pitch Deck Presentation</dc:title>
  <cp:lastModifiedBy>Yahya LEMKHARBECH</cp:lastModifiedBy>
  <cp:revision>6</cp:revision>
  <dcterms:created xsi:type="dcterms:W3CDTF">2006-08-16T00:00:00Z</dcterms:created>
  <dcterms:modified xsi:type="dcterms:W3CDTF">2024-01-30T02:46:50Z</dcterms:modified>
  <dc:identifier>DAF7SdroTYw</dc:identifier>
</cp:coreProperties>
</file>