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65" r:id="rId4"/>
    <p:sldId id="259" r:id="rId5"/>
    <p:sldId id="260" r:id="rId6"/>
    <p:sldId id="261" r:id="rId7"/>
    <p:sldId id="266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2" r:id="rId32"/>
    <p:sldId id="293" r:id="rId33"/>
    <p:sldId id="290" r:id="rId34"/>
    <p:sldId id="294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1AFDD-DB29-4CEB-A3A3-5A5A62DBF90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97ED-6B93-43BE-9C70-ACB4D4EB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0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Bilgisayarımızda </a:t>
            </a:r>
            <a:r>
              <a:rPr lang="tr-TR" dirty="0" err="1"/>
              <a:t>uygulamlara</a:t>
            </a:r>
            <a:r>
              <a:rPr lang="tr-TR" dirty="0"/>
              <a:t> ait komutları çalıştıran merkezi işlemcidir.</a:t>
            </a:r>
          </a:p>
          <a:p>
            <a:r>
              <a:rPr lang="tr-TR" b="1" dirty="0"/>
              <a:t>Tıkla</a:t>
            </a:r>
          </a:p>
          <a:p>
            <a:r>
              <a:rPr lang="tr-TR" dirty="0"/>
              <a:t>Uygulamalara ait komutlarda sabit diskler üzerinde saklanmaktadır.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Sabit disklerden bu komutları okumak inanılmaz yavaştır. Tabi İşlemciye göre.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Bu yüzden öncelikle </a:t>
            </a:r>
            <a:r>
              <a:rPr lang="tr-TR" b="0" dirty="0" err="1"/>
              <a:t>İşemcinin</a:t>
            </a:r>
            <a:r>
              <a:rPr lang="tr-TR" b="0" dirty="0"/>
              <a:t> komutları çok daha hızlı okuyabileceği RAM ünitelerine yerleştirilmektedir.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 err="1"/>
              <a:t>Yüksleme</a:t>
            </a:r>
            <a:r>
              <a:rPr lang="tr-TR" b="0" dirty="0"/>
              <a:t> tamamlandıktan sonra işlemci komutları okuyup çalıştırmaya başlar.</a:t>
            </a:r>
            <a:endParaRPr lang="en-US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9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İlk olarak Statik Bellek bölgesini inceleyelim.</a:t>
            </a:r>
          </a:p>
          <a:p>
            <a:endParaRPr lang="tr-TR" dirty="0"/>
          </a:p>
          <a:p>
            <a:r>
              <a:rPr lang="tr-TR" dirty="0"/>
              <a:t>Global değişkenler bu alanda tutulacaktır. Global değişkenler main dışında yazılmıştır. Fonksiyonlardan bağımsızdır.</a:t>
            </a:r>
          </a:p>
          <a:p>
            <a:endParaRPr lang="tr-TR" dirty="0"/>
          </a:p>
          <a:p>
            <a:r>
              <a:rPr lang="tr-TR" dirty="0"/>
              <a:t>Her yerden </a:t>
            </a:r>
            <a:r>
              <a:rPr lang="tr-TR" dirty="0" err="1"/>
              <a:t>erişebilinmektedirler</a:t>
            </a:r>
            <a:r>
              <a:rPr lang="tr-TR" dirty="0"/>
              <a:t>. Program çalışmaya başladığında oluşturulurlar ve sonlanana kadar değerlerini korurlar.</a:t>
            </a:r>
          </a:p>
          <a:p>
            <a:endParaRPr lang="tr-TR" dirty="0"/>
          </a:p>
          <a:p>
            <a:r>
              <a:rPr lang="tr-TR" dirty="0"/>
              <a:t>Statik değişkenler ise statik anahtar kelimesi ile oluşturulmaktadır. Yerel </a:t>
            </a:r>
            <a:r>
              <a:rPr lang="tr-TR" dirty="0" err="1"/>
              <a:t>olarakta</a:t>
            </a:r>
            <a:r>
              <a:rPr lang="tr-TR" dirty="0"/>
              <a:t> tanımlanabilmektedirler.</a:t>
            </a:r>
          </a:p>
          <a:p>
            <a:endParaRPr lang="tr-TR" dirty="0"/>
          </a:p>
          <a:p>
            <a:r>
              <a:rPr lang="tr-TR" dirty="0"/>
              <a:t>Statik değişkenler tanımlandıkları dosya içerisinde aktif iken global değişkenler bütün program içerisinde aktif </a:t>
            </a:r>
            <a:r>
              <a:rPr lang="tr-TR" dirty="0" err="1"/>
              <a:t>olabilrmektedir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Sabit yani değişkenler biraz şüpheli arkadaşlar dilden dile göre değişebilir.</a:t>
            </a:r>
          </a:p>
          <a:p>
            <a:endParaRPr lang="tr-TR" dirty="0"/>
          </a:p>
          <a:p>
            <a:r>
              <a:rPr lang="tr-TR" dirty="0"/>
              <a:t>C++ derleyici bütün sabitleri bu alana yerleştirmez. Çok da önemli değil bizim için.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Bizim için asıl önemli olan iki alandan birisi Yığındır.</a:t>
            </a:r>
          </a:p>
          <a:p>
            <a:endParaRPr lang="tr-TR" dirty="0"/>
          </a:p>
          <a:p>
            <a:r>
              <a:rPr lang="tr-TR" dirty="0"/>
              <a:t>Bu alanın çalışma prensibi ileride daha detaylı göreceğimiz yığın veri yapısına benzemektedir.</a:t>
            </a:r>
          </a:p>
          <a:p>
            <a:endParaRPr lang="tr-TR" dirty="0"/>
          </a:p>
          <a:p>
            <a:r>
              <a:rPr lang="tr-TR" dirty="0"/>
              <a:t>Gelin daha detaylı inceleyelim.</a:t>
            </a:r>
          </a:p>
          <a:p>
            <a:endParaRPr lang="tr-TR" dirty="0"/>
          </a:p>
          <a:p>
            <a:r>
              <a:rPr lang="tr-TR" dirty="0"/>
              <a:t>Main fonksiyonu içerisinde bir değişken oluşturduğumuzu düşünelim.</a:t>
            </a:r>
          </a:p>
          <a:p>
            <a:endParaRPr lang="tr-TR" dirty="0"/>
          </a:p>
          <a:p>
            <a:r>
              <a:rPr lang="tr-TR" dirty="0"/>
              <a:t>Bu değişken yığın içerisinde tutulacaktır.</a:t>
            </a:r>
          </a:p>
          <a:p>
            <a:endParaRPr lang="tr-TR" dirty="0"/>
          </a:p>
          <a:p>
            <a:r>
              <a:rPr lang="tr-TR" dirty="0"/>
              <a:t>Başka bir değişken daha oluşturalım. Bu değişkende bir öncekinin altına yerleşecektir.</a:t>
            </a:r>
          </a:p>
          <a:p>
            <a:endParaRPr lang="tr-TR" dirty="0"/>
          </a:p>
          <a:p>
            <a:r>
              <a:rPr lang="tr-TR" dirty="0"/>
              <a:t>Yani yukarıdakinden 4 bayt daha geriye yerleştirilmektedir</a:t>
            </a:r>
          </a:p>
          <a:p>
            <a:endParaRPr lang="tr-TR" dirty="0"/>
          </a:p>
          <a:p>
            <a:r>
              <a:rPr lang="tr-TR" dirty="0"/>
              <a:t>Eğer bir değişken daha oluşturursak o da b değişkeninin altına yerleşecektir.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8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Gelin yığına uygulamamız çalışırken bakalım.</a:t>
            </a:r>
          </a:p>
          <a:p>
            <a:endParaRPr lang="tr-TR" dirty="0"/>
          </a:p>
          <a:p>
            <a:r>
              <a:rPr lang="tr-TR" dirty="0"/>
              <a:t>Uygulamamızın kaynak kodu gördüğünüz gibi oldukça basit.</a:t>
            </a:r>
          </a:p>
          <a:p>
            <a:endParaRPr lang="tr-TR" dirty="0"/>
          </a:p>
          <a:p>
            <a:r>
              <a:rPr lang="tr-TR" dirty="0"/>
              <a:t>İki </a:t>
            </a:r>
            <a:r>
              <a:rPr lang="tr-TR" dirty="0" err="1"/>
              <a:t>fonksiyton</a:t>
            </a:r>
            <a:r>
              <a:rPr lang="tr-TR" dirty="0"/>
              <a:t> var main fonksiyonu içerisinde hesap fonksiyonunu çağırıyor. Gelin yığın hafızasının değişimini inceleyelim.</a:t>
            </a:r>
          </a:p>
          <a:p>
            <a:endParaRPr lang="tr-TR" dirty="0"/>
          </a:p>
          <a:p>
            <a:r>
              <a:rPr lang="tr-TR" dirty="0"/>
              <a:t>İlk olarak main fonksiyonu çağrılıyor. </a:t>
            </a:r>
          </a:p>
          <a:p>
            <a:endParaRPr lang="tr-TR" dirty="0"/>
          </a:p>
          <a:p>
            <a:r>
              <a:rPr lang="tr-TR" dirty="0"/>
              <a:t>Fonksiyon çağrıldığında ilk olarak yığın da fonksiyonun yerel değişkenleri için bir alan açılmaktadır.</a:t>
            </a:r>
          </a:p>
          <a:p>
            <a:endParaRPr lang="tr-TR" dirty="0"/>
          </a:p>
          <a:p>
            <a:r>
              <a:rPr lang="tr-TR" dirty="0"/>
              <a:t>Buna çağrı çerçevesi de denmektedir.</a:t>
            </a:r>
          </a:p>
          <a:p>
            <a:endParaRPr lang="tr-TR" dirty="0"/>
          </a:p>
          <a:p>
            <a:r>
              <a:rPr lang="tr-TR" dirty="0"/>
              <a:t>A ve b değişkenleri alt alta yerleşecektir. </a:t>
            </a:r>
          </a:p>
          <a:p>
            <a:endParaRPr lang="tr-TR" dirty="0"/>
          </a:p>
          <a:p>
            <a:r>
              <a:rPr lang="tr-TR" dirty="0"/>
              <a:t>Daha sonra hesap fonksiyonu çağrılıyor. Bu fonksiyon içinde bir çerçeve oluşturuluyor.</a:t>
            </a:r>
          </a:p>
          <a:p>
            <a:endParaRPr lang="tr-TR" dirty="0"/>
          </a:p>
          <a:p>
            <a:r>
              <a:rPr lang="tr-TR" dirty="0"/>
              <a:t>Tabi main çerçevesinin altına. Çağrı sırası önemli.</a:t>
            </a:r>
          </a:p>
          <a:p>
            <a:endParaRPr lang="tr-TR" dirty="0"/>
          </a:p>
          <a:p>
            <a:r>
              <a:rPr lang="tr-TR" dirty="0"/>
              <a:t>Bu fonksiyon içinde değişkenler oluşturuluyor.</a:t>
            </a:r>
          </a:p>
          <a:p>
            <a:endParaRPr lang="tr-TR" dirty="0"/>
          </a:p>
          <a:p>
            <a:r>
              <a:rPr lang="tr-TR" dirty="0"/>
              <a:t>Fonksiyon bittikten sonra çağrıldığı noktaya geri dönüyor ve yığındaki çerçevesi de kaldırılıyor.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Değişken Etki alanından biraz daha detaylı bahsedelim.</a:t>
            </a:r>
          </a:p>
          <a:p>
            <a:endParaRPr lang="tr-TR" dirty="0"/>
          </a:p>
          <a:p>
            <a:r>
              <a:rPr lang="tr-TR" dirty="0"/>
              <a:t>Bunun için bir uygulama örneği göstereceğim.</a:t>
            </a:r>
          </a:p>
          <a:p>
            <a:endParaRPr lang="tr-TR" dirty="0"/>
          </a:p>
          <a:p>
            <a:r>
              <a:rPr lang="tr-TR" dirty="0"/>
              <a:t>Yeni uygulamamızın iki fonksiyonu var.</a:t>
            </a:r>
          </a:p>
          <a:p>
            <a:endParaRPr lang="tr-TR" dirty="0"/>
          </a:p>
          <a:p>
            <a:r>
              <a:rPr lang="tr-TR" dirty="0"/>
              <a:t>Main fonksiyonu çağrıldığında yığın içerisinde yine iki değişken oluşturulacak. Main e ait iki değişken.</a:t>
            </a:r>
          </a:p>
          <a:p>
            <a:endParaRPr lang="tr-TR" dirty="0"/>
          </a:p>
          <a:p>
            <a:r>
              <a:rPr lang="tr-TR" dirty="0"/>
              <a:t>İlk satırda bu değişkenlere değer atanıyor.</a:t>
            </a:r>
          </a:p>
          <a:p>
            <a:endParaRPr lang="tr-TR" dirty="0"/>
          </a:p>
          <a:p>
            <a:r>
              <a:rPr lang="tr-TR" dirty="0"/>
              <a:t>Ardından </a:t>
            </a:r>
            <a:r>
              <a:rPr lang="tr-TR" dirty="0" err="1"/>
              <a:t>degistir</a:t>
            </a:r>
            <a:r>
              <a:rPr lang="tr-TR" dirty="0"/>
              <a:t> fonksiyonu çağrılıyor.</a:t>
            </a:r>
          </a:p>
          <a:p>
            <a:endParaRPr lang="tr-TR" dirty="0"/>
          </a:p>
          <a:p>
            <a:r>
              <a:rPr lang="tr-TR" dirty="0"/>
              <a:t>Fonksiyon çağrıldığında yığın içerisinde yerel değişkenleri için yine sırayla yer ayrılıyor.</a:t>
            </a:r>
          </a:p>
          <a:p>
            <a:endParaRPr lang="tr-TR" dirty="0"/>
          </a:p>
          <a:p>
            <a:r>
              <a:rPr lang="tr-TR" dirty="0"/>
              <a:t>X,Y ve </a:t>
            </a:r>
            <a:r>
              <a:rPr lang="tr-TR" dirty="0" err="1"/>
              <a:t>gecici</a:t>
            </a:r>
            <a:r>
              <a:rPr lang="tr-TR" dirty="0"/>
              <a:t>. İçin</a:t>
            </a:r>
          </a:p>
          <a:p>
            <a:endParaRPr lang="tr-TR" dirty="0"/>
          </a:p>
          <a:p>
            <a:r>
              <a:rPr lang="tr-TR" dirty="0" err="1"/>
              <a:t>Dikat</a:t>
            </a:r>
            <a:r>
              <a:rPr lang="tr-TR" dirty="0"/>
              <a:t> ediyorsanız kodumuz </a:t>
            </a:r>
            <a:r>
              <a:rPr lang="tr-TR" dirty="0" err="1"/>
              <a:t>içierisinde</a:t>
            </a:r>
            <a:r>
              <a:rPr lang="tr-TR" dirty="0"/>
              <a:t> iki tane x ve y değişkeni bulunmaktadır.</a:t>
            </a:r>
          </a:p>
          <a:p>
            <a:endParaRPr lang="tr-TR" dirty="0"/>
          </a:p>
          <a:p>
            <a:r>
              <a:rPr lang="tr-TR" dirty="0"/>
              <a:t>İsimleri aynı </a:t>
            </a:r>
            <a:r>
              <a:rPr lang="tr-TR" dirty="0" err="1"/>
              <a:t>olsada</a:t>
            </a:r>
            <a:r>
              <a:rPr lang="tr-TR" dirty="0"/>
              <a:t> bunlar farklı değişkenlerdir.</a:t>
            </a:r>
          </a:p>
          <a:p>
            <a:r>
              <a:rPr lang="tr-TR" dirty="0"/>
              <a:t>Derleyici için bir tane main </a:t>
            </a:r>
            <a:r>
              <a:rPr lang="tr-TR" dirty="0" err="1"/>
              <a:t>fonksiyonunn</a:t>
            </a:r>
            <a:r>
              <a:rPr lang="tr-TR" dirty="0"/>
              <a:t> x değişkeni.</a:t>
            </a:r>
          </a:p>
          <a:p>
            <a:r>
              <a:rPr lang="tr-TR" dirty="0"/>
              <a:t>Bir tanede </a:t>
            </a:r>
            <a:r>
              <a:rPr lang="tr-TR" dirty="0" err="1"/>
              <a:t>gecici</a:t>
            </a:r>
            <a:r>
              <a:rPr lang="tr-TR" dirty="0"/>
              <a:t> fonksiyonunun x değişkeni bulunmaktadır.</a:t>
            </a:r>
          </a:p>
          <a:p>
            <a:endParaRPr lang="tr-TR" dirty="0"/>
          </a:p>
          <a:p>
            <a:r>
              <a:rPr lang="tr-TR" dirty="0" err="1"/>
              <a:t>Gecici</a:t>
            </a:r>
            <a:r>
              <a:rPr lang="tr-TR" dirty="0"/>
              <a:t> fonksiyonu ilk satırı çağrıldığında </a:t>
            </a:r>
            <a:r>
              <a:rPr lang="tr-TR" dirty="0" err="1"/>
              <a:t>gecici</a:t>
            </a:r>
            <a:r>
              <a:rPr lang="tr-TR" dirty="0"/>
              <a:t> değişkenine </a:t>
            </a:r>
            <a:r>
              <a:rPr lang="tr-TR" dirty="0" err="1"/>
              <a:t>degistir</a:t>
            </a:r>
            <a:r>
              <a:rPr lang="tr-TR" dirty="0"/>
              <a:t> fonksiyonunun x değeri atanıyor.</a:t>
            </a:r>
          </a:p>
          <a:p>
            <a:endParaRPr lang="tr-TR" dirty="0"/>
          </a:p>
          <a:p>
            <a:r>
              <a:rPr lang="tr-TR" dirty="0"/>
              <a:t>Ardından aynı fonksiyonun x değerine y değeri atanıyor</a:t>
            </a:r>
          </a:p>
          <a:p>
            <a:r>
              <a:rPr lang="tr-TR" dirty="0"/>
              <a:t>Bir sonraki satırda y değişkenine </a:t>
            </a:r>
            <a:r>
              <a:rPr lang="tr-TR" dirty="0" err="1"/>
              <a:t>gecici</a:t>
            </a:r>
            <a:r>
              <a:rPr lang="tr-TR" dirty="0"/>
              <a:t> deki değer atanıyor.</a:t>
            </a:r>
          </a:p>
          <a:p>
            <a:endParaRPr lang="tr-TR" dirty="0"/>
          </a:p>
          <a:p>
            <a:r>
              <a:rPr lang="tr-TR" dirty="0"/>
              <a:t>Yani x ve y değişkenlerinin değerleri </a:t>
            </a:r>
            <a:r>
              <a:rPr lang="tr-TR" dirty="0" err="1"/>
              <a:t>değiştirilyor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Fakat </a:t>
            </a:r>
            <a:r>
              <a:rPr lang="tr-TR" dirty="0" err="1"/>
              <a:t>degistir</a:t>
            </a:r>
            <a:r>
              <a:rPr lang="tr-TR" dirty="0"/>
              <a:t> fonksiyonundaki x ve y için. Maindeki </a:t>
            </a:r>
            <a:r>
              <a:rPr lang="tr-TR" dirty="0" err="1"/>
              <a:t>lere</a:t>
            </a:r>
            <a:r>
              <a:rPr lang="tr-TR" dirty="0"/>
              <a:t> hiçbir etkisi olmadı bu işlemin.</a:t>
            </a:r>
          </a:p>
          <a:p>
            <a:endParaRPr lang="tr-TR" dirty="0"/>
          </a:p>
          <a:p>
            <a:r>
              <a:rPr lang="tr-TR" dirty="0"/>
              <a:t>Fonksiyon bittiğinde çağrıldığı noktaya geri dönecek ve yığındaki alanı serbest bırakılacaktır.</a:t>
            </a:r>
          </a:p>
          <a:p>
            <a:endParaRPr lang="tr-TR" dirty="0"/>
          </a:p>
          <a:p>
            <a:r>
              <a:rPr lang="tr-TR" dirty="0"/>
              <a:t>Bir sonraki satırda main </a:t>
            </a:r>
            <a:r>
              <a:rPr lang="tr-TR" dirty="0" err="1"/>
              <a:t>fonksiyonudaki</a:t>
            </a:r>
            <a:r>
              <a:rPr lang="tr-TR" dirty="0"/>
              <a:t> </a:t>
            </a:r>
            <a:r>
              <a:rPr lang="tr-TR" dirty="0" err="1"/>
              <a:t>cout</a:t>
            </a:r>
            <a:r>
              <a:rPr lang="tr-TR" dirty="0"/>
              <a:t> çağrısı ile </a:t>
            </a:r>
            <a:r>
              <a:rPr lang="tr-TR" dirty="0" err="1"/>
              <a:t>x,ve</a:t>
            </a:r>
            <a:r>
              <a:rPr lang="tr-TR" dirty="0"/>
              <a:t> ye değişkeni ekrana çıkartılmaktadır</a:t>
            </a:r>
          </a:p>
          <a:p>
            <a:endParaRPr lang="tr-TR" dirty="0"/>
          </a:p>
          <a:p>
            <a:r>
              <a:rPr lang="tr-TR" dirty="0"/>
              <a:t>Tabi bu değişkenler </a:t>
            </a:r>
            <a:r>
              <a:rPr lang="tr-TR" dirty="0" err="1"/>
              <a:t>main’E</a:t>
            </a:r>
            <a:r>
              <a:rPr lang="tr-TR" dirty="0"/>
              <a:t> aittir. </a:t>
            </a:r>
            <a:r>
              <a:rPr lang="tr-TR" dirty="0" err="1"/>
              <a:t>Dolayısıysa</a:t>
            </a:r>
            <a:r>
              <a:rPr lang="tr-TR" dirty="0"/>
              <a:t> 5,8 değeri ekrana çıkar</a:t>
            </a:r>
          </a:p>
          <a:p>
            <a:endParaRPr lang="tr-TR" dirty="0"/>
          </a:p>
          <a:p>
            <a:r>
              <a:rPr lang="tr-TR" dirty="0" err="1"/>
              <a:t>Degistir</a:t>
            </a:r>
            <a:r>
              <a:rPr lang="tr-TR" dirty="0"/>
              <a:t> fonksiyonu sadece kendi değişkenlerini değiştirebildi.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Uygulamaların Çalıştırılmasını işlemini Kullanıcı ve bilgisayar açsından görselleştirelim. 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İşletim sisteminizin masaüstünde uygulamalarınıza ait kısa yollar mevcuttur.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Bilgisayarınızda İşlemci sabit disk, RAM ve ekran kartı birimlerinden oluşsun. Diğer birimleri göz ardı edelim.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Farenizle uygulamanızın simgesine çift tıkladığınızda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İşlemci emriyle uygulamanızın sabit diskteki görüntüsü RAM ünitesine yüklenecektir.</a:t>
            </a:r>
          </a:p>
          <a:p>
            <a:r>
              <a:rPr lang="tr-TR" b="1" dirty="0"/>
              <a:t>4 Tıkla</a:t>
            </a:r>
          </a:p>
          <a:p>
            <a:r>
              <a:rPr lang="tr-TR" b="0" dirty="0"/>
              <a:t>Yükleme tamamlandıktan sonra  işlemci </a:t>
            </a:r>
            <a:r>
              <a:rPr lang="tr-TR" b="0" dirty="0" err="1"/>
              <a:t>RAM’den</a:t>
            </a:r>
            <a:r>
              <a:rPr lang="tr-TR" b="0" dirty="0"/>
              <a:t> komutları alıp uygulamayı çalıştıracaktır.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İşlemler sonucunda ekranda görüntüyü göreceksiniz.</a:t>
            </a:r>
          </a:p>
          <a:p>
            <a:r>
              <a:rPr lang="tr-TR" b="0" dirty="0"/>
              <a:t>Uygulamanız çalıştırıldığında </a:t>
            </a:r>
            <a:r>
              <a:rPr lang="tr-TR" b="0" dirty="0" err="1"/>
              <a:t>arkaplanda</a:t>
            </a:r>
            <a:r>
              <a:rPr lang="tr-TR" b="0" dirty="0"/>
              <a:t> gerçekleşen işlemlerin yüzeysel görünümü bu şekildedir.</a:t>
            </a:r>
          </a:p>
          <a:p>
            <a:endParaRPr lang="tr-TR" b="0" dirty="0"/>
          </a:p>
          <a:p>
            <a:endParaRPr lang="tr-TR" b="0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Tıkla</a:t>
            </a:r>
          </a:p>
          <a:p>
            <a:r>
              <a:rPr lang="tr-TR" dirty="0"/>
              <a:t>Peki Nedir Bu ram?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Ram veri tutabilmek için kondansatör ve </a:t>
            </a:r>
            <a:r>
              <a:rPr lang="tr-TR" b="0" dirty="0" err="1"/>
              <a:t>Transistördenleri</a:t>
            </a:r>
            <a:r>
              <a:rPr lang="tr-TR" b="0" dirty="0"/>
              <a:t> kullanmaktadır. </a:t>
            </a:r>
          </a:p>
          <a:p>
            <a:r>
              <a:rPr lang="tr-TR" b="0" dirty="0"/>
              <a:t>Kondansatör veriyi elektrik şarjı olarak tutarken </a:t>
            </a:r>
            <a:r>
              <a:rPr lang="tr-TR" b="0" dirty="0" err="1"/>
              <a:t>transistörde</a:t>
            </a:r>
            <a:r>
              <a:rPr lang="tr-TR" b="0" dirty="0"/>
              <a:t> bu şarjın değişmesini sağlamaktadır.</a:t>
            </a:r>
          </a:p>
          <a:p>
            <a:r>
              <a:rPr lang="tr-TR" b="0" dirty="0"/>
              <a:t>Bu ikili 1 bit temsil </a:t>
            </a:r>
            <a:r>
              <a:rPr lang="tr-TR" b="0" dirty="0" err="1"/>
              <a:t>edtemktedir</a:t>
            </a:r>
            <a:r>
              <a:rPr lang="tr-TR" b="0" dirty="0"/>
              <a:t>. 0 veya 1</a:t>
            </a:r>
          </a:p>
          <a:p>
            <a:endParaRPr lang="tr-TR" b="0" dirty="0"/>
          </a:p>
          <a:p>
            <a:r>
              <a:rPr lang="tr-TR" b="0" dirty="0"/>
              <a:t>Bu elamanları </a:t>
            </a:r>
            <a:r>
              <a:rPr lang="tr-TR" b="0" dirty="0" err="1"/>
              <a:t>yanyana</a:t>
            </a:r>
            <a:r>
              <a:rPr lang="tr-TR" b="0" dirty="0"/>
              <a:t> yerleştirerek çok büyük hafıza üniteleri elde etmek mümkündür.</a:t>
            </a:r>
          </a:p>
          <a:p>
            <a:endParaRPr lang="tr-TR" b="0" dirty="0"/>
          </a:p>
          <a:p>
            <a:r>
              <a:rPr lang="tr-TR" b="0" dirty="0"/>
              <a:t>Her bir birime erişmek içinde yine elektronik bağlantılar kullanılmaktadır.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Tıkla</a:t>
            </a:r>
          </a:p>
          <a:p>
            <a:endParaRPr lang="tr-TR" b="1" dirty="0"/>
          </a:p>
          <a:p>
            <a:r>
              <a:rPr lang="tr-TR" dirty="0"/>
              <a:t>İşte bu bitlerden 8 tane </a:t>
            </a:r>
            <a:r>
              <a:rPr lang="tr-TR" dirty="0" err="1"/>
              <a:t>yanyana</a:t>
            </a:r>
            <a:r>
              <a:rPr lang="tr-TR" dirty="0"/>
              <a:t> dizerek bir bayt h</a:t>
            </a:r>
          </a:p>
          <a:p>
            <a:r>
              <a:rPr lang="tr-TR" dirty="0" err="1"/>
              <a:t>afıza</a:t>
            </a:r>
            <a:r>
              <a:rPr lang="tr-TR" dirty="0"/>
              <a:t> oluşturabilir.</a:t>
            </a:r>
          </a:p>
          <a:p>
            <a:r>
              <a:rPr lang="tr-TR" dirty="0"/>
              <a:t>Bayt hafızanın erişebileceğiniz en küçük parçasıdır.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Tıkla</a:t>
            </a:r>
          </a:p>
          <a:p>
            <a:r>
              <a:rPr lang="tr-TR" dirty="0"/>
              <a:t>Bir çok bayt </a:t>
            </a:r>
            <a:r>
              <a:rPr lang="tr-TR" dirty="0" err="1"/>
              <a:t>kullanarakda</a:t>
            </a:r>
            <a:r>
              <a:rPr lang="tr-TR" dirty="0"/>
              <a:t> büyük hafıza birimleri elde edebiliriz.</a:t>
            </a:r>
          </a:p>
          <a:p>
            <a:r>
              <a:rPr lang="tr-TR" dirty="0"/>
              <a:t>Her bir bayta erişmek için de ikili bir adres kullanılmaktadır.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Bu adresler 0 dan başlayarak son bayta kadar </a:t>
            </a:r>
            <a:r>
              <a:rPr lang="tr-TR" b="0" dirty="0" err="1"/>
              <a:t>ardışıl</a:t>
            </a:r>
            <a:r>
              <a:rPr lang="tr-TR" b="0" dirty="0"/>
              <a:t> şekilde artmaktadır.</a:t>
            </a:r>
          </a:p>
          <a:p>
            <a:r>
              <a:rPr lang="tr-TR" b="0" dirty="0"/>
              <a:t>Burada bayt sayımız fazla olmadığı için adres için kullandığımız bit </a:t>
            </a:r>
            <a:r>
              <a:rPr lang="tr-TR" b="0" dirty="0" err="1"/>
              <a:t>sayısıda</a:t>
            </a:r>
            <a:r>
              <a:rPr lang="tr-TR" b="0" dirty="0"/>
              <a:t> çok değildir.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İşlemci herhangi bir bayta erişmek isterse bayta ait adresi kullanması gerekir.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Örneğin 4 numaralı hafıza hücresine erişmek istediğimizi düşünelim.</a:t>
            </a:r>
          </a:p>
          <a:p>
            <a:r>
              <a:rPr lang="tr-TR" b="0" dirty="0"/>
              <a:t>İşlemcinin 0100 değerlerini adres yolu üzerinden hafıza denetleyicisine yollaması gerekir.</a:t>
            </a:r>
          </a:p>
          <a:p>
            <a:r>
              <a:rPr lang="tr-TR" b="0" dirty="0"/>
              <a:t>Yine yüzeysel olarak bakıyoruz.  Gerçekte biraz daha fazla işlem yapılabilir. </a:t>
            </a:r>
          </a:p>
          <a:p>
            <a:endParaRPr lang="tr-TR" b="0" dirty="0"/>
          </a:p>
          <a:p>
            <a:r>
              <a:rPr lang="tr-TR" b="0" dirty="0"/>
              <a:t>Adres gönderildikten sonra eğer okuma isteği verdiysek ilgili hücredeki veri istenilen konuma aktarılacaktır.</a:t>
            </a:r>
          </a:p>
          <a:p>
            <a:endParaRPr lang="tr-TR" b="0" dirty="0"/>
          </a:p>
          <a:p>
            <a:r>
              <a:rPr lang="tr-TR" b="0" dirty="0"/>
              <a:t>Buradan çıkartacağımız sonuç. Hafızadaki adresleri bilmeden ne veri yükleyebiliriz nede veri okuyabiliriz.</a:t>
            </a:r>
          </a:p>
          <a:p>
            <a:endParaRPr lang="tr-TR" b="0" dirty="0"/>
          </a:p>
          <a:p>
            <a:endParaRPr lang="tr-TR" b="0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Adresler </a:t>
            </a:r>
            <a:r>
              <a:rPr lang="tr-TR" dirty="0" err="1"/>
              <a:t>olmadn</a:t>
            </a:r>
            <a:r>
              <a:rPr lang="tr-TR" dirty="0"/>
              <a:t> hiçbir işlem yapamayız dedik. Ama bir sorunumuz var</a:t>
            </a:r>
          </a:p>
          <a:p>
            <a:endParaRPr lang="tr-TR" dirty="0"/>
          </a:p>
          <a:p>
            <a:r>
              <a:rPr lang="tr-TR" dirty="0"/>
              <a:t>10 adet hücreyi adreslemek oldukça kolay. 1000 adeti bile adresleyebiliriz. </a:t>
            </a:r>
          </a:p>
          <a:p>
            <a:endParaRPr lang="tr-TR" dirty="0"/>
          </a:p>
          <a:p>
            <a:r>
              <a:rPr lang="tr-TR" b="1" dirty="0"/>
              <a:t>Tıkla</a:t>
            </a:r>
          </a:p>
          <a:p>
            <a:endParaRPr lang="tr-TR" b="1" dirty="0"/>
          </a:p>
          <a:p>
            <a:r>
              <a:rPr lang="tr-TR" b="0" dirty="0"/>
              <a:t>Fakat günümüzdeki bilgisayarlar </a:t>
            </a:r>
            <a:r>
              <a:rPr lang="tr-TR" b="0" dirty="0" err="1"/>
              <a:t>milyartlarca</a:t>
            </a:r>
            <a:r>
              <a:rPr lang="tr-TR" b="0" dirty="0"/>
              <a:t> hücreye sahip. Uygulamalarınız bile milyarlarca hücreye erişmek isteyebilecek.</a:t>
            </a:r>
          </a:p>
          <a:p>
            <a:endParaRPr lang="tr-TR" b="0" dirty="0"/>
          </a:p>
          <a:p>
            <a:r>
              <a:rPr lang="tr-TR" b="1" dirty="0"/>
              <a:t>Tıkla</a:t>
            </a:r>
          </a:p>
          <a:p>
            <a:endParaRPr lang="tr-TR" b="1" dirty="0"/>
          </a:p>
          <a:p>
            <a:r>
              <a:rPr lang="tr-TR" b="0" dirty="0"/>
              <a:t>Böylesi büyük rakamlarla bir insanın başa çıkması imkansızdır.</a:t>
            </a:r>
          </a:p>
          <a:p>
            <a:endParaRPr lang="tr-TR" b="0" dirty="0"/>
          </a:p>
          <a:p>
            <a:r>
              <a:rPr lang="tr-TR" b="1" dirty="0"/>
              <a:t>Tıkla</a:t>
            </a:r>
          </a:p>
          <a:p>
            <a:endParaRPr lang="tr-TR" b="1" dirty="0"/>
          </a:p>
          <a:p>
            <a:r>
              <a:rPr lang="tr-TR" b="0" dirty="0"/>
              <a:t>Malkoç için değil tabi.</a:t>
            </a:r>
            <a:endParaRPr lang="en-US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Derleyiciler hafıza hücrelerine isim vermemizi sağlıyorlar.</a:t>
            </a:r>
          </a:p>
          <a:p>
            <a:r>
              <a:rPr lang="tr-TR" dirty="0"/>
              <a:t>Biz bunlara değişken diyorduk.</a:t>
            </a:r>
          </a:p>
          <a:p>
            <a:endParaRPr lang="tr-TR" dirty="0"/>
          </a:p>
          <a:p>
            <a:r>
              <a:rPr lang="tr-TR" dirty="0"/>
              <a:t>Adlandırma istediği dilden dile değişir. Ama temel de aynı mantık. Hafıza hücrelerini temsil eden büyük rakamlar yerine </a:t>
            </a:r>
          </a:p>
          <a:p>
            <a:endParaRPr lang="tr-TR" dirty="0"/>
          </a:p>
          <a:p>
            <a:r>
              <a:rPr lang="tr-TR" dirty="0"/>
              <a:t>İnsanın anlayabileceği kelimeler kullanabiliyoruz.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Derleyici ile Programcı arasındaki </a:t>
            </a:r>
            <a:r>
              <a:rPr lang="tr-TR" dirty="0" err="1"/>
              <a:t>alışveri</a:t>
            </a:r>
            <a:r>
              <a:rPr lang="tr-TR" dirty="0"/>
              <a:t> bir göz atalım.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Programcı bir değişken tanımladığında</a:t>
            </a:r>
          </a:p>
          <a:p>
            <a:r>
              <a:rPr lang="tr-TR" b="1" dirty="0"/>
              <a:t>Tıkla</a:t>
            </a:r>
          </a:p>
          <a:p>
            <a:r>
              <a:rPr lang="tr-TR" b="0" dirty="0"/>
              <a:t>Bu istek derleyici tarafından alınmakta ve </a:t>
            </a:r>
          </a:p>
          <a:p>
            <a:r>
              <a:rPr lang="tr-TR" b="0" dirty="0"/>
              <a:t>Derleyici değişkenin temsil edeceği hafıza alanını belirlemektedir.</a:t>
            </a:r>
          </a:p>
          <a:p>
            <a:r>
              <a:rPr lang="tr-TR" b="0" dirty="0"/>
              <a:t>Derleyici bir büyücü ile temsil etmek bence yerinde .</a:t>
            </a:r>
          </a:p>
          <a:p>
            <a:endParaRPr lang="tr-TR" b="0" dirty="0"/>
          </a:p>
          <a:p>
            <a:r>
              <a:rPr lang="tr-TR" b="0" dirty="0"/>
              <a:t>Programcı olarak adresi bilmek zorunda değiliz. Değişken ismini kullanmamız yeterli olacaktır.</a:t>
            </a:r>
          </a:p>
          <a:p>
            <a:r>
              <a:rPr lang="tr-TR" b="0" dirty="0"/>
              <a:t>Makine kodunu hazırlarken Değişkenimiz yerine temsil adresi yerleştirmek derleyicinin görevidir.</a:t>
            </a:r>
          </a:p>
          <a:p>
            <a:endParaRPr lang="tr-TR" b="0" dirty="0"/>
          </a:p>
          <a:p>
            <a:r>
              <a:rPr lang="tr-TR" b="1" dirty="0"/>
              <a:t>Tıkla</a:t>
            </a:r>
          </a:p>
          <a:p>
            <a:r>
              <a:rPr lang="tr-TR" b="0" dirty="0"/>
              <a:t>Eğer değişkene bir değer atarsak. İlgili hafıza alanına değeri aktarmak yine derleyicinin görevidir.</a:t>
            </a:r>
          </a:p>
          <a:p>
            <a:endParaRPr lang="tr-TR" b="0" dirty="0"/>
          </a:p>
          <a:p>
            <a:r>
              <a:rPr lang="tr-TR" b="1" dirty="0"/>
              <a:t>Tıkla</a:t>
            </a:r>
          </a:p>
          <a:p>
            <a:r>
              <a:rPr lang="tr-TR" b="0" dirty="0"/>
              <a:t>Aynı şekilde değişkenin değerini okumak istediğimizde derleyici </a:t>
            </a:r>
            <a:r>
              <a:rPr lang="tr-TR" b="0" dirty="0" err="1"/>
              <a:t>hafngi</a:t>
            </a:r>
            <a:r>
              <a:rPr lang="tr-TR" b="0" dirty="0"/>
              <a:t> hafıza alanından verinin getirileceğini </a:t>
            </a:r>
            <a:r>
              <a:rPr lang="tr-TR" b="0" dirty="0" err="1"/>
              <a:t>billmektedir</a:t>
            </a:r>
            <a:r>
              <a:rPr lang="tr-TR" b="0" dirty="0"/>
              <a:t>.</a:t>
            </a:r>
          </a:p>
          <a:p>
            <a:endParaRPr lang="en-US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30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derste çalışan uygulamaların hafızadaki görüntülerinden ve bu alanın içeriğinden bahsedeceğiz.</a:t>
            </a:r>
          </a:p>
          <a:p>
            <a:r>
              <a:rPr lang="tr-TR" dirty="0"/>
              <a:t>Tıkla</a:t>
            </a:r>
          </a:p>
          <a:p>
            <a:r>
              <a:rPr lang="tr-TR" dirty="0"/>
              <a:t>Önceki </a:t>
            </a:r>
            <a:r>
              <a:rPr lang="tr-TR" dirty="0" err="1"/>
              <a:t>derstede</a:t>
            </a:r>
            <a:r>
              <a:rPr lang="tr-TR" dirty="0"/>
              <a:t> söylediğimiz gibi uygulamayı çalıştırdığınızda işletim </a:t>
            </a:r>
            <a:r>
              <a:rPr lang="tr-TR" dirty="0" err="1"/>
              <a:t>ssitemi</a:t>
            </a:r>
            <a:r>
              <a:rPr lang="tr-TR" dirty="0"/>
              <a:t> devreye girmektedir.</a:t>
            </a:r>
          </a:p>
          <a:p>
            <a:r>
              <a:rPr lang="tr-TR" dirty="0"/>
              <a:t>Tıkla</a:t>
            </a:r>
          </a:p>
          <a:p>
            <a:r>
              <a:rPr lang="tr-TR" dirty="0"/>
              <a:t>Öncelikle hafıza da uygulamamıza ait bilgileri yerleştireceği bir alan aramaktadır.</a:t>
            </a:r>
          </a:p>
          <a:p>
            <a:r>
              <a:rPr lang="tr-TR" dirty="0"/>
              <a:t>Tıkla</a:t>
            </a:r>
          </a:p>
          <a:p>
            <a:r>
              <a:rPr lang="tr-TR" dirty="0"/>
              <a:t>Bu alan bulunduktan sonra. Yine işletim sistemi işlemcinin yardımıyla tabi sabit diskteki </a:t>
            </a:r>
            <a:r>
              <a:rPr lang="tr-TR" dirty="0" err="1"/>
              <a:t>uygulamıza</a:t>
            </a:r>
            <a:r>
              <a:rPr lang="tr-TR" dirty="0"/>
              <a:t> ait bilgileri hafızadaki alana kopyalamaktadır.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2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Yüklenilen program alanının içeriğine bir göz atalım.</a:t>
            </a:r>
          </a:p>
          <a:p>
            <a:endParaRPr lang="tr-TR" dirty="0"/>
          </a:p>
          <a:p>
            <a:r>
              <a:rPr lang="tr-TR" dirty="0"/>
              <a:t>İşletim sisteminden işletim sistemine ufak değişiklikler olabilir. Ama genel yapı burada anlatacağım gibi olacak arkadaşlar. Ders içerisinde anlattıklarımızı değiştirecek bir farklılık yok.</a:t>
            </a:r>
          </a:p>
          <a:p>
            <a:r>
              <a:rPr lang="tr-TR" dirty="0"/>
              <a:t>Hafıza adresi aşağıdaki yukarı doğru büyümektedir. Dediğim gibi işletim </a:t>
            </a:r>
            <a:r>
              <a:rPr lang="tr-TR" dirty="0" err="1"/>
              <a:t>ssitemleri</a:t>
            </a:r>
            <a:r>
              <a:rPr lang="tr-TR" dirty="0"/>
              <a:t> arasında fark olabilir.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Tıkla</a:t>
            </a:r>
          </a:p>
          <a:p>
            <a:endParaRPr lang="tr-TR" dirty="0"/>
          </a:p>
          <a:p>
            <a:r>
              <a:rPr lang="tr-TR" dirty="0"/>
              <a:t>İlk olarak </a:t>
            </a:r>
            <a:r>
              <a:rPr lang="tr-TR" dirty="0" err="1"/>
              <a:t>Text</a:t>
            </a:r>
            <a:r>
              <a:rPr lang="tr-TR" dirty="0"/>
              <a:t> yani uygulamamıza ait makine kodu bulunmaktadır.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Tıkla</a:t>
            </a:r>
          </a:p>
          <a:p>
            <a:endParaRPr lang="tr-TR" dirty="0"/>
          </a:p>
          <a:p>
            <a:r>
              <a:rPr lang="tr-TR" dirty="0"/>
              <a:t>Hemen ardından statik ve global değişkenlerimize ait değerlin bulunduğu data alanı bulunmaktadır. Sabit değişkenlerde bulunabilmektedir.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Tıkla</a:t>
            </a:r>
          </a:p>
          <a:p>
            <a:endParaRPr lang="tr-TR" dirty="0"/>
          </a:p>
          <a:p>
            <a:r>
              <a:rPr lang="tr-TR" dirty="0"/>
              <a:t>Kalan hafıza alanı ise iki farklı alan </a:t>
            </a:r>
            <a:r>
              <a:rPr lang="tr-TR" dirty="0" err="1"/>
              <a:t>yönteim</a:t>
            </a:r>
            <a:r>
              <a:rPr lang="tr-TR" dirty="0"/>
              <a:t> sistemi tarafından kullanılmaktadır.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Tıkla</a:t>
            </a:r>
          </a:p>
          <a:p>
            <a:endParaRPr lang="tr-TR" dirty="0"/>
          </a:p>
          <a:p>
            <a:r>
              <a:rPr lang="tr-TR" dirty="0"/>
              <a:t>Yığın tekniği ile yönetilen hafıza alanı yukarıdan aşağıya doğru büyümektedir.</a:t>
            </a:r>
          </a:p>
          <a:p>
            <a:r>
              <a:rPr lang="tr-TR" b="1" dirty="0"/>
              <a:t>Tıkla</a:t>
            </a:r>
          </a:p>
          <a:p>
            <a:r>
              <a:rPr lang="tr-TR" dirty="0" err="1"/>
              <a:t>Heap</a:t>
            </a:r>
            <a:r>
              <a:rPr lang="tr-TR" dirty="0"/>
              <a:t> ile yönetilen alan ise aşağıdan yukarı doğru büyümektedir. </a:t>
            </a:r>
          </a:p>
          <a:p>
            <a:endParaRPr lang="tr-TR" dirty="0"/>
          </a:p>
          <a:p>
            <a:r>
              <a:rPr lang="tr-TR" dirty="0"/>
              <a:t>Bu iki hafıza alanında yer ayırma işlemleri farklı olmaktadır.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9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BEB8F9-B6BB-40CB-A259-10B3C38D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06953C-8F90-4F3A-BD5E-3F3C53DFE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0D5AC5-49CC-41C0-A3D1-5576D290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DFFB59-D817-4171-8F5D-1B91C2AA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23C25F-56BF-43DA-8C60-63CB1657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37EE36-F7BF-4D63-A968-3115D740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C987D4-4A7B-4F73-B295-F1B4CD3AF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8CF7F1-3DB0-4DB4-B049-EFC8B5B0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003618-76E5-4B40-B7FF-49391650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8769E5-CBA2-46E9-A91B-D94B59E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F83BEBD-13AD-4A50-8BF8-8CF4C95CC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2C9B77-5042-43A1-9510-B5C1B895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E36008-689B-4BC5-B285-E61B3E6E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6430F8-DE8A-4921-ABF7-06C6811F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5052A9-8631-4F33-A26B-D57F5BEB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BB8861-07B8-46E7-97D5-0C9B830E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083088-25CC-4BC8-88F3-075483EF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F48733-1C74-4BCA-B931-B4EE025E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2865A1-39EF-4CDB-AB48-EA0FF4FB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3A86EF-45A1-4D06-9EB2-51D07597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B4896E-EBA0-4FF9-834F-8F6046E2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14DE1C-03CB-4114-8705-A1CF4E25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9147BC-C8D3-4021-B434-787F8973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1C3B4F-7CE8-4142-8C9E-56C78CB8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E1C578-5B62-419D-B2E2-ED95E725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F5E0AD-D82A-434A-86D3-DE182889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9404B1-74FB-4937-B29A-F0F1BC13B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D64C337-3C7F-4EF8-B9CF-F0D7D145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5DAEEF-506D-4073-8BBC-1D23C74A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A1C795-1AF3-4E48-86FE-D90DEDA1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5CC1E3-742D-412A-A513-20C5E6CD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9943A-2BB0-4C9C-A1A8-CB62134A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B688B6-D878-4EAD-B9AF-8AEAE625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9696EAD-F96F-4B03-9843-D5BEEEEF1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B63E659-1748-409E-96C9-721DADD0E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7EC3E6A-1B87-4B46-94E4-1CB88925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B25134E-E9B4-4D52-9FB1-1B405802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DC01A87-3361-4D5C-83DA-4D721011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003FEC2-C096-41BC-965D-4511CA3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193D5F-6F59-4E0F-81EA-A2DBD9B5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045A109-460E-4D16-9524-6B0FDB53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E2D7D86-EB01-4513-AB7A-F66B1CE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8808294-9654-43C7-BDDC-6E3BF377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4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B0BD5C0-F57C-48A9-9FB9-16691551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7617EBD-ADB3-4B12-89BA-4C120DA2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B911D50-D2F2-409E-A854-E3E8E9F9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B7CA9-ABAC-4982-BF75-58412A88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9BB8A7-B1AC-4477-B7FD-ECA1C704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83ECB3-435A-4BB0-8559-36AE4C25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52371C-3F96-42C5-B534-71FBC47B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FEA2AC-B561-4B3A-BF6E-2A4CD2D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94C5BC-8EB0-4513-9081-688E542E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B6CB86-F1B2-4757-B555-3811F379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F6E5112-BEAA-4457-B703-6D7DB2057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181A09-2A3B-4C6D-A22C-A71445DEB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ADEC6C-FC09-47A6-80E9-ACFF02F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A3EE11B-2715-4AE8-86EC-6170E8C5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8906589-1691-4468-BD67-0134AC70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F8B7A08-76D8-41D6-B711-3C3028B0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9321F2-A10A-4B22-9E13-520ECEE04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AE4B46-DB94-4698-960C-59C9AA194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61B1-EE5E-4BBC-A274-B09A426F256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39E025-5ADD-4EC1-B773-FEE250BA7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37B0F3-60D1-451C-956C-264E1C600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3685-C49D-41DD-91BD-A8D9F332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gif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30AAB7-1872-4E7A-87B4-AA661AA9A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PROGRAM HAFIZASI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811C75-80ED-4FC7-91C3-1128C44A8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Hazırlayan</a:t>
            </a:r>
            <a:r>
              <a:rPr lang="en-US" dirty="0"/>
              <a:t>: </a:t>
            </a:r>
            <a:r>
              <a:rPr lang="en-US" dirty="0" err="1"/>
              <a:t>Dr.Öğretim</a:t>
            </a:r>
            <a:r>
              <a:rPr lang="en-US" dirty="0"/>
              <a:t> </a:t>
            </a:r>
            <a:r>
              <a:rPr lang="en-US" dirty="0" err="1"/>
              <a:t>Üyesi</a:t>
            </a:r>
            <a:r>
              <a:rPr lang="en-US" dirty="0"/>
              <a:t> Kayhan AYAR</a:t>
            </a:r>
          </a:p>
        </p:txBody>
      </p:sp>
    </p:spTree>
    <p:extLst>
      <p:ext uri="{BB962C8B-B14F-4D97-AF65-F5344CB8AC3E}">
        <p14:creationId xmlns:p14="http://schemas.microsoft.com/office/powerpoint/2010/main" val="216978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A300E3-8693-4B5B-A1EA-C748B6AB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 Hafızası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235C0C4-BDA4-4389-A9C3-69821520C7E5}"/>
              </a:ext>
            </a:extLst>
          </p:cNvPr>
          <p:cNvSpPr/>
          <p:nvPr/>
        </p:nvSpPr>
        <p:spPr>
          <a:xfrm>
            <a:off x="1173191" y="2054258"/>
            <a:ext cx="1794294" cy="412270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813CFA3-3267-4169-9E82-77D5E7EADD9C}"/>
              </a:ext>
            </a:extLst>
          </p:cNvPr>
          <p:cNvSpPr/>
          <p:nvPr/>
        </p:nvSpPr>
        <p:spPr>
          <a:xfrm>
            <a:off x="1173192" y="4213492"/>
            <a:ext cx="1794293" cy="9490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Uygulamanın Yükleneceği Alan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81D773B9-443C-485C-89DE-46E3EE00CF01}"/>
              </a:ext>
            </a:extLst>
          </p:cNvPr>
          <p:cNvSpPr/>
          <p:nvPr/>
        </p:nvSpPr>
        <p:spPr>
          <a:xfrm>
            <a:off x="4809922" y="2772290"/>
            <a:ext cx="2759801" cy="35625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en-US" dirty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4A883F15-BAA0-41B9-ABCF-14503D03ADDA}"/>
              </a:ext>
            </a:extLst>
          </p:cNvPr>
          <p:cNvCxnSpPr>
            <a:cxnSpLocks/>
          </p:cNvCxnSpPr>
          <p:nvPr/>
        </p:nvCxnSpPr>
        <p:spPr>
          <a:xfrm flipV="1">
            <a:off x="2967485" y="2772290"/>
            <a:ext cx="1842438" cy="1441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A7E7F8DD-0131-41AB-A36C-5D5825D8835D}"/>
              </a:ext>
            </a:extLst>
          </p:cNvPr>
          <p:cNvCxnSpPr>
            <a:cxnSpLocks/>
          </p:cNvCxnSpPr>
          <p:nvPr/>
        </p:nvCxnSpPr>
        <p:spPr>
          <a:xfrm>
            <a:off x="2961646" y="5162570"/>
            <a:ext cx="1842438" cy="1172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DDDED45-FA53-45E8-8A28-9449EDF6ED26}"/>
              </a:ext>
            </a:extLst>
          </p:cNvPr>
          <p:cNvSpPr/>
          <p:nvPr/>
        </p:nvSpPr>
        <p:spPr>
          <a:xfrm>
            <a:off x="4832698" y="5825764"/>
            <a:ext cx="2715768" cy="48990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Text</a:t>
            </a:r>
            <a:r>
              <a:rPr lang="tr-TR" dirty="0"/>
              <a:t> (Kod)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9FD5D9FC-7E19-434A-AA87-060A927C7FD7}"/>
              </a:ext>
            </a:extLst>
          </p:cNvPr>
          <p:cNvSpPr/>
          <p:nvPr/>
        </p:nvSpPr>
        <p:spPr>
          <a:xfrm>
            <a:off x="4832698" y="5326532"/>
            <a:ext cx="2715768" cy="48990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Data (Statik Değişkenler)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865F3261-C573-4388-B7C1-91260AABE286}"/>
              </a:ext>
            </a:extLst>
          </p:cNvPr>
          <p:cNvSpPr/>
          <p:nvPr/>
        </p:nvSpPr>
        <p:spPr>
          <a:xfrm>
            <a:off x="4827935" y="4605012"/>
            <a:ext cx="2724912" cy="7168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Heap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12DE59DB-5780-436D-9F85-3F93D1AC5154}"/>
              </a:ext>
            </a:extLst>
          </p:cNvPr>
          <p:cNvSpPr/>
          <p:nvPr/>
        </p:nvSpPr>
        <p:spPr>
          <a:xfrm>
            <a:off x="4832698" y="2797968"/>
            <a:ext cx="2715768" cy="7168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Stack</a:t>
            </a:r>
            <a:r>
              <a:rPr lang="tr-TR" dirty="0">
                <a:solidFill>
                  <a:srgbClr val="FF0000"/>
                </a:solidFill>
              </a:rPr>
              <a:t> (Yığın)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8A6300D-4998-4457-BEF1-AF84DD593D38}"/>
              </a:ext>
            </a:extLst>
          </p:cNvPr>
          <p:cNvCxnSpPr/>
          <p:nvPr/>
        </p:nvCxnSpPr>
        <p:spPr>
          <a:xfrm>
            <a:off x="4827935" y="3514825"/>
            <a:ext cx="2720531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6C4DFC6-6FCD-4AEA-9B32-A4A0E0B4FA09}"/>
              </a:ext>
            </a:extLst>
          </p:cNvPr>
          <p:cNvCxnSpPr/>
          <p:nvPr/>
        </p:nvCxnSpPr>
        <p:spPr>
          <a:xfrm>
            <a:off x="4827935" y="4605012"/>
            <a:ext cx="2720531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53CC6B40-9E51-42E8-9DAF-5849AC7BE2A1}"/>
              </a:ext>
            </a:extLst>
          </p:cNvPr>
          <p:cNvCxnSpPr>
            <a:cxnSpLocks/>
          </p:cNvCxnSpPr>
          <p:nvPr/>
        </p:nvCxnSpPr>
        <p:spPr>
          <a:xfrm>
            <a:off x="6191250" y="3562450"/>
            <a:ext cx="0" cy="3999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D5381938-7205-4A75-B849-A4F81324C3A7}"/>
              </a:ext>
            </a:extLst>
          </p:cNvPr>
          <p:cNvCxnSpPr>
            <a:cxnSpLocks/>
          </p:cNvCxnSpPr>
          <p:nvPr/>
        </p:nvCxnSpPr>
        <p:spPr>
          <a:xfrm flipV="1">
            <a:off x="6191250" y="4146817"/>
            <a:ext cx="0" cy="3999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0FD88CDD-F0F9-41C4-AC57-160B285DDE9D}"/>
              </a:ext>
            </a:extLst>
          </p:cNvPr>
          <p:cNvSpPr txBox="1"/>
          <p:nvPr/>
        </p:nvSpPr>
        <p:spPr>
          <a:xfrm>
            <a:off x="7569723" y="6150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FD5E6068-9D2E-43F2-9316-CA9F49B2D0E9}"/>
              </a:ext>
            </a:extLst>
          </p:cNvPr>
          <p:cNvSpPr txBox="1"/>
          <p:nvPr/>
        </p:nvSpPr>
        <p:spPr>
          <a:xfrm>
            <a:off x="7569723" y="2546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  <p:bldP spid="17" grpId="0" animBg="1"/>
      <p:bldP spid="18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EF35E0-9FDC-4DC3-9276-2E4BF99F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Statik Bellek Bölgesi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663F86-A337-43FD-9723-67E7B49A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Global değişkenler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Statik Değişkenler</a:t>
            </a:r>
          </a:p>
          <a:p>
            <a:endParaRPr lang="tr-TR" dirty="0"/>
          </a:p>
          <a:p>
            <a:r>
              <a:rPr lang="tr-TR" dirty="0"/>
              <a:t>Sabit değişkenler (?)</a:t>
            </a:r>
          </a:p>
          <a:p>
            <a:endParaRPr lang="tr-TR" dirty="0"/>
          </a:p>
          <a:p>
            <a:endParaRPr lang="en-US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B1E5893-D75D-49D9-8C5B-6167ADBE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825625"/>
            <a:ext cx="360045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7FBC42A2-5DD6-4DB3-90A9-801F512F18BA}"/>
              </a:ext>
            </a:extLst>
          </p:cNvPr>
          <p:cNvCxnSpPr/>
          <p:nvPr/>
        </p:nvCxnSpPr>
        <p:spPr>
          <a:xfrm>
            <a:off x="4200525" y="2028825"/>
            <a:ext cx="28384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Resim 16">
            <a:extLst>
              <a:ext uri="{FF2B5EF4-FFF2-40B4-BE49-F238E27FC236}">
                <a16:creationId xmlns:a16="http://schemas.microsoft.com/office/drawing/2014/main" id="{3DDF7D75-61AD-4D4E-B862-7FE7A16FF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2372519"/>
            <a:ext cx="576262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9E67B680-F276-4A5B-B40B-631157BF9DD3}"/>
              </a:ext>
            </a:extLst>
          </p:cNvPr>
          <p:cNvCxnSpPr/>
          <p:nvPr/>
        </p:nvCxnSpPr>
        <p:spPr>
          <a:xfrm>
            <a:off x="3914775" y="3082925"/>
            <a:ext cx="28384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AEEA07-5812-4B47-93D4-2D129F0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12BE58-5A9C-483F-B7FF-8521F3AD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600"/>
          </a:xfrm>
        </p:spPr>
        <p:txBody>
          <a:bodyPr/>
          <a:lstStyle/>
          <a:p>
            <a:r>
              <a:rPr lang="tr-TR" dirty="0"/>
              <a:t>Uygulamanın Yığın veri yapısına göre yönetildiği birimidir.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ACF5AF4-CBFC-4E09-AB9E-86B62289B4A8}"/>
              </a:ext>
            </a:extLst>
          </p:cNvPr>
          <p:cNvSpPr txBox="1"/>
          <p:nvPr/>
        </p:nvSpPr>
        <p:spPr>
          <a:xfrm>
            <a:off x="838200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F1A0650-4A83-4E0C-A8F2-E5A0DCA55C9A}"/>
              </a:ext>
            </a:extLst>
          </p:cNvPr>
          <p:cNvSpPr txBox="1"/>
          <p:nvPr/>
        </p:nvSpPr>
        <p:spPr>
          <a:xfrm>
            <a:off x="838200" y="5406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AB8C30F-227C-481A-945E-2D37CE654CA5}"/>
              </a:ext>
            </a:extLst>
          </p:cNvPr>
          <p:cNvSpPr/>
          <p:nvPr/>
        </p:nvSpPr>
        <p:spPr>
          <a:xfrm>
            <a:off x="4716099" y="2930353"/>
            <a:ext cx="2759801" cy="35625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en-US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02E794FF-CC37-4561-B96B-D8508F39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4394200"/>
            <a:ext cx="1866900" cy="2286000"/>
          </a:xfrm>
          <a:prstGeom prst="rect">
            <a:avLst/>
          </a:prstGeom>
        </p:spPr>
      </p:pic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30FBAEC-72B3-4A2E-9D6B-F95F09CA49DD}"/>
              </a:ext>
            </a:extLst>
          </p:cNvPr>
          <p:cNvCxnSpPr>
            <a:cxnSpLocks/>
          </p:cNvCxnSpPr>
          <p:nvPr/>
        </p:nvCxnSpPr>
        <p:spPr>
          <a:xfrm flipH="1" flipV="1">
            <a:off x="7475902" y="2930356"/>
            <a:ext cx="1820498" cy="15973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F2B4D6ED-2F89-4663-8032-E60F136A1715}"/>
              </a:ext>
            </a:extLst>
          </p:cNvPr>
          <p:cNvCxnSpPr>
            <a:cxnSpLocks/>
          </p:cNvCxnSpPr>
          <p:nvPr/>
        </p:nvCxnSpPr>
        <p:spPr>
          <a:xfrm flipH="1">
            <a:off x="7475902" y="4895850"/>
            <a:ext cx="1820498" cy="15970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F3B457F4-FB1F-46E4-B8E2-5468D6B48333}"/>
              </a:ext>
            </a:extLst>
          </p:cNvPr>
          <p:cNvSpPr txBox="1"/>
          <p:nvPr/>
        </p:nvSpPr>
        <p:spPr>
          <a:xfrm>
            <a:off x="1295400" y="3483531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5;</a:t>
            </a:r>
            <a:endParaRPr lang="en-US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7AC61A92-E34D-47C8-88A9-1DDD6702E2A3}"/>
              </a:ext>
            </a:extLst>
          </p:cNvPr>
          <p:cNvSpPr/>
          <p:nvPr/>
        </p:nvSpPr>
        <p:spPr>
          <a:xfrm>
            <a:off x="4800600" y="3038475"/>
            <a:ext cx="2600325" cy="53820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091E96EE-1E6A-447C-8FC3-A3FE7C7571E2}"/>
              </a:ext>
            </a:extLst>
          </p:cNvPr>
          <p:cNvSpPr txBox="1"/>
          <p:nvPr/>
        </p:nvSpPr>
        <p:spPr>
          <a:xfrm>
            <a:off x="1295400" y="3919620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15;</a:t>
            </a:r>
            <a:endParaRPr lang="en-US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D3D0BCCF-3B62-45C7-BA98-2DFD51457F8D}"/>
              </a:ext>
            </a:extLst>
          </p:cNvPr>
          <p:cNvSpPr/>
          <p:nvPr/>
        </p:nvSpPr>
        <p:spPr>
          <a:xfrm>
            <a:off x="4795836" y="3684283"/>
            <a:ext cx="2600325" cy="538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3F93A152-71B3-414D-9170-D60C1D9937E3}"/>
              </a:ext>
            </a:extLst>
          </p:cNvPr>
          <p:cNvSpPr txBox="1"/>
          <p:nvPr/>
        </p:nvSpPr>
        <p:spPr>
          <a:xfrm>
            <a:off x="1295400" y="4361891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25;</a:t>
            </a:r>
            <a:endParaRPr lang="en-US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726CAC14-373F-49F9-B185-220E083D3E01}"/>
              </a:ext>
            </a:extLst>
          </p:cNvPr>
          <p:cNvSpPr/>
          <p:nvPr/>
        </p:nvSpPr>
        <p:spPr>
          <a:xfrm>
            <a:off x="4795836" y="4330091"/>
            <a:ext cx="2600325" cy="538209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25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CEA5BD9F-FBEC-4B9C-89E7-3A0E22A6A360}"/>
              </a:ext>
            </a:extLst>
          </p:cNvPr>
          <p:cNvSpPr txBox="1"/>
          <p:nvPr/>
        </p:nvSpPr>
        <p:spPr>
          <a:xfrm>
            <a:off x="4321421" y="3100434"/>
            <a:ext cx="35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242EAD93-16C6-4811-B73A-B83905E735FF}"/>
              </a:ext>
            </a:extLst>
          </p:cNvPr>
          <p:cNvSpPr txBox="1"/>
          <p:nvPr/>
        </p:nvSpPr>
        <p:spPr>
          <a:xfrm>
            <a:off x="4321421" y="3775720"/>
            <a:ext cx="35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CFD1FA43-4724-4C15-A8FF-CCB1A4CEAC7A}"/>
              </a:ext>
            </a:extLst>
          </p:cNvPr>
          <p:cNvSpPr txBox="1"/>
          <p:nvPr/>
        </p:nvSpPr>
        <p:spPr>
          <a:xfrm>
            <a:off x="4321421" y="4392050"/>
            <a:ext cx="35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1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DDE2B2-B625-49ED-8979-C324C6F3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Anı - Uygulama Yığını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6F0142B-0336-4E75-982D-BB556D767F3E}"/>
              </a:ext>
            </a:extLst>
          </p:cNvPr>
          <p:cNvSpPr txBox="1"/>
          <p:nvPr/>
        </p:nvSpPr>
        <p:spPr>
          <a:xfrm>
            <a:off x="838200" y="2610267"/>
            <a:ext cx="41719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hesap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x * x + y * y;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tr-T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 = </a:t>
            </a:r>
            <a:r>
              <a:rPr lang="tr-T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hesap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b);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4366A44-D1FE-4092-BA9F-B48E5644B713}"/>
              </a:ext>
            </a:extLst>
          </p:cNvPr>
          <p:cNvSpPr/>
          <p:nvPr/>
        </p:nvSpPr>
        <p:spPr>
          <a:xfrm>
            <a:off x="6918126" y="2163009"/>
            <a:ext cx="2616399" cy="42957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5D2298B0-D436-42E8-BAD6-CD9C17B5A9CC}"/>
              </a:ext>
            </a:extLst>
          </p:cNvPr>
          <p:cNvSpPr/>
          <p:nvPr/>
        </p:nvSpPr>
        <p:spPr>
          <a:xfrm>
            <a:off x="7013971" y="2238375"/>
            <a:ext cx="2415779" cy="1095375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A0168DE0-D759-4952-A886-10ED7AD6E9C0}"/>
              </a:ext>
            </a:extLst>
          </p:cNvPr>
          <p:cNvSpPr/>
          <p:nvPr/>
        </p:nvSpPr>
        <p:spPr>
          <a:xfrm>
            <a:off x="7205661" y="2337078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70412D42-46FA-41C1-9D52-B2C51EA8CBC4}"/>
              </a:ext>
            </a:extLst>
          </p:cNvPr>
          <p:cNvCxnSpPr/>
          <p:nvPr/>
        </p:nvCxnSpPr>
        <p:spPr>
          <a:xfrm>
            <a:off x="114300" y="4729162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5F90D6D-A02A-4178-BFED-E348854116EA}"/>
              </a:ext>
            </a:extLst>
          </p:cNvPr>
          <p:cNvSpPr txBox="1"/>
          <p:nvPr/>
        </p:nvSpPr>
        <p:spPr>
          <a:xfrm>
            <a:off x="9667874" y="2561832"/>
            <a:ext cx="98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25574A9-ACE4-4C9C-8A48-956F45BC94D4}"/>
              </a:ext>
            </a:extLst>
          </p:cNvPr>
          <p:cNvSpPr txBox="1"/>
          <p:nvPr/>
        </p:nvSpPr>
        <p:spPr>
          <a:xfrm>
            <a:off x="8001000" y="174218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1C1072E-4220-4D62-8E1A-1CAC1EA70E26}"/>
              </a:ext>
            </a:extLst>
          </p:cNvPr>
          <p:cNvSpPr txBox="1"/>
          <p:nvPr/>
        </p:nvSpPr>
        <p:spPr>
          <a:xfrm>
            <a:off x="6640115" y="2314731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dirty="0"/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9B346D11-4C42-4CFE-85B7-B01C2F357B03}"/>
              </a:ext>
            </a:extLst>
          </p:cNvPr>
          <p:cNvCxnSpPr/>
          <p:nvPr/>
        </p:nvCxnSpPr>
        <p:spPr>
          <a:xfrm>
            <a:off x="609600" y="5272087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98E3047D-14CA-4F42-A8E2-F4AC432A46B2}"/>
              </a:ext>
            </a:extLst>
          </p:cNvPr>
          <p:cNvSpPr/>
          <p:nvPr/>
        </p:nvSpPr>
        <p:spPr>
          <a:xfrm>
            <a:off x="7205661" y="2825784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53E7A731-73E6-4B74-9CCF-F2A93AB1DC99}"/>
              </a:ext>
            </a:extLst>
          </p:cNvPr>
          <p:cNvSpPr txBox="1"/>
          <p:nvPr/>
        </p:nvSpPr>
        <p:spPr>
          <a:xfrm>
            <a:off x="6640115" y="2803437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CAF4A026-D24E-4758-B097-3794E91EE14C}"/>
              </a:ext>
            </a:extLst>
          </p:cNvPr>
          <p:cNvCxnSpPr/>
          <p:nvPr/>
        </p:nvCxnSpPr>
        <p:spPr>
          <a:xfrm>
            <a:off x="609600" y="5567362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9774E231-360A-487F-94C7-F30B6F8E7B46}"/>
              </a:ext>
            </a:extLst>
          </p:cNvPr>
          <p:cNvSpPr/>
          <p:nvPr/>
        </p:nvSpPr>
        <p:spPr>
          <a:xfrm>
            <a:off x="7013971" y="3428167"/>
            <a:ext cx="2415779" cy="1572458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76B7D74-992E-4434-A3D2-483677B5631B}"/>
              </a:ext>
            </a:extLst>
          </p:cNvPr>
          <p:cNvSpPr txBox="1"/>
          <p:nvPr/>
        </p:nvSpPr>
        <p:spPr>
          <a:xfrm>
            <a:off x="9667874" y="4029730"/>
            <a:ext cx="138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hesap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30E72B86-DA75-4982-B4E2-46A48FBD2557}"/>
              </a:ext>
            </a:extLst>
          </p:cNvPr>
          <p:cNvSpPr/>
          <p:nvPr/>
        </p:nvSpPr>
        <p:spPr>
          <a:xfrm>
            <a:off x="7205661" y="3541024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677A40C-0036-4615-84DF-952857645D9F}"/>
              </a:ext>
            </a:extLst>
          </p:cNvPr>
          <p:cNvSpPr txBox="1"/>
          <p:nvPr/>
        </p:nvSpPr>
        <p:spPr>
          <a:xfrm>
            <a:off x="6640115" y="3518677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68C73BE5-3FE4-4236-9B3A-F4BD626DC0E5}"/>
              </a:ext>
            </a:extLst>
          </p:cNvPr>
          <p:cNvSpPr/>
          <p:nvPr/>
        </p:nvSpPr>
        <p:spPr>
          <a:xfrm>
            <a:off x="7205661" y="4029730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3FB52F61-31BF-4EA8-8257-1B1D92F85295}"/>
              </a:ext>
            </a:extLst>
          </p:cNvPr>
          <p:cNvSpPr txBox="1"/>
          <p:nvPr/>
        </p:nvSpPr>
        <p:spPr>
          <a:xfrm>
            <a:off x="6640115" y="4007383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55AC7CA-A404-49ED-A2A7-0DB6F507D04F}"/>
              </a:ext>
            </a:extLst>
          </p:cNvPr>
          <p:cNvSpPr/>
          <p:nvPr/>
        </p:nvSpPr>
        <p:spPr>
          <a:xfrm>
            <a:off x="7205661" y="4504004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37BF38D2-5B3A-484A-9216-43838E646A62}"/>
              </a:ext>
            </a:extLst>
          </p:cNvPr>
          <p:cNvSpPr txBox="1"/>
          <p:nvPr/>
        </p:nvSpPr>
        <p:spPr>
          <a:xfrm>
            <a:off x="6114455" y="4544092"/>
            <a:ext cx="91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endParaRPr lang="en-US" dirty="0"/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C7465876-08C2-4ACB-91A7-FBBF3FF54ACD}"/>
              </a:ext>
            </a:extLst>
          </p:cNvPr>
          <p:cNvCxnSpPr/>
          <p:nvPr/>
        </p:nvCxnSpPr>
        <p:spPr>
          <a:xfrm>
            <a:off x="476250" y="4188701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45F0A5E9-3D15-402A-A39D-4A120287038B}"/>
              </a:ext>
            </a:extLst>
          </p:cNvPr>
          <p:cNvSpPr/>
          <p:nvPr/>
        </p:nvSpPr>
        <p:spPr>
          <a:xfrm>
            <a:off x="7205661" y="4506421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13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5AD45EE7-DCA1-4DF1-B2E4-1BDD057BDC96}"/>
              </a:ext>
            </a:extLst>
          </p:cNvPr>
          <p:cNvSpPr/>
          <p:nvPr/>
        </p:nvSpPr>
        <p:spPr>
          <a:xfrm>
            <a:off x="1424582" y="5381624"/>
            <a:ext cx="723900" cy="37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F2694C00-E1DE-4315-B243-8B1D07E24C34}"/>
              </a:ext>
            </a:extLst>
          </p:cNvPr>
          <p:cNvSpPr/>
          <p:nvPr/>
        </p:nvSpPr>
        <p:spPr>
          <a:xfrm>
            <a:off x="917971" y="3447216"/>
            <a:ext cx="723900" cy="37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Bağlayıcı: Dirsek 42">
            <a:extLst>
              <a:ext uri="{FF2B5EF4-FFF2-40B4-BE49-F238E27FC236}">
                <a16:creationId xmlns:a16="http://schemas.microsoft.com/office/drawing/2014/main" id="{31FF0271-92EF-47AA-B727-1D971DD26B73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V="1">
            <a:off x="191720" y="4359205"/>
            <a:ext cx="1934408" cy="481906"/>
          </a:xfrm>
          <a:prstGeom prst="bentConnector4">
            <a:avLst>
              <a:gd name="adj1" fmla="val 391"/>
              <a:gd name="adj2" fmla="val 2640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7472C82B-06D9-493A-BAE9-C77989CF7ACC}"/>
              </a:ext>
            </a:extLst>
          </p:cNvPr>
          <p:cNvCxnSpPr/>
          <p:nvPr/>
        </p:nvCxnSpPr>
        <p:spPr>
          <a:xfrm>
            <a:off x="194071" y="4439150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154062BB-D6D4-4E68-916F-FBCB961908FB}"/>
              </a:ext>
            </a:extLst>
          </p:cNvPr>
          <p:cNvCxnSpPr/>
          <p:nvPr/>
        </p:nvCxnSpPr>
        <p:spPr>
          <a:xfrm>
            <a:off x="609600" y="5567361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0ED068DC-BF71-4A49-82B9-6CFC13FE67F0}"/>
              </a:ext>
            </a:extLst>
          </p:cNvPr>
          <p:cNvCxnSpPr/>
          <p:nvPr/>
        </p:nvCxnSpPr>
        <p:spPr>
          <a:xfrm>
            <a:off x="194071" y="5834061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20" grpId="0" animBg="1"/>
      <p:bldP spid="20" grpId="1" animBg="1"/>
      <p:bldP spid="9" grpId="0" animBg="1"/>
      <p:bldP spid="9" grpId="1" animBg="1"/>
      <p:bldP spid="13" grpId="0"/>
      <p:bldP spid="13" grpId="1"/>
      <p:bldP spid="14" grpId="0"/>
      <p:bldP spid="14" grpId="1"/>
      <p:bldP spid="16" grpId="0"/>
      <p:bldP spid="16" grpId="1"/>
      <p:bldP spid="18" grpId="0" animBg="1"/>
      <p:bldP spid="18" grpId="1" animBg="1"/>
      <p:bldP spid="19" grpId="0"/>
      <p:bldP spid="19" grpId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9" grpId="0"/>
      <p:bldP spid="29" grpId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10B46-36F6-48D9-840A-C8AE683C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Yığının Avantajları	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D9FA7B-C217-45BE-AB3B-435D39DC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Tasarlanması kolay</a:t>
            </a:r>
          </a:p>
          <a:p>
            <a:endParaRPr lang="tr-TR" dirty="0"/>
          </a:p>
          <a:p>
            <a:r>
              <a:rPr lang="tr-TR" dirty="0"/>
              <a:t>Veriler sıkışık , önbellek dostu. (Daha hızlı)</a:t>
            </a:r>
          </a:p>
          <a:p>
            <a:endParaRPr lang="tr-TR" dirty="0"/>
          </a:p>
          <a:p>
            <a:r>
              <a:rPr lang="tr-TR" dirty="0"/>
              <a:t>Hata ihtimali Düşük.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8DB050-1FCB-481F-99EC-1512EF76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 </a:t>
            </a:r>
            <a:r>
              <a:rPr lang="tr-TR" dirty="0" err="1"/>
              <a:t>Dez</a:t>
            </a:r>
            <a:r>
              <a:rPr lang="tr-TR" dirty="0"/>
              <a:t> Avantajları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70E405-F57E-4AA5-941C-40D90B51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Kontrol derleyicidedir.</a:t>
            </a:r>
          </a:p>
          <a:p>
            <a:endParaRPr lang="tr-TR" dirty="0"/>
          </a:p>
          <a:p>
            <a:r>
              <a:rPr lang="tr-TR" dirty="0"/>
              <a:t>Verilerin yaşam süresini kontrol edemeyiz.</a:t>
            </a:r>
          </a:p>
          <a:p>
            <a:endParaRPr lang="tr-TR" dirty="0"/>
          </a:p>
          <a:p>
            <a:r>
              <a:rPr lang="tr-TR" dirty="0"/>
              <a:t>Sıkışık yapısı, çalışma anındaki dinamik boyutlu istekleri engeller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0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D00866-8C8D-44BB-8E12-F932BDD2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 </a:t>
            </a:r>
            <a:r>
              <a:rPr lang="tr-TR" dirty="0" err="1"/>
              <a:t>Dez</a:t>
            </a:r>
            <a:r>
              <a:rPr lang="tr-TR" dirty="0"/>
              <a:t> Avantajı – Değişken Etki Alanı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8268A25-4A78-4722-94A3-F625FB8A7160}"/>
              </a:ext>
            </a:extLst>
          </p:cNvPr>
          <p:cNvSpPr txBox="1"/>
          <p:nvPr/>
        </p:nvSpPr>
        <p:spPr>
          <a:xfrm>
            <a:off x="554247" y="2454086"/>
            <a:ext cx="45008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degistir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gecici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x;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 = y;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y =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gecici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y 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degistir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 y);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cout &lt;&lt; x &lt;&lt;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y &lt;&lt;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FB9F3FA-DF34-4728-9D75-8B95B88986B2}"/>
              </a:ext>
            </a:extLst>
          </p:cNvPr>
          <p:cNvSpPr/>
          <p:nvPr/>
        </p:nvSpPr>
        <p:spPr>
          <a:xfrm>
            <a:off x="8077626" y="2163009"/>
            <a:ext cx="2616399" cy="42957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20C6FE0C-DFDD-4EDD-B33C-99E1CBA17951}"/>
              </a:ext>
            </a:extLst>
          </p:cNvPr>
          <p:cNvSpPr/>
          <p:nvPr/>
        </p:nvSpPr>
        <p:spPr>
          <a:xfrm>
            <a:off x="8173471" y="2238375"/>
            <a:ext cx="2415779" cy="1095375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2530C0A-0EC2-48B6-90FA-83036ACCB0E9}"/>
              </a:ext>
            </a:extLst>
          </p:cNvPr>
          <p:cNvSpPr/>
          <p:nvPr/>
        </p:nvSpPr>
        <p:spPr>
          <a:xfrm>
            <a:off x="8365161" y="2337078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AC97192-9979-472C-BDB8-B974AB80ED75}"/>
              </a:ext>
            </a:extLst>
          </p:cNvPr>
          <p:cNvSpPr txBox="1"/>
          <p:nvPr/>
        </p:nvSpPr>
        <p:spPr>
          <a:xfrm>
            <a:off x="10827374" y="2561832"/>
            <a:ext cx="98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0D629D5-24A2-4051-9555-DA5FCAB42F50}"/>
              </a:ext>
            </a:extLst>
          </p:cNvPr>
          <p:cNvSpPr txBox="1"/>
          <p:nvPr/>
        </p:nvSpPr>
        <p:spPr>
          <a:xfrm>
            <a:off x="9160500" y="174218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2C0494A-EFE4-47B5-BA31-6C9491B5F254}"/>
              </a:ext>
            </a:extLst>
          </p:cNvPr>
          <p:cNvSpPr txBox="1"/>
          <p:nvPr/>
        </p:nvSpPr>
        <p:spPr>
          <a:xfrm>
            <a:off x="7799615" y="2314731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556971B5-C57F-44C6-935C-22083BD6567E}"/>
              </a:ext>
            </a:extLst>
          </p:cNvPr>
          <p:cNvSpPr/>
          <p:nvPr/>
        </p:nvSpPr>
        <p:spPr>
          <a:xfrm>
            <a:off x="8365161" y="2825784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C7D18C2-47C2-4B58-B186-A4A7633708E5}"/>
              </a:ext>
            </a:extLst>
          </p:cNvPr>
          <p:cNvSpPr txBox="1"/>
          <p:nvPr/>
        </p:nvSpPr>
        <p:spPr>
          <a:xfrm>
            <a:off x="7799615" y="2803437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C808B157-9F1B-4064-A21D-F26EE581B816}"/>
              </a:ext>
            </a:extLst>
          </p:cNvPr>
          <p:cNvSpPr/>
          <p:nvPr/>
        </p:nvSpPr>
        <p:spPr>
          <a:xfrm>
            <a:off x="8173471" y="3428167"/>
            <a:ext cx="2415779" cy="1572458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0EE7706-C504-46AE-9E5B-D781CA0133AD}"/>
              </a:ext>
            </a:extLst>
          </p:cNvPr>
          <p:cNvSpPr txBox="1"/>
          <p:nvPr/>
        </p:nvSpPr>
        <p:spPr>
          <a:xfrm>
            <a:off x="10762484" y="4029730"/>
            <a:ext cx="1446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degistir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720BD29E-CF5E-495A-B258-DF44D5B1742A}"/>
              </a:ext>
            </a:extLst>
          </p:cNvPr>
          <p:cNvSpPr/>
          <p:nvPr/>
        </p:nvSpPr>
        <p:spPr>
          <a:xfrm>
            <a:off x="8365161" y="3541024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352A2096-F1AD-4900-9428-DFA0309E0E67}"/>
              </a:ext>
            </a:extLst>
          </p:cNvPr>
          <p:cNvSpPr txBox="1"/>
          <p:nvPr/>
        </p:nvSpPr>
        <p:spPr>
          <a:xfrm>
            <a:off x="7799615" y="3518677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7A41767E-8BDA-4C0B-9D93-79BB6E4255B7}"/>
              </a:ext>
            </a:extLst>
          </p:cNvPr>
          <p:cNvSpPr/>
          <p:nvPr/>
        </p:nvSpPr>
        <p:spPr>
          <a:xfrm>
            <a:off x="8365161" y="4029730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7B1708F-D3D5-4DF3-A20B-6C006807A68C}"/>
              </a:ext>
            </a:extLst>
          </p:cNvPr>
          <p:cNvSpPr txBox="1"/>
          <p:nvPr/>
        </p:nvSpPr>
        <p:spPr>
          <a:xfrm>
            <a:off x="7799615" y="4007383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8B99E7F-BF03-41F4-A431-F1686D829265}"/>
              </a:ext>
            </a:extLst>
          </p:cNvPr>
          <p:cNvSpPr txBox="1"/>
          <p:nvPr/>
        </p:nvSpPr>
        <p:spPr>
          <a:xfrm>
            <a:off x="7255501" y="4544092"/>
            <a:ext cx="936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gecici</a:t>
            </a:r>
            <a:endParaRPr lang="en-US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2E8B4E9-B73A-4D42-98CF-992983E926BC}"/>
              </a:ext>
            </a:extLst>
          </p:cNvPr>
          <p:cNvSpPr/>
          <p:nvPr/>
        </p:nvSpPr>
        <p:spPr>
          <a:xfrm>
            <a:off x="8365161" y="4515177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1C0D0AC5-60ED-4DF8-93CA-6EE09DAF0FBB}"/>
              </a:ext>
            </a:extLst>
          </p:cNvPr>
          <p:cNvCxnSpPr/>
          <p:nvPr/>
        </p:nvCxnSpPr>
        <p:spPr>
          <a:xfrm>
            <a:off x="340543" y="4872623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0495E334-D7FA-48D6-85EB-3BB3E07FF23D}"/>
              </a:ext>
            </a:extLst>
          </p:cNvPr>
          <p:cNvCxnSpPr/>
          <p:nvPr/>
        </p:nvCxnSpPr>
        <p:spPr>
          <a:xfrm>
            <a:off x="340543" y="5147571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F80C3BF2-6CB3-41FC-A24F-9F9C3B7E489E}"/>
              </a:ext>
            </a:extLst>
          </p:cNvPr>
          <p:cNvCxnSpPr/>
          <p:nvPr/>
        </p:nvCxnSpPr>
        <p:spPr>
          <a:xfrm>
            <a:off x="340543" y="3235204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Bağlayıcı: Dirsek 28">
            <a:extLst>
              <a:ext uri="{FF2B5EF4-FFF2-40B4-BE49-F238E27FC236}">
                <a16:creationId xmlns:a16="http://schemas.microsoft.com/office/drawing/2014/main" id="{C1F999F5-F75E-4477-A919-868BF371F5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9614" y="2499397"/>
            <a:ext cx="12700" cy="488706"/>
          </a:xfrm>
          <a:prstGeom prst="bentConnector3">
            <a:avLst>
              <a:gd name="adj1" fmla="val 2393819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593211E9-C778-43BF-890D-D2353EE6B4AD}"/>
              </a:ext>
            </a:extLst>
          </p:cNvPr>
          <p:cNvSpPr txBox="1"/>
          <p:nvPr/>
        </p:nvSpPr>
        <p:spPr>
          <a:xfrm>
            <a:off x="6173123" y="2398792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main’e</a:t>
            </a:r>
            <a:r>
              <a:rPr lang="tr-TR" dirty="0"/>
              <a:t> ait</a:t>
            </a:r>
          </a:p>
          <a:p>
            <a:pPr algn="ctr"/>
            <a:r>
              <a:rPr lang="tr-TR" dirty="0"/>
              <a:t>değişken</a:t>
            </a:r>
            <a:endParaRPr lang="en-US" dirty="0"/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FA14D53B-9398-4B2B-A0B7-D893E11F754B}"/>
              </a:ext>
            </a:extLst>
          </p:cNvPr>
          <p:cNvCxnSpPr/>
          <p:nvPr/>
        </p:nvCxnSpPr>
        <p:spPr>
          <a:xfrm>
            <a:off x="349970" y="3478683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kdörtgen 33">
            <a:extLst>
              <a:ext uri="{FF2B5EF4-FFF2-40B4-BE49-F238E27FC236}">
                <a16:creationId xmlns:a16="http://schemas.microsoft.com/office/drawing/2014/main" id="{11E4B1B2-202A-45DE-AC02-6A9EB26B650E}"/>
              </a:ext>
            </a:extLst>
          </p:cNvPr>
          <p:cNvSpPr/>
          <p:nvPr/>
        </p:nvSpPr>
        <p:spPr>
          <a:xfrm>
            <a:off x="8360965" y="3541024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B20826D4-9F12-4135-A040-0896069D8A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9615" y="3703343"/>
            <a:ext cx="12700" cy="488706"/>
          </a:xfrm>
          <a:prstGeom prst="bentConnector3">
            <a:avLst>
              <a:gd name="adj1" fmla="val 2616496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F4C15E48-B15C-4D56-A518-59F835E0873B}"/>
              </a:ext>
            </a:extLst>
          </p:cNvPr>
          <p:cNvSpPr txBox="1"/>
          <p:nvPr/>
        </p:nvSpPr>
        <p:spPr>
          <a:xfrm>
            <a:off x="6018446" y="3651950"/>
            <a:ext cx="134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degistir’e</a:t>
            </a:r>
            <a:r>
              <a:rPr lang="tr-TR" dirty="0"/>
              <a:t> ait</a:t>
            </a:r>
          </a:p>
          <a:p>
            <a:pPr algn="ctr"/>
            <a:r>
              <a:rPr lang="tr-TR" dirty="0"/>
              <a:t>x ve y</a:t>
            </a:r>
            <a:endParaRPr lang="en-US" dirty="0"/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30016C0C-081E-40CE-B905-E4459988B64D}"/>
              </a:ext>
            </a:extLst>
          </p:cNvPr>
          <p:cNvCxnSpPr/>
          <p:nvPr/>
        </p:nvCxnSpPr>
        <p:spPr>
          <a:xfrm>
            <a:off x="340543" y="3745734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D789ECE6-7EB6-4A48-92E2-FC4DA11581CB}"/>
              </a:ext>
            </a:extLst>
          </p:cNvPr>
          <p:cNvSpPr/>
          <p:nvPr/>
        </p:nvSpPr>
        <p:spPr>
          <a:xfrm>
            <a:off x="8360964" y="4026471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935B5573-2551-4F0C-BBD7-BF02865FC468}"/>
              </a:ext>
            </a:extLst>
          </p:cNvPr>
          <p:cNvCxnSpPr/>
          <p:nvPr/>
        </p:nvCxnSpPr>
        <p:spPr>
          <a:xfrm>
            <a:off x="349970" y="5394239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76A10D3-AE59-478D-B559-EAE793BA36A5}"/>
              </a:ext>
            </a:extLst>
          </p:cNvPr>
          <p:cNvSpPr txBox="1"/>
          <p:nvPr/>
        </p:nvSpPr>
        <p:spPr>
          <a:xfrm>
            <a:off x="1336250" y="6158310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DE5A8187-7E9C-4BC4-86E2-F99DF9B3647D}"/>
              </a:ext>
            </a:extLst>
          </p:cNvPr>
          <p:cNvSpPr txBox="1"/>
          <p:nvPr/>
        </p:nvSpPr>
        <p:spPr>
          <a:xfrm>
            <a:off x="3383123" y="6160061"/>
            <a:ext cx="56670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5,8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AF00AA4E-F929-42EC-8E3C-BBB5AE6B552A}"/>
              </a:ext>
            </a:extLst>
          </p:cNvPr>
          <p:cNvCxnSpPr/>
          <p:nvPr/>
        </p:nvCxnSpPr>
        <p:spPr>
          <a:xfrm>
            <a:off x="-99767" y="5678614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2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  <p:bldP spid="23" grpId="0"/>
      <p:bldP spid="23" grpId="1"/>
      <p:bldP spid="24" grpId="0" animBg="1"/>
      <p:bldP spid="24" grpId="1" animBg="1"/>
      <p:bldP spid="32" grpId="0"/>
      <p:bldP spid="32" grpId="1"/>
      <p:bldP spid="34" grpId="0" animBg="1"/>
      <p:bldP spid="34" grpId="1" animBg="1"/>
      <p:bldP spid="39" grpId="0"/>
      <p:bldP spid="39" grpId="1"/>
      <p:bldP spid="41" grpId="0" animBg="1"/>
      <p:bldP spid="41" grpId="1" animBg="1"/>
      <p:bldP spid="46" grpId="0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4564E-DE8A-4C8C-9A9B-34E6474C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Değer ile geçme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B001549-017A-44D9-A262-B90A163563E9}"/>
              </a:ext>
            </a:extLst>
          </p:cNvPr>
          <p:cNvSpPr txBox="1"/>
          <p:nvPr/>
        </p:nvSpPr>
        <p:spPr>
          <a:xfrm>
            <a:off x="528673" y="2022224"/>
            <a:ext cx="4500832" cy="480131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degistir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gecici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x;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 = y;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y = x;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y 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cout &lt;&lt; x &lt;&lt;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y &lt;&lt;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CA77895-7977-4BD8-BCD6-7D51502162A9}"/>
              </a:ext>
            </a:extLst>
          </p:cNvPr>
          <p:cNvSpPr/>
          <p:nvPr/>
        </p:nvSpPr>
        <p:spPr>
          <a:xfrm>
            <a:off x="8077626" y="2163009"/>
            <a:ext cx="2616399" cy="42957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93D9C56-EA32-445E-A2C6-C63F6237D7C4}"/>
              </a:ext>
            </a:extLst>
          </p:cNvPr>
          <p:cNvSpPr/>
          <p:nvPr/>
        </p:nvSpPr>
        <p:spPr>
          <a:xfrm>
            <a:off x="8173471" y="2238375"/>
            <a:ext cx="2415779" cy="1095375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7181BA5-A09A-42A7-B1B9-C39B1D882499}"/>
              </a:ext>
            </a:extLst>
          </p:cNvPr>
          <p:cNvSpPr/>
          <p:nvPr/>
        </p:nvSpPr>
        <p:spPr>
          <a:xfrm>
            <a:off x="8365161" y="2337078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81A8700-0C76-4D4D-A3BC-A150C0AA0177}"/>
              </a:ext>
            </a:extLst>
          </p:cNvPr>
          <p:cNvSpPr txBox="1"/>
          <p:nvPr/>
        </p:nvSpPr>
        <p:spPr>
          <a:xfrm>
            <a:off x="10827374" y="2561832"/>
            <a:ext cx="98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791DCD2-82E0-4614-8F70-8B1EA8511F79}"/>
              </a:ext>
            </a:extLst>
          </p:cNvPr>
          <p:cNvSpPr txBox="1"/>
          <p:nvPr/>
        </p:nvSpPr>
        <p:spPr>
          <a:xfrm>
            <a:off x="9160500" y="174218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21DD5D2-3D47-489F-A0FC-94C4984C2249}"/>
              </a:ext>
            </a:extLst>
          </p:cNvPr>
          <p:cNvSpPr txBox="1"/>
          <p:nvPr/>
        </p:nvSpPr>
        <p:spPr>
          <a:xfrm>
            <a:off x="7799615" y="2314731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B0C868C0-3406-4998-B108-11D0941B0082}"/>
              </a:ext>
            </a:extLst>
          </p:cNvPr>
          <p:cNvSpPr/>
          <p:nvPr/>
        </p:nvSpPr>
        <p:spPr>
          <a:xfrm>
            <a:off x="8365161" y="2825784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DFEFBAD-B4D6-42DC-AA2F-BBB28DB88F48}"/>
              </a:ext>
            </a:extLst>
          </p:cNvPr>
          <p:cNvSpPr txBox="1"/>
          <p:nvPr/>
        </p:nvSpPr>
        <p:spPr>
          <a:xfrm>
            <a:off x="7799615" y="2803437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501E239-F872-4F57-BCB6-ACDF052B0CB6}"/>
              </a:ext>
            </a:extLst>
          </p:cNvPr>
          <p:cNvSpPr/>
          <p:nvPr/>
        </p:nvSpPr>
        <p:spPr>
          <a:xfrm>
            <a:off x="8173471" y="3428167"/>
            <a:ext cx="2415779" cy="1572458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700F1FD-96B0-41BD-B5EF-854BE03C90B3}"/>
              </a:ext>
            </a:extLst>
          </p:cNvPr>
          <p:cNvSpPr txBox="1"/>
          <p:nvPr/>
        </p:nvSpPr>
        <p:spPr>
          <a:xfrm>
            <a:off x="10762484" y="4029730"/>
            <a:ext cx="1446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degistir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F172C0C-FCD3-438B-8827-5583679DE43B}"/>
              </a:ext>
            </a:extLst>
          </p:cNvPr>
          <p:cNvSpPr/>
          <p:nvPr/>
        </p:nvSpPr>
        <p:spPr>
          <a:xfrm>
            <a:off x="8365161" y="3541024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8EBC643-1F2F-4E96-A663-FD1BA8E98823}"/>
              </a:ext>
            </a:extLst>
          </p:cNvPr>
          <p:cNvSpPr txBox="1"/>
          <p:nvPr/>
        </p:nvSpPr>
        <p:spPr>
          <a:xfrm>
            <a:off x="7799615" y="3518677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3A8D78D-B83C-4E37-A8F3-F8599D0E2E6B}"/>
              </a:ext>
            </a:extLst>
          </p:cNvPr>
          <p:cNvSpPr/>
          <p:nvPr/>
        </p:nvSpPr>
        <p:spPr>
          <a:xfrm>
            <a:off x="8365161" y="4029730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4DE7CD4-7EED-4EA8-88EE-F757C11E6AA5}"/>
              </a:ext>
            </a:extLst>
          </p:cNvPr>
          <p:cNvSpPr txBox="1"/>
          <p:nvPr/>
        </p:nvSpPr>
        <p:spPr>
          <a:xfrm>
            <a:off x="7799615" y="4007383"/>
            <a:ext cx="4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542CB672-2B3D-4ECC-98CB-6F6146D12ED9}"/>
              </a:ext>
            </a:extLst>
          </p:cNvPr>
          <p:cNvSpPr txBox="1"/>
          <p:nvPr/>
        </p:nvSpPr>
        <p:spPr>
          <a:xfrm>
            <a:off x="7255501" y="4544092"/>
            <a:ext cx="936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gecici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E3310451-80CB-44F0-9AB7-8E4923D94D73}"/>
              </a:ext>
            </a:extLst>
          </p:cNvPr>
          <p:cNvSpPr/>
          <p:nvPr/>
        </p:nvSpPr>
        <p:spPr>
          <a:xfrm>
            <a:off x="8365161" y="4515177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244E9A20-69E0-4A07-98AF-8BB57C6D4A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9614" y="2499397"/>
            <a:ext cx="12700" cy="488706"/>
          </a:xfrm>
          <a:prstGeom prst="bentConnector3">
            <a:avLst>
              <a:gd name="adj1" fmla="val 2393819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4DB39284-ADB7-4208-89E7-AE2986490430}"/>
              </a:ext>
            </a:extLst>
          </p:cNvPr>
          <p:cNvSpPr txBox="1"/>
          <p:nvPr/>
        </p:nvSpPr>
        <p:spPr>
          <a:xfrm>
            <a:off x="6173123" y="2398792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main’e</a:t>
            </a:r>
            <a:r>
              <a:rPr lang="tr-TR" dirty="0"/>
              <a:t> ait</a:t>
            </a:r>
          </a:p>
          <a:p>
            <a:pPr algn="ctr"/>
            <a:r>
              <a:rPr lang="tr-TR" dirty="0"/>
              <a:t>değişken</a:t>
            </a:r>
            <a:endParaRPr lang="en-US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BE63DC33-46B1-4214-9509-602CB373BD96}"/>
              </a:ext>
            </a:extLst>
          </p:cNvPr>
          <p:cNvSpPr/>
          <p:nvPr/>
        </p:nvSpPr>
        <p:spPr>
          <a:xfrm>
            <a:off x="8360965" y="3541024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4E8FD5DA-E077-4FDD-8016-E055BD7EEA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9615" y="3703343"/>
            <a:ext cx="12700" cy="488706"/>
          </a:xfrm>
          <a:prstGeom prst="bentConnector3">
            <a:avLst>
              <a:gd name="adj1" fmla="val 2616496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08516D35-9911-4738-B9CB-E0155FA3CEA0}"/>
              </a:ext>
            </a:extLst>
          </p:cNvPr>
          <p:cNvSpPr txBox="1"/>
          <p:nvPr/>
        </p:nvSpPr>
        <p:spPr>
          <a:xfrm>
            <a:off x="6018446" y="3651950"/>
            <a:ext cx="134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degistir’e</a:t>
            </a:r>
            <a:r>
              <a:rPr lang="tr-TR" dirty="0"/>
              <a:t> ait</a:t>
            </a:r>
          </a:p>
          <a:p>
            <a:pPr algn="ctr"/>
            <a:r>
              <a:rPr lang="tr-TR" dirty="0"/>
              <a:t>x ve y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77FDB02C-A83E-4163-AA84-171138905273}"/>
              </a:ext>
            </a:extLst>
          </p:cNvPr>
          <p:cNvSpPr/>
          <p:nvPr/>
        </p:nvSpPr>
        <p:spPr>
          <a:xfrm>
            <a:off x="8360964" y="4026471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BCD28167-7B2E-47B1-AE31-EBF06EB296F1}"/>
              </a:ext>
            </a:extLst>
          </p:cNvPr>
          <p:cNvCxnSpPr/>
          <p:nvPr/>
        </p:nvCxnSpPr>
        <p:spPr>
          <a:xfrm>
            <a:off x="291838" y="5391587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2CDD2A48-708D-4C05-8FE1-1C505201AE92}"/>
              </a:ext>
            </a:extLst>
          </p:cNvPr>
          <p:cNvSpPr txBox="1"/>
          <p:nvPr/>
        </p:nvSpPr>
        <p:spPr>
          <a:xfrm>
            <a:off x="3537726" y="4913424"/>
            <a:ext cx="1986249" cy="6463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Derleyici x ve y’nin </a:t>
            </a:r>
            <a:br>
              <a:rPr lang="tr-TR" dirty="0"/>
            </a:br>
            <a:r>
              <a:rPr lang="tr-TR" dirty="0"/>
              <a:t>değerleri geçer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127DC6F1-E6E0-4C10-8791-51ACF1F46CA0}"/>
              </a:ext>
            </a:extLst>
          </p:cNvPr>
          <p:cNvSpPr txBox="1"/>
          <p:nvPr/>
        </p:nvSpPr>
        <p:spPr>
          <a:xfrm>
            <a:off x="1015738" y="5203627"/>
            <a:ext cx="215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degistir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 y);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4A7F8C04-D32D-4689-BDFB-40380B4DD950}"/>
              </a:ext>
            </a:extLst>
          </p:cNvPr>
          <p:cNvSpPr txBox="1"/>
          <p:nvPr/>
        </p:nvSpPr>
        <p:spPr>
          <a:xfrm>
            <a:off x="1015738" y="5207512"/>
            <a:ext cx="215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degistir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33" name="Bağlayıcı: Dirsek 32">
            <a:extLst>
              <a:ext uri="{FF2B5EF4-FFF2-40B4-BE49-F238E27FC236}">
                <a16:creationId xmlns:a16="http://schemas.microsoft.com/office/drawing/2014/main" id="{444C1C3F-180A-4C4E-9A55-236F153549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82627" y="4819075"/>
            <a:ext cx="692497" cy="142530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7EB83EE3-ED5D-4FCD-B85C-B6040F1A0C72}"/>
              </a:ext>
            </a:extLst>
          </p:cNvPr>
          <p:cNvCxnSpPr>
            <a:cxnSpLocks/>
          </p:cNvCxnSpPr>
          <p:nvPr/>
        </p:nvCxnSpPr>
        <p:spPr>
          <a:xfrm rot="5400000">
            <a:off x="2503004" y="4676672"/>
            <a:ext cx="713478" cy="390489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FEB78328-AA6D-4AEC-B8E2-F067685C2B0D}"/>
              </a:ext>
            </a:extLst>
          </p:cNvPr>
          <p:cNvCxnSpPr>
            <a:cxnSpLocks/>
          </p:cNvCxnSpPr>
          <p:nvPr/>
        </p:nvCxnSpPr>
        <p:spPr>
          <a:xfrm>
            <a:off x="103695" y="2238375"/>
            <a:ext cx="4249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D078F848-745D-4EF9-A470-9181FA48A4F9}"/>
              </a:ext>
            </a:extLst>
          </p:cNvPr>
          <p:cNvSpPr txBox="1"/>
          <p:nvPr/>
        </p:nvSpPr>
        <p:spPr>
          <a:xfrm>
            <a:off x="2863719" y="1697537"/>
            <a:ext cx="390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5DA34303-148F-4CE6-8CA0-DEBD7F5CA40F}"/>
              </a:ext>
            </a:extLst>
          </p:cNvPr>
          <p:cNvSpPr txBox="1"/>
          <p:nvPr/>
        </p:nvSpPr>
        <p:spPr>
          <a:xfrm>
            <a:off x="4140360" y="1690688"/>
            <a:ext cx="390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76E8D625-8813-4E02-9058-D242D5700FCA}"/>
              </a:ext>
            </a:extLst>
          </p:cNvPr>
          <p:cNvSpPr txBox="1"/>
          <p:nvPr/>
        </p:nvSpPr>
        <p:spPr>
          <a:xfrm>
            <a:off x="4847856" y="1600731"/>
            <a:ext cx="1877502" cy="6463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Fonksiyon sadece </a:t>
            </a:r>
          </a:p>
          <a:p>
            <a:pPr algn="ctr"/>
            <a:r>
              <a:rPr lang="tr-TR" dirty="0"/>
              <a:t>değerleri alır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B723AF-9257-4E4C-A27C-A04923DD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Çözüm: İşaretçi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1165DC-5860-4FD0-87E5-C133BE2A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5237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İşaretçi adres bilgisi barındırabilen bir değişkendir.</a:t>
            </a:r>
          </a:p>
          <a:p>
            <a:endParaRPr lang="tr-TR" dirty="0"/>
          </a:p>
          <a:p>
            <a:r>
              <a:rPr lang="tr-TR" dirty="0"/>
              <a:t>İşaretçinin tuttuğu adrese </a:t>
            </a:r>
            <a:r>
              <a:rPr lang="tr-TR" dirty="0">
                <a:solidFill>
                  <a:srgbClr val="FF0000"/>
                </a:solidFill>
              </a:rPr>
              <a:t>işaret ettiği </a:t>
            </a:r>
            <a:r>
              <a:rPr lang="tr-TR" dirty="0"/>
              <a:t>veya </a:t>
            </a:r>
            <a:r>
              <a:rPr lang="tr-TR" dirty="0">
                <a:solidFill>
                  <a:srgbClr val="FF0000"/>
                </a:solidFill>
              </a:rPr>
              <a:t>gösterdiği</a:t>
            </a:r>
            <a:r>
              <a:rPr lang="tr-TR" dirty="0"/>
              <a:t> yer adı verilmektedir.</a:t>
            </a:r>
          </a:p>
          <a:p>
            <a:endParaRPr lang="tr-TR" dirty="0"/>
          </a:p>
          <a:p>
            <a:r>
              <a:rPr lang="tr-TR" dirty="0"/>
              <a:t>İşaretçi tanımlanırken öncelikle gösterdiği yerde bulunan verinin türü yazılır.</a:t>
            </a:r>
          </a:p>
          <a:p>
            <a:endParaRPr lang="tr-TR" dirty="0"/>
          </a:p>
          <a:p>
            <a:r>
              <a:rPr lang="tr-TR" dirty="0"/>
              <a:t>Daha sonra işaretçi tanımladığımızı belirten  * operatörü kullanılır</a:t>
            </a:r>
          </a:p>
          <a:p>
            <a:endParaRPr lang="tr-TR" dirty="0"/>
          </a:p>
          <a:p>
            <a:r>
              <a:rPr lang="tr-TR" dirty="0"/>
              <a:t>Son olarak işaretçiye erişmek için kullanacağımız isim belirtilir.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C3A582-54F3-461C-B2F4-A63DA88C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İşaretçi Tanımlama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8F828D7-9304-4BCE-A1E1-7390F75837E1}"/>
              </a:ext>
            </a:extLst>
          </p:cNvPr>
          <p:cNvSpPr txBox="1"/>
          <p:nvPr/>
        </p:nvSpPr>
        <p:spPr>
          <a:xfrm>
            <a:off x="3047215" y="3246690"/>
            <a:ext cx="1948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Gösterilen Tür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D30DC31-8008-405B-B219-5509FEAFFDD7}"/>
              </a:ext>
            </a:extLst>
          </p:cNvPr>
          <p:cNvSpPr txBox="1"/>
          <p:nvPr/>
        </p:nvSpPr>
        <p:spPr>
          <a:xfrm>
            <a:off x="5121505" y="3244334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b="1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E8878E3-6D20-49EF-9C85-EFC8258960A6}"/>
              </a:ext>
            </a:extLst>
          </p:cNvPr>
          <p:cNvSpPr txBox="1"/>
          <p:nvPr/>
        </p:nvSpPr>
        <p:spPr>
          <a:xfrm>
            <a:off x="5606594" y="3244334"/>
            <a:ext cx="1948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İşaretçi Adı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1ADE313-59A7-46DB-A5B6-E5CEFC6C662C}"/>
              </a:ext>
            </a:extLst>
          </p:cNvPr>
          <p:cNvSpPr txBox="1"/>
          <p:nvPr/>
        </p:nvSpPr>
        <p:spPr>
          <a:xfrm>
            <a:off x="4414101" y="4089664"/>
            <a:ext cx="582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6B48337-5914-440F-B81B-2374F1E55752}"/>
              </a:ext>
            </a:extLst>
          </p:cNvPr>
          <p:cNvSpPr txBox="1"/>
          <p:nvPr/>
        </p:nvSpPr>
        <p:spPr>
          <a:xfrm>
            <a:off x="5121505" y="4113172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B44E26D-EB15-4CC5-95F7-A4ADFDDA1C1F}"/>
              </a:ext>
            </a:extLst>
          </p:cNvPr>
          <p:cNvSpPr txBox="1"/>
          <p:nvPr/>
        </p:nvSpPr>
        <p:spPr>
          <a:xfrm>
            <a:off x="5606594" y="4113172"/>
            <a:ext cx="2066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tamsayıGosteren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873B999-FDFA-45D8-B123-B1624A102C8B}"/>
              </a:ext>
            </a:extLst>
          </p:cNvPr>
          <p:cNvSpPr txBox="1"/>
          <p:nvPr/>
        </p:nvSpPr>
        <p:spPr>
          <a:xfrm>
            <a:off x="4270342" y="4747972"/>
            <a:ext cx="716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686DD0A-9D97-4C8C-9838-5E8FBE2D2B6D}"/>
              </a:ext>
            </a:extLst>
          </p:cNvPr>
          <p:cNvSpPr txBox="1"/>
          <p:nvPr/>
        </p:nvSpPr>
        <p:spPr>
          <a:xfrm>
            <a:off x="5112078" y="4771480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b="1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312B9FF-A2BF-4A12-8AC9-01941BEA72EF}"/>
              </a:ext>
            </a:extLst>
          </p:cNvPr>
          <p:cNvSpPr txBox="1"/>
          <p:nvPr/>
        </p:nvSpPr>
        <p:spPr>
          <a:xfrm>
            <a:off x="5597167" y="4771480"/>
            <a:ext cx="22176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karakterGosteren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5195A486-1E87-4742-A5CF-F211E86DC0BC}"/>
              </a:ext>
            </a:extLst>
          </p:cNvPr>
          <p:cNvSpPr txBox="1"/>
          <p:nvPr/>
        </p:nvSpPr>
        <p:spPr>
          <a:xfrm>
            <a:off x="7660654" y="3244334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5E5AA17-2568-4070-99C8-7959500ADC4B}"/>
              </a:ext>
            </a:extLst>
          </p:cNvPr>
          <p:cNvSpPr txBox="1"/>
          <p:nvPr/>
        </p:nvSpPr>
        <p:spPr>
          <a:xfrm>
            <a:off x="7696007" y="4089664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786C6D2-C921-49BF-9B8C-AD5AEA383D22}"/>
              </a:ext>
            </a:extLst>
          </p:cNvPr>
          <p:cNvSpPr txBox="1"/>
          <p:nvPr/>
        </p:nvSpPr>
        <p:spPr>
          <a:xfrm>
            <a:off x="7814821" y="4749658"/>
            <a:ext cx="3083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025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İŞLEM VE </a:t>
            </a:r>
            <a:r>
              <a:rPr lang="tr-TR" dirty="0"/>
              <a:t>VERİ</a:t>
            </a:r>
            <a:endParaRPr lang="en-US" dirty="0"/>
          </a:p>
        </p:txBody>
      </p:sp>
      <p:pic>
        <p:nvPicPr>
          <p:cNvPr id="6" name="Picture 2" descr="https://upload.wikimedia.org/wikipedia/commons/thumb/c/ca/Memory_module_DDRAM_20-03-2006.jpg/1280px-Memory_module_DDRAM_20-03-20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96" y="1959894"/>
            <a:ext cx="2341738" cy="17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P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26" y="1848319"/>
            <a:ext cx="3177828" cy="17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D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05" y="4937194"/>
            <a:ext cx="2342415" cy="11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179256" y="3905491"/>
            <a:ext cx="2529840" cy="899160"/>
          </a:xfrm>
          <a:prstGeom prst="cloudCallout">
            <a:avLst>
              <a:gd name="adj1" fmla="val -71041"/>
              <a:gd name="adj2" fmla="val 123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Sabit</a:t>
            </a:r>
            <a:r>
              <a:rPr lang="en-US" dirty="0"/>
              <a:t> Disk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)</a:t>
            </a:r>
          </a:p>
        </p:txBody>
      </p:sp>
      <p:sp>
        <p:nvSpPr>
          <p:cNvPr id="24" name="Cloud Callout 6"/>
          <p:cNvSpPr/>
          <p:nvPr/>
        </p:nvSpPr>
        <p:spPr>
          <a:xfrm>
            <a:off x="8666118" y="4035638"/>
            <a:ext cx="2774768" cy="899160"/>
          </a:xfrm>
          <a:prstGeom prst="cloudCallout">
            <a:avLst>
              <a:gd name="adj1" fmla="val -42047"/>
              <a:gd name="adj2" fmla="val -114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RAM ile Daha hızlı oku</a:t>
            </a:r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>
            <a:off x="4739640" y="823294"/>
            <a:ext cx="2527936" cy="899160"/>
          </a:xfrm>
          <a:prstGeom prst="cloudCallout">
            <a:avLst>
              <a:gd name="adj1" fmla="val -20532"/>
              <a:gd name="adj2" fmla="val 107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İşlemci</a:t>
            </a: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) 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448778" y="5338929"/>
            <a:ext cx="2529840" cy="899160"/>
          </a:xfrm>
          <a:prstGeom prst="cloudCallout">
            <a:avLst>
              <a:gd name="adj1" fmla="val 64366"/>
              <a:gd name="adj2" fmla="val -19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yola</a:t>
            </a:r>
            <a:r>
              <a:rPr lang="en-US" dirty="0"/>
              <a:t> </a:t>
            </a:r>
            <a:r>
              <a:rPr lang="en-US" dirty="0" err="1"/>
              <a:t>çıktı</a:t>
            </a:r>
            <a:endParaRPr lang="en-US" dirty="0"/>
          </a:p>
        </p:txBody>
      </p:sp>
      <p:pic>
        <p:nvPicPr>
          <p:cNvPr id="1026" name="Picture 2" descr="Image result for turtle clipart fr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32" y="5129497"/>
            <a:ext cx="644230" cy="54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waiting clipart picture fre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60" y="1954716"/>
            <a:ext cx="1635549" cy="147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977466" y="2657512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79115" y="2653380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3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5E-6 -0.38218 " pathEditMode="relative" rAng="0" ptsTypes="AA">
                                      <p:cBhvr>
                                        <p:cTn id="39" dur="1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2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repeatCount="indefinite" accel="60000" decel="40000" autoRev="1" fill="hold" grpId="0" nodeType="withEffect">
                                  <p:stCondLst>
                                    <p:cond delay="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2.59259E-6 L -0.19063 0.00023 " pathEditMode="relative" rAng="0" ptsTypes="AA">
                                      <p:cBhvr>
                                        <p:cTn id="7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42" presetClass="path" presetSubtype="0" repeatCount="indefinite" accel="60000" decel="40000" autoRev="1" fill="hold" grpId="0" nodeType="after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1.85185E-6 L -0.19063 0.00023 " pathEditMode="relative" rAng="0" ptsTypes="AA">
                                      <p:cBhvr>
                                        <p:cTn id="7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4" grpId="0" animBg="1"/>
      <p:bldP spid="15" grpId="0" animBg="1"/>
      <p:bldP spid="15" grpId="1" animBg="1"/>
      <p:bldP spid="16" grpId="0" animBg="1"/>
      <p:bldP spid="16" grpId="1" animBg="1"/>
      <p:bldP spid="26" grpId="0" animBg="1"/>
      <p:bldP spid="26" grpId="1" animBg="1"/>
      <p:bldP spid="10" grpId="0" animBg="1"/>
      <p:bldP spid="1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0C0398-1B92-4B5A-ADD0-CE0DB007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İşaretçi Kullanma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26D2F55-CFB2-4331-8607-DC0CE0790DD5}"/>
              </a:ext>
            </a:extLst>
          </p:cNvPr>
          <p:cNvSpPr/>
          <p:nvPr/>
        </p:nvSpPr>
        <p:spPr>
          <a:xfrm>
            <a:off x="9011680" y="2163010"/>
            <a:ext cx="1963739" cy="21963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806AD0F-7A77-43BE-8C61-81BFB6309427}"/>
              </a:ext>
            </a:extLst>
          </p:cNvPr>
          <p:cNvSpPr/>
          <p:nvPr/>
        </p:nvSpPr>
        <p:spPr>
          <a:xfrm>
            <a:off x="9011680" y="2243875"/>
            <a:ext cx="19637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D6688B3-ACD5-4004-828F-DA8DAFD8248A}"/>
              </a:ext>
            </a:extLst>
          </p:cNvPr>
          <p:cNvSpPr txBox="1"/>
          <p:nvPr/>
        </p:nvSpPr>
        <p:spPr>
          <a:xfrm>
            <a:off x="9639926" y="178778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782655-6732-40D1-BDBA-6BE3D73499A3}"/>
              </a:ext>
            </a:extLst>
          </p:cNvPr>
          <p:cNvSpPr txBox="1"/>
          <p:nvPr/>
        </p:nvSpPr>
        <p:spPr>
          <a:xfrm>
            <a:off x="8325568" y="2251427"/>
            <a:ext cx="719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90BD972-B16C-4B0C-9283-160D7094F778}"/>
              </a:ext>
            </a:extLst>
          </p:cNvPr>
          <p:cNvSpPr/>
          <p:nvPr/>
        </p:nvSpPr>
        <p:spPr>
          <a:xfrm>
            <a:off x="9011680" y="2863109"/>
            <a:ext cx="19637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9EA0F46-0972-41EA-904B-1DF66E760A0D}"/>
              </a:ext>
            </a:extLst>
          </p:cNvPr>
          <p:cNvSpPr txBox="1"/>
          <p:nvPr/>
        </p:nvSpPr>
        <p:spPr>
          <a:xfrm>
            <a:off x="7808673" y="2870661"/>
            <a:ext cx="123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işaretci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BD1452A3-01B1-48D3-9D0E-8FE0B61BFB8F}"/>
              </a:ext>
            </a:extLst>
          </p:cNvPr>
          <p:cNvSpPr/>
          <p:nvPr/>
        </p:nvSpPr>
        <p:spPr>
          <a:xfrm>
            <a:off x="10967574" y="2231383"/>
            <a:ext cx="719627" cy="40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2000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2727022-9E4C-45A7-90BB-D349DBAB15CC}"/>
              </a:ext>
            </a:extLst>
          </p:cNvPr>
          <p:cNvSpPr txBox="1"/>
          <p:nvPr/>
        </p:nvSpPr>
        <p:spPr>
          <a:xfrm>
            <a:off x="838200" y="2743750"/>
            <a:ext cx="4116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isaretc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isaretc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isaretc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&lt;&lt;","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isaretc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BB005662-D2ED-4AB4-80F5-BC2FA6D91B1F}"/>
              </a:ext>
            </a:extLst>
          </p:cNvPr>
          <p:cNvSpPr/>
          <p:nvPr/>
        </p:nvSpPr>
        <p:spPr>
          <a:xfrm>
            <a:off x="10967574" y="2850617"/>
            <a:ext cx="751910" cy="40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CF5EECC7-C267-4AD0-9159-19061AEB65EB}"/>
              </a:ext>
            </a:extLst>
          </p:cNvPr>
          <p:cNvSpPr txBox="1"/>
          <p:nvPr/>
        </p:nvSpPr>
        <p:spPr>
          <a:xfrm>
            <a:off x="10942938" y="1787784"/>
            <a:ext cx="80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BB9A21BB-B411-4E4F-801E-0AB9BBECD48D}"/>
              </a:ext>
            </a:extLst>
          </p:cNvPr>
          <p:cNvSpPr/>
          <p:nvPr/>
        </p:nvSpPr>
        <p:spPr>
          <a:xfrm>
            <a:off x="9011680" y="2863109"/>
            <a:ext cx="19637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2000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8C6C6252-D8CF-424B-8C1F-D2FA5B74C89B}"/>
              </a:ext>
            </a:extLst>
          </p:cNvPr>
          <p:cNvSpPr txBox="1"/>
          <p:nvPr/>
        </p:nvSpPr>
        <p:spPr>
          <a:xfrm>
            <a:off x="7105965" y="5023927"/>
            <a:ext cx="123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endParaRPr lang="en-US" sz="2800" dirty="0"/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329D45CE-B76D-4EFE-B83D-7D35A5136501}"/>
              </a:ext>
            </a:extLst>
          </p:cNvPr>
          <p:cNvCxnSpPr>
            <a:cxnSpLocks/>
          </p:cNvCxnSpPr>
          <p:nvPr/>
        </p:nvCxnSpPr>
        <p:spPr>
          <a:xfrm flipV="1">
            <a:off x="7265749" y="5547147"/>
            <a:ext cx="0" cy="555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A724BF70-3414-40DA-A50E-8BDFF76E4615}"/>
              </a:ext>
            </a:extLst>
          </p:cNvPr>
          <p:cNvSpPr txBox="1"/>
          <p:nvPr/>
        </p:nvSpPr>
        <p:spPr>
          <a:xfrm>
            <a:off x="6315531" y="6070367"/>
            <a:ext cx="194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Sağdaki değişkenin</a:t>
            </a:r>
          </a:p>
          <a:p>
            <a:pPr algn="ctr"/>
            <a:r>
              <a:rPr lang="tr-TR" dirty="0"/>
              <a:t>adresini getirir</a:t>
            </a:r>
            <a:endParaRPr lang="en-US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C45BD553-40AB-4A50-9CC7-C7E426DC1A3E}"/>
              </a:ext>
            </a:extLst>
          </p:cNvPr>
          <p:cNvSpPr txBox="1"/>
          <p:nvPr/>
        </p:nvSpPr>
        <p:spPr>
          <a:xfrm>
            <a:off x="2069675" y="6308209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F2F8505-C9E8-437E-9249-A050A866A3DC}"/>
              </a:ext>
            </a:extLst>
          </p:cNvPr>
          <p:cNvSpPr txBox="1"/>
          <p:nvPr/>
        </p:nvSpPr>
        <p:spPr>
          <a:xfrm>
            <a:off x="4116547" y="6309960"/>
            <a:ext cx="13497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2000,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30A8172D-F0A0-469A-AF5B-D4EFAD27D0A4}"/>
              </a:ext>
            </a:extLst>
          </p:cNvPr>
          <p:cNvSpPr txBox="1"/>
          <p:nvPr/>
        </p:nvSpPr>
        <p:spPr>
          <a:xfrm>
            <a:off x="4794335" y="6308209"/>
            <a:ext cx="3209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F115C7B3-BA13-4AAE-8FBB-637BC83EC169}"/>
              </a:ext>
            </a:extLst>
          </p:cNvPr>
          <p:cNvSpPr txBox="1"/>
          <p:nvPr/>
        </p:nvSpPr>
        <p:spPr>
          <a:xfrm>
            <a:off x="9946641" y="5023927"/>
            <a:ext cx="2270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işaretci</a:t>
            </a:r>
            <a:endParaRPr lang="en-US" sz="2800" dirty="0"/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4C9C6EF4-6A1A-48FE-AB1D-7BC3B9A05BD7}"/>
              </a:ext>
            </a:extLst>
          </p:cNvPr>
          <p:cNvCxnSpPr>
            <a:cxnSpLocks/>
          </p:cNvCxnSpPr>
          <p:nvPr/>
        </p:nvCxnSpPr>
        <p:spPr>
          <a:xfrm flipV="1">
            <a:off x="10132944" y="5470947"/>
            <a:ext cx="0" cy="555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9DE7D22-DCC8-4A87-8854-CB38B0968FED}"/>
              </a:ext>
            </a:extLst>
          </p:cNvPr>
          <p:cNvSpPr txBox="1"/>
          <p:nvPr/>
        </p:nvSpPr>
        <p:spPr>
          <a:xfrm>
            <a:off x="9430072" y="5994167"/>
            <a:ext cx="231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Sağdaki işaretçinin</a:t>
            </a:r>
          </a:p>
          <a:p>
            <a:r>
              <a:rPr lang="tr-TR" dirty="0"/>
              <a:t>gösterdiği alandaki </a:t>
            </a:r>
            <a:br>
              <a:rPr lang="tr-TR" dirty="0"/>
            </a:br>
            <a:r>
              <a:rPr lang="tr-TR" dirty="0"/>
              <a:t>veriyi getirir</a:t>
            </a:r>
            <a:endParaRPr lang="en-US" dirty="0"/>
          </a:p>
        </p:txBody>
      </p:sp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816963C5-1053-40A7-9C19-C787991F6D10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 flipH="1">
            <a:off x="7808672" y="2436093"/>
            <a:ext cx="516895" cy="619234"/>
          </a:xfrm>
          <a:prstGeom prst="bentConnector3">
            <a:avLst>
              <a:gd name="adj1" fmla="val -4422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2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  <p:bldP spid="9" grpId="0"/>
      <p:bldP spid="10" grpId="0" animBg="1"/>
      <p:bldP spid="11" grpId="0"/>
      <p:bldP spid="14" grpId="0" animBg="1"/>
      <p:bldP spid="26" grpId="0"/>
      <p:bldP spid="27" grpId="0"/>
      <p:bldP spid="28" grpId="0" animBg="1"/>
      <p:bldP spid="30" grpId="0"/>
      <p:bldP spid="33" grpId="0"/>
      <p:bldP spid="35" grpId="0"/>
      <p:bldP spid="36" grpId="0" animBg="1"/>
      <p:bldP spid="37" grpId="0" animBg="1"/>
      <p:bldP spid="38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AF9350-034A-49B1-9EB9-425D6F9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Değer ile Geçme Problemi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6602892-CD1A-4298-82CA-18DC5C3659D8}"/>
              </a:ext>
            </a:extLst>
          </p:cNvPr>
          <p:cNvSpPr txBox="1"/>
          <p:nvPr/>
        </p:nvSpPr>
        <p:spPr>
          <a:xfrm>
            <a:off x="838200" y="2384934"/>
            <a:ext cx="26479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arttir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x++;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arttir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cout&lt;&lt;x;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D2D9709-4CF0-42EB-B1F1-F5E0F2501722}"/>
              </a:ext>
            </a:extLst>
          </p:cNvPr>
          <p:cNvSpPr txBox="1"/>
          <p:nvPr/>
        </p:nvSpPr>
        <p:spPr>
          <a:xfrm>
            <a:off x="838200" y="5570419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66738F8-039A-45B2-81B4-F11141B5336F}"/>
              </a:ext>
            </a:extLst>
          </p:cNvPr>
          <p:cNvSpPr txBox="1"/>
          <p:nvPr/>
        </p:nvSpPr>
        <p:spPr>
          <a:xfrm>
            <a:off x="2885072" y="5572170"/>
            <a:ext cx="4268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3A1345C-06D8-484D-848F-58D7A81F1128}"/>
              </a:ext>
            </a:extLst>
          </p:cNvPr>
          <p:cNvSpPr txBox="1"/>
          <p:nvPr/>
        </p:nvSpPr>
        <p:spPr>
          <a:xfrm>
            <a:off x="913692" y="1875354"/>
            <a:ext cx="20856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Değer ile geçme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D7A26282-D52D-4453-87E0-0DE816B519F8}"/>
              </a:ext>
            </a:extLst>
          </p:cNvPr>
          <p:cNvSpPr/>
          <p:nvPr/>
        </p:nvSpPr>
        <p:spPr>
          <a:xfrm>
            <a:off x="8052303" y="1801060"/>
            <a:ext cx="2225172" cy="24756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8496DAC4-8DCB-4F11-8653-65F12DA362E9}"/>
              </a:ext>
            </a:extLst>
          </p:cNvPr>
          <p:cNvSpPr/>
          <p:nvPr/>
        </p:nvSpPr>
        <p:spPr>
          <a:xfrm>
            <a:off x="8087747" y="1876425"/>
            <a:ext cx="2123054" cy="617243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BD8AD30-52CD-45F5-90F4-811913D6F4B5}"/>
              </a:ext>
            </a:extLst>
          </p:cNvPr>
          <p:cNvSpPr/>
          <p:nvPr/>
        </p:nvSpPr>
        <p:spPr>
          <a:xfrm>
            <a:off x="8165136" y="1975128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43FA31C-7F31-4815-9144-8A6E8B4154B6}"/>
              </a:ext>
            </a:extLst>
          </p:cNvPr>
          <p:cNvSpPr txBox="1"/>
          <p:nvPr/>
        </p:nvSpPr>
        <p:spPr>
          <a:xfrm>
            <a:off x="6686210" y="1952781"/>
            <a:ext cx="98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D498D304-DC89-4440-98BF-F742476D039D}"/>
              </a:ext>
            </a:extLst>
          </p:cNvPr>
          <p:cNvSpPr txBox="1"/>
          <p:nvPr/>
        </p:nvSpPr>
        <p:spPr>
          <a:xfrm>
            <a:off x="8960475" y="138023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6260B04-FC37-4722-9EFB-B0E78A86C525}"/>
              </a:ext>
            </a:extLst>
          </p:cNvPr>
          <p:cNvSpPr txBox="1"/>
          <p:nvPr/>
        </p:nvSpPr>
        <p:spPr>
          <a:xfrm>
            <a:off x="7742465" y="1952781"/>
            <a:ext cx="30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F2303528-3F6B-41FA-9387-E15CBCBB06AA}"/>
              </a:ext>
            </a:extLst>
          </p:cNvPr>
          <p:cNvSpPr/>
          <p:nvPr/>
        </p:nvSpPr>
        <p:spPr>
          <a:xfrm>
            <a:off x="8087746" y="2569035"/>
            <a:ext cx="2123054" cy="617244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A72C8F0-4F1E-4C08-9398-E8DFEE65C60E}"/>
              </a:ext>
            </a:extLst>
          </p:cNvPr>
          <p:cNvSpPr txBox="1"/>
          <p:nvPr/>
        </p:nvSpPr>
        <p:spPr>
          <a:xfrm>
            <a:off x="6446300" y="2692991"/>
            <a:ext cx="129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4A4BB1D0-4E6C-48D4-8626-58E790F549B2}"/>
              </a:ext>
            </a:extLst>
          </p:cNvPr>
          <p:cNvSpPr/>
          <p:nvPr/>
        </p:nvSpPr>
        <p:spPr>
          <a:xfrm>
            <a:off x="8165136" y="2677961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200504C-3FB4-4275-9D58-E6AD14942362}"/>
              </a:ext>
            </a:extLst>
          </p:cNvPr>
          <p:cNvSpPr txBox="1"/>
          <p:nvPr/>
        </p:nvSpPr>
        <p:spPr>
          <a:xfrm>
            <a:off x="7742465" y="2656674"/>
            <a:ext cx="30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7AFB152E-C094-4BDC-8EA3-B42E15A32766}"/>
              </a:ext>
            </a:extLst>
          </p:cNvPr>
          <p:cNvSpPr/>
          <p:nvPr/>
        </p:nvSpPr>
        <p:spPr>
          <a:xfrm>
            <a:off x="10277475" y="1949851"/>
            <a:ext cx="719627" cy="40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2000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91481DA4-5FEE-4896-8CAC-4EE91C6481B3}"/>
              </a:ext>
            </a:extLst>
          </p:cNvPr>
          <p:cNvSpPr/>
          <p:nvPr/>
        </p:nvSpPr>
        <p:spPr>
          <a:xfrm>
            <a:off x="10246243" y="2677961"/>
            <a:ext cx="751910" cy="40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969D593A-8E40-4645-BAE4-FD3F8EE92B13}"/>
              </a:ext>
            </a:extLst>
          </p:cNvPr>
          <p:cNvCxnSpPr>
            <a:cxnSpLocks/>
          </p:cNvCxnSpPr>
          <p:nvPr/>
        </p:nvCxnSpPr>
        <p:spPr>
          <a:xfrm>
            <a:off x="769737" y="3135006"/>
            <a:ext cx="4249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kdörtgen 37">
            <a:extLst>
              <a:ext uri="{FF2B5EF4-FFF2-40B4-BE49-F238E27FC236}">
                <a16:creationId xmlns:a16="http://schemas.microsoft.com/office/drawing/2014/main" id="{CAA7266C-7B11-4F89-AA56-69B58DAA4C74}"/>
              </a:ext>
            </a:extLst>
          </p:cNvPr>
          <p:cNvSpPr/>
          <p:nvPr/>
        </p:nvSpPr>
        <p:spPr>
          <a:xfrm>
            <a:off x="8161053" y="2672947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35" grpId="0" animBg="1"/>
      <p:bldP spid="36" grpId="0"/>
      <p:bldP spid="36" grpId="1"/>
      <p:bldP spid="38" grpId="0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AF9350-034A-49B1-9EB9-425D6F9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Adres İle Geçme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6602892-CD1A-4298-82CA-18DC5C3659D8}"/>
              </a:ext>
            </a:extLst>
          </p:cNvPr>
          <p:cNvSpPr txBox="1"/>
          <p:nvPr/>
        </p:nvSpPr>
        <p:spPr>
          <a:xfrm>
            <a:off x="838200" y="2587191"/>
            <a:ext cx="26479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arttir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arttir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cout&lt;&lt;x;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D2D9709-4CF0-42EB-B1F1-F5E0F2501722}"/>
              </a:ext>
            </a:extLst>
          </p:cNvPr>
          <p:cNvSpPr txBox="1"/>
          <p:nvPr/>
        </p:nvSpPr>
        <p:spPr>
          <a:xfrm>
            <a:off x="818796" y="6337399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66738F8-039A-45B2-81B4-F11141B5336F}"/>
              </a:ext>
            </a:extLst>
          </p:cNvPr>
          <p:cNvSpPr txBox="1"/>
          <p:nvPr/>
        </p:nvSpPr>
        <p:spPr>
          <a:xfrm>
            <a:off x="2920525" y="6337399"/>
            <a:ext cx="4268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D7A26282-D52D-4453-87E0-0DE816B519F8}"/>
              </a:ext>
            </a:extLst>
          </p:cNvPr>
          <p:cNvSpPr/>
          <p:nvPr/>
        </p:nvSpPr>
        <p:spPr>
          <a:xfrm>
            <a:off x="8888664" y="3946919"/>
            <a:ext cx="2225172" cy="222801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8496DAC4-8DCB-4F11-8653-65F12DA362E9}"/>
              </a:ext>
            </a:extLst>
          </p:cNvPr>
          <p:cNvSpPr/>
          <p:nvPr/>
        </p:nvSpPr>
        <p:spPr>
          <a:xfrm>
            <a:off x="8924108" y="4022284"/>
            <a:ext cx="2123054" cy="617243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BD8AD30-52CD-45F5-90F4-811913D6F4B5}"/>
              </a:ext>
            </a:extLst>
          </p:cNvPr>
          <p:cNvSpPr/>
          <p:nvPr/>
        </p:nvSpPr>
        <p:spPr>
          <a:xfrm>
            <a:off x="9001497" y="4120987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43FA31C-7F31-4815-9144-8A6E8B4154B6}"/>
              </a:ext>
            </a:extLst>
          </p:cNvPr>
          <p:cNvSpPr txBox="1"/>
          <p:nvPr/>
        </p:nvSpPr>
        <p:spPr>
          <a:xfrm>
            <a:off x="7653707" y="4115754"/>
            <a:ext cx="98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D498D304-DC89-4440-98BF-F742476D039D}"/>
              </a:ext>
            </a:extLst>
          </p:cNvPr>
          <p:cNvSpPr txBox="1"/>
          <p:nvPr/>
        </p:nvSpPr>
        <p:spPr>
          <a:xfrm>
            <a:off x="9796836" y="352609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6260B04-FC37-4722-9EFB-B0E78A86C525}"/>
              </a:ext>
            </a:extLst>
          </p:cNvPr>
          <p:cNvSpPr txBox="1"/>
          <p:nvPr/>
        </p:nvSpPr>
        <p:spPr>
          <a:xfrm>
            <a:off x="8578826" y="4098640"/>
            <a:ext cx="30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F2303528-3F6B-41FA-9387-E15CBCBB06AA}"/>
              </a:ext>
            </a:extLst>
          </p:cNvPr>
          <p:cNvSpPr/>
          <p:nvPr/>
        </p:nvSpPr>
        <p:spPr>
          <a:xfrm>
            <a:off x="8924107" y="4714894"/>
            <a:ext cx="2123054" cy="617244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A72C8F0-4F1E-4C08-9398-E8DFEE65C60E}"/>
              </a:ext>
            </a:extLst>
          </p:cNvPr>
          <p:cNvSpPr txBox="1"/>
          <p:nvPr/>
        </p:nvSpPr>
        <p:spPr>
          <a:xfrm>
            <a:off x="7410280" y="4802335"/>
            <a:ext cx="129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arttir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4A4BB1D0-4E6C-48D4-8626-58E790F549B2}"/>
              </a:ext>
            </a:extLst>
          </p:cNvPr>
          <p:cNvSpPr/>
          <p:nvPr/>
        </p:nvSpPr>
        <p:spPr>
          <a:xfrm>
            <a:off x="9001497" y="4823820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200504C-3FB4-4275-9D58-E6AD14942362}"/>
              </a:ext>
            </a:extLst>
          </p:cNvPr>
          <p:cNvSpPr txBox="1"/>
          <p:nvPr/>
        </p:nvSpPr>
        <p:spPr>
          <a:xfrm>
            <a:off x="8578826" y="4802533"/>
            <a:ext cx="30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7AFB152E-C094-4BDC-8EA3-B42E15A32766}"/>
              </a:ext>
            </a:extLst>
          </p:cNvPr>
          <p:cNvSpPr/>
          <p:nvPr/>
        </p:nvSpPr>
        <p:spPr>
          <a:xfrm>
            <a:off x="11113836" y="4095710"/>
            <a:ext cx="719627" cy="40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2000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91481DA4-5FEE-4896-8CAC-4EE91C6481B3}"/>
              </a:ext>
            </a:extLst>
          </p:cNvPr>
          <p:cNvSpPr/>
          <p:nvPr/>
        </p:nvSpPr>
        <p:spPr>
          <a:xfrm>
            <a:off x="11082604" y="4823820"/>
            <a:ext cx="751910" cy="40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CAA7266C-7B11-4F89-AA56-69B58DAA4C74}"/>
              </a:ext>
            </a:extLst>
          </p:cNvPr>
          <p:cNvSpPr/>
          <p:nvPr/>
        </p:nvSpPr>
        <p:spPr>
          <a:xfrm>
            <a:off x="8997414" y="4818806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553E3AA5-E851-4E9D-BF9B-51DC5CE9F591}"/>
              </a:ext>
            </a:extLst>
          </p:cNvPr>
          <p:cNvCxnSpPr/>
          <p:nvPr/>
        </p:nvCxnSpPr>
        <p:spPr>
          <a:xfrm>
            <a:off x="2874544" y="2233613"/>
            <a:ext cx="0" cy="312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839E8F2-1A6C-4307-861B-96C54ADFCE85}"/>
              </a:ext>
            </a:extLst>
          </p:cNvPr>
          <p:cNvSpPr txBox="1"/>
          <p:nvPr/>
        </p:nvSpPr>
        <p:spPr>
          <a:xfrm>
            <a:off x="2742540" y="2530302"/>
            <a:ext cx="355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F61532F6-CEC9-4AF9-88E2-47655FE250A2}"/>
              </a:ext>
            </a:extLst>
          </p:cNvPr>
          <p:cNvSpPr txBox="1"/>
          <p:nvPr/>
        </p:nvSpPr>
        <p:spPr>
          <a:xfrm>
            <a:off x="2025066" y="1830844"/>
            <a:ext cx="20856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Adres isteniyor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53405818-5DAD-4F22-8558-6422C5694162}"/>
              </a:ext>
            </a:extLst>
          </p:cNvPr>
          <p:cNvSpPr txBox="1"/>
          <p:nvPr/>
        </p:nvSpPr>
        <p:spPr>
          <a:xfrm>
            <a:off x="3683546" y="2397994"/>
            <a:ext cx="208568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arttırılacak olan veriyi gösteriyor</a:t>
            </a:r>
            <a:endParaRPr lang="en-US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51BB9AE6-B954-4FF4-A5A3-5B2EC5D71DC0}"/>
              </a:ext>
            </a:extLst>
          </p:cNvPr>
          <p:cNvSpPr txBox="1"/>
          <p:nvPr/>
        </p:nvSpPr>
        <p:spPr>
          <a:xfrm>
            <a:off x="6135477" y="2500568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600EDC2-AC92-47D7-B80C-2EE972345387}"/>
              </a:ext>
            </a:extLst>
          </p:cNvPr>
          <p:cNvSpPr txBox="1"/>
          <p:nvPr/>
        </p:nvSpPr>
        <p:spPr>
          <a:xfrm>
            <a:off x="7862778" y="2389314"/>
            <a:ext cx="290935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X’in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işaret ettiği veriyi 1 arttır</a:t>
            </a:r>
            <a:endParaRPr lang="en-US" dirty="0"/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31C55D17-97EF-4DB8-88AE-A8DBB508BC19}"/>
              </a:ext>
            </a:extLst>
          </p:cNvPr>
          <p:cNvSpPr/>
          <p:nvPr/>
        </p:nvSpPr>
        <p:spPr>
          <a:xfrm>
            <a:off x="7233768" y="2527813"/>
            <a:ext cx="59771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64869DEA-762E-47B9-B51D-E0E23ECD91F5}"/>
              </a:ext>
            </a:extLst>
          </p:cNvPr>
          <p:cNvCxnSpPr>
            <a:cxnSpLocks/>
            <a:stCxn id="39" idx="1"/>
            <a:endCxn id="40" idx="0"/>
          </p:cNvCxnSpPr>
          <p:nvPr/>
        </p:nvCxnSpPr>
        <p:spPr>
          <a:xfrm rot="10800000" flipV="1">
            <a:off x="2368736" y="4848699"/>
            <a:ext cx="1065140" cy="21222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75F8C052-6C7D-4C78-8CAD-31B15B620B68}"/>
              </a:ext>
            </a:extLst>
          </p:cNvPr>
          <p:cNvSpPr txBox="1"/>
          <p:nvPr/>
        </p:nvSpPr>
        <p:spPr>
          <a:xfrm>
            <a:off x="3433876" y="4525534"/>
            <a:ext cx="290935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değişkenin adresi veriliyor</a:t>
            </a:r>
            <a:endParaRPr lang="en-US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71DA402-7565-47A2-AA38-E4A7F7BFAC4D}"/>
              </a:ext>
            </a:extLst>
          </p:cNvPr>
          <p:cNvSpPr txBox="1"/>
          <p:nvPr/>
        </p:nvSpPr>
        <p:spPr>
          <a:xfrm>
            <a:off x="2190750" y="5060927"/>
            <a:ext cx="355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EDB44866-B0DF-4EDB-8AA3-B9472CE65E71}"/>
              </a:ext>
            </a:extLst>
          </p:cNvPr>
          <p:cNvCxnSpPr>
            <a:cxnSpLocks/>
          </p:cNvCxnSpPr>
          <p:nvPr/>
        </p:nvCxnSpPr>
        <p:spPr>
          <a:xfrm>
            <a:off x="818796" y="3321324"/>
            <a:ext cx="4249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kdörtgen 45">
            <a:extLst>
              <a:ext uri="{FF2B5EF4-FFF2-40B4-BE49-F238E27FC236}">
                <a16:creationId xmlns:a16="http://schemas.microsoft.com/office/drawing/2014/main" id="{F178EA46-89E0-4CA6-994E-18B4B332A88D}"/>
              </a:ext>
            </a:extLst>
          </p:cNvPr>
          <p:cNvSpPr/>
          <p:nvPr/>
        </p:nvSpPr>
        <p:spPr>
          <a:xfrm>
            <a:off x="8997414" y="4818806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2000</a:t>
            </a:r>
            <a:endParaRPr lang="en-US" dirty="0"/>
          </a:p>
        </p:txBody>
      </p:sp>
      <p:cxnSp>
        <p:nvCxnSpPr>
          <p:cNvPr id="48" name="Bağlayıcı: Dirsek 47">
            <a:extLst>
              <a:ext uri="{FF2B5EF4-FFF2-40B4-BE49-F238E27FC236}">
                <a16:creationId xmlns:a16="http://schemas.microsoft.com/office/drawing/2014/main" id="{094F3329-4500-4800-8E20-DA648FCC275F}"/>
              </a:ext>
            </a:extLst>
          </p:cNvPr>
          <p:cNvCxnSpPr>
            <a:cxnSpLocks/>
            <a:stCxn id="25" idx="1"/>
            <a:endCxn id="21" idx="1"/>
          </p:cNvCxnSpPr>
          <p:nvPr/>
        </p:nvCxnSpPr>
        <p:spPr>
          <a:xfrm rot="10800000" flipH="1">
            <a:off x="7410280" y="4283307"/>
            <a:ext cx="1168546" cy="703695"/>
          </a:xfrm>
          <a:prstGeom prst="bentConnector3">
            <a:avLst>
              <a:gd name="adj1" fmla="val -1956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4AA5E18-BEC2-4A7B-A9CE-DEAEDEDD0023}"/>
              </a:ext>
            </a:extLst>
          </p:cNvPr>
          <p:cNvSpPr txBox="1"/>
          <p:nvPr/>
        </p:nvSpPr>
        <p:spPr>
          <a:xfrm>
            <a:off x="6960281" y="4785224"/>
            <a:ext cx="597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sz="2000" b="1" dirty="0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8FFCAA17-6C41-4CD4-BB04-F7D3D2909057}"/>
              </a:ext>
            </a:extLst>
          </p:cNvPr>
          <p:cNvSpPr/>
          <p:nvPr/>
        </p:nvSpPr>
        <p:spPr>
          <a:xfrm>
            <a:off x="9006680" y="4125665"/>
            <a:ext cx="1976439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00324 L -0.00195 0.00347 L -0.01445 0.00324 L -0.01523 -0.10787 L 0.10977 -0.1037 " pathEditMode="relative" rAng="0" ptsTypes="AAAAA">
                                      <p:cBhvr>
                                        <p:cTn id="1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35" grpId="0"/>
      <p:bldP spid="36" grpId="0"/>
      <p:bldP spid="36" grpId="1"/>
      <p:bldP spid="38" grpId="0" animBg="1"/>
      <p:bldP spid="38" grpId="1" animBg="1"/>
      <p:bldP spid="28" grpId="0"/>
      <p:bldP spid="29" grpId="0" animBg="1"/>
      <p:bldP spid="30" grpId="0" animBg="1"/>
      <p:bldP spid="31" grpId="0"/>
      <p:bldP spid="32" grpId="0" animBg="1"/>
      <p:bldP spid="11" grpId="0" animBg="1"/>
      <p:bldP spid="39" grpId="0" animBg="1"/>
      <p:bldP spid="40" grpId="0"/>
      <p:bldP spid="46" grpId="0" animBg="1"/>
      <p:bldP spid="46" grpId="1" animBg="1"/>
      <p:bldP spid="52" grpId="0"/>
      <p:bldP spid="52" grpId="1"/>
      <p:bldP spid="52" grpId="2"/>
      <p:bldP spid="52" grpId="3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5B64BF-BA2E-4D8C-93CF-C4A48FE6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 </a:t>
            </a:r>
            <a:r>
              <a:rPr lang="tr-TR" dirty="0" err="1"/>
              <a:t>Dez</a:t>
            </a:r>
            <a:r>
              <a:rPr lang="tr-TR" dirty="0"/>
              <a:t> Avantajı- Sabit Dizi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7CE0FA-9736-4612-A33B-10688C44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Yığının kullanımı ile ilgili komutlar derleme anında belirlenir.</a:t>
            </a:r>
          </a:p>
          <a:p>
            <a:endParaRPr lang="tr-TR" dirty="0"/>
          </a:p>
          <a:p>
            <a:r>
              <a:rPr lang="tr-TR" dirty="0"/>
              <a:t>Bu yüzden yığında oluşturulan diziler sabit boyutlu olmak zorundadır.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2F52EED-37B9-4E99-AC8B-410B9D17BE59}"/>
              </a:ext>
            </a:extLst>
          </p:cNvPr>
          <p:cNvSpPr txBox="1"/>
          <p:nvPr/>
        </p:nvSpPr>
        <p:spPr>
          <a:xfrm>
            <a:off x="2115628" y="4339888"/>
            <a:ext cx="2948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tr-T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[15]</a:t>
            </a:r>
            <a:endParaRPr lang="en-US" sz="2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49DCF6D-7E23-4D02-A334-5C5739CD36BE}"/>
              </a:ext>
            </a:extLst>
          </p:cNvPr>
          <p:cNvSpPr txBox="1"/>
          <p:nvPr/>
        </p:nvSpPr>
        <p:spPr>
          <a:xfrm>
            <a:off x="6341134" y="3970555"/>
            <a:ext cx="35893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boyut;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cin&gt;&gt;boyut;</a:t>
            </a:r>
            <a:endParaRPr lang="tr-TR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tr-T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[boyut]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067FD8-48D1-4E6B-B77D-3EBAE407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05" y="4339888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Çarpım İşareti 6">
            <a:extLst>
              <a:ext uri="{FF2B5EF4-FFF2-40B4-BE49-F238E27FC236}">
                <a16:creationId xmlns:a16="http://schemas.microsoft.com/office/drawing/2014/main" id="{10A4C9C2-6982-43F5-8B32-33E5B61F5068}"/>
              </a:ext>
            </a:extLst>
          </p:cNvPr>
          <p:cNvSpPr/>
          <p:nvPr/>
        </p:nvSpPr>
        <p:spPr>
          <a:xfrm>
            <a:off x="9443409" y="5179803"/>
            <a:ext cx="974066" cy="974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B9C3DD-82BF-4C78-876C-1C8F9D76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Çözüm- </a:t>
            </a:r>
            <a:r>
              <a:rPr lang="tr-TR" dirty="0" err="1"/>
              <a:t>Heap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47A4BD-4230-4C24-A86B-EA27AAE6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Uygulamaların programcı tarafından kontrol edilebilen hafıza alanıdır.</a:t>
            </a:r>
          </a:p>
          <a:p>
            <a:endParaRPr lang="tr-TR" dirty="0"/>
          </a:p>
          <a:p>
            <a:r>
              <a:rPr lang="tr-TR" dirty="0"/>
              <a:t>Programcı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/>
              <a:t> operatörü ile istekte bulunarak </a:t>
            </a:r>
            <a:r>
              <a:rPr lang="tr-TR" dirty="0" err="1"/>
              <a:t>heap</a:t>
            </a:r>
            <a:r>
              <a:rPr lang="tr-TR" dirty="0"/>
              <a:t> hafızasından alan alabilir.</a:t>
            </a:r>
          </a:p>
          <a:p>
            <a:endParaRPr lang="tr-TR" dirty="0"/>
          </a:p>
          <a:p>
            <a:r>
              <a:rPr lang="tr-TR" dirty="0"/>
              <a:t>Programcı aldığı alanı serbest bırakmakla yükümlüdür.</a:t>
            </a:r>
          </a:p>
          <a:p>
            <a:endParaRPr lang="tr-TR" dirty="0"/>
          </a:p>
          <a:p>
            <a:r>
              <a:rPr lang="tr-TR" dirty="0"/>
              <a:t>Serbest bırakılmadığı sürece istenen alanlar yaşamlarına devam etmektedir.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A2F285-070B-4443-A450-6576934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Heap</a:t>
            </a:r>
            <a:r>
              <a:rPr lang="tr-TR" dirty="0"/>
              <a:t> Hafızasını Kullanma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44674C8-9251-433C-BFD5-57A475919494}"/>
              </a:ext>
            </a:extLst>
          </p:cNvPr>
          <p:cNvSpPr txBox="1"/>
          <p:nvPr/>
        </p:nvSpPr>
        <p:spPr>
          <a:xfrm>
            <a:off x="4583785" y="3953700"/>
            <a:ext cx="1637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400" dirty="0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96B3E576-DAEC-4913-9D26-F200BDF25AE5}"/>
              </a:ext>
            </a:extLst>
          </p:cNvPr>
          <p:cNvCxnSpPr/>
          <p:nvPr/>
        </p:nvCxnSpPr>
        <p:spPr>
          <a:xfrm flipV="1">
            <a:off x="4826524" y="4484802"/>
            <a:ext cx="0" cy="775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C64704AD-02A8-46C0-AD46-047B15D385B8}"/>
              </a:ext>
            </a:extLst>
          </p:cNvPr>
          <p:cNvSpPr txBox="1"/>
          <p:nvPr/>
        </p:nvSpPr>
        <p:spPr>
          <a:xfrm>
            <a:off x="3733014" y="5437909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/>
              <a:t>Heap’den</a:t>
            </a:r>
            <a:r>
              <a:rPr lang="tr-TR" sz="2400" dirty="0"/>
              <a:t> alan istiyoruz</a:t>
            </a:r>
            <a:endParaRPr lang="en-US" sz="2400" dirty="0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C633B1CB-70E2-4A2F-9A3C-7F51DA72AF4B}"/>
              </a:ext>
            </a:extLst>
          </p:cNvPr>
          <p:cNvCxnSpPr>
            <a:cxnSpLocks/>
          </p:cNvCxnSpPr>
          <p:nvPr/>
        </p:nvCxnSpPr>
        <p:spPr>
          <a:xfrm>
            <a:off x="5591666" y="3185415"/>
            <a:ext cx="0" cy="775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73374EA-B889-47EC-92F3-FC06A0090142}"/>
              </a:ext>
            </a:extLst>
          </p:cNvPr>
          <p:cNvSpPr txBox="1"/>
          <p:nvPr/>
        </p:nvSpPr>
        <p:spPr>
          <a:xfrm>
            <a:off x="4677838" y="2638082"/>
            <a:ext cx="581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İstediğimiz alanda tek bir tam sayı bulunacak.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3514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A2F285-070B-4443-A450-6576934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Heap</a:t>
            </a:r>
            <a:r>
              <a:rPr lang="tr-TR" dirty="0"/>
              <a:t> Hafızasını Kullanma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44674C8-9251-433C-BFD5-57A475919494}"/>
              </a:ext>
            </a:extLst>
          </p:cNvPr>
          <p:cNvSpPr txBox="1"/>
          <p:nvPr/>
        </p:nvSpPr>
        <p:spPr>
          <a:xfrm>
            <a:off x="1581562" y="3429000"/>
            <a:ext cx="1637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400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7B6B52B9-495B-49B5-8D39-17EC9A08C073}"/>
              </a:ext>
            </a:extLst>
          </p:cNvPr>
          <p:cNvSpPr/>
          <p:nvPr/>
        </p:nvSpPr>
        <p:spPr>
          <a:xfrm>
            <a:off x="8385266" y="1962171"/>
            <a:ext cx="2225172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2D4246C-9601-463B-A1D8-43DDB4CC8D3F}"/>
              </a:ext>
            </a:extLst>
          </p:cNvPr>
          <p:cNvSpPr txBox="1"/>
          <p:nvPr/>
        </p:nvSpPr>
        <p:spPr>
          <a:xfrm>
            <a:off x="9144229" y="156776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3" name="TextBox 41">
            <a:extLst>
              <a:ext uri="{FF2B5EF4-FFF2-40B4-BE49-F238E27FC236}">
                <a16:creationId xmlns:a16="http://schemas.microsoft.com/office/drawing/2014/main" id="{29971EA9-8C4C-4EDE-8D9A-D19DB6B61144}"/>
              </a:ext>
            </a:extLst>
          </p:cNvPr>
          <p:cNvSpPr txBox="1"/>
          <p:nvPr/>
        </p:nvSpPr>
        <p:spPr>
          <a:xfrm>
            <a:off x="4567211" y="2081826"/>
            <a:ext cx="1443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Derleyici</a:t>
            </a:r>
            <a:endParaRPr lang="en-US" dirty="0"/>
          </a:p>
        </p:txBody>
      </p:sp>
      <p:pic>
        <p:nvPicPr>
          <p:cNvPr id="2050" name="Picture 2" descr="Saruman - Vikipedi">
            <a:extLst>
              <a:ext uri="{FF2B5EF4-FFF2-40B4-BE49-F238E27FC236}">
                <a16:creationId xmlns:a16="http://schemas.microsoft.com/office/drawing/2014/main" id="{B8928314-6ADD-42B6-B6C8-4EC72815A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71" y="2665499"/>
            <a:ext cx="1534114" cy="19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k: Sağ 2">
            <a:extLst>
              <a:ext uri="{FF2B5EF4-FFF2-40B4-BE49-F238E27FC236}">
                <a16:creationId xmlns:a16="http://schemas.microsoft.com/office/drawing/2014/main" id="{E5A1F18E-0F84-4A7F-A177-B8AA69E7FE22}"/>
              </a:ext>
            </a:extLst>
          </p:cNvPr>
          <p:cNvSpPr/>
          <p:nvPr/>
        </p:nvSpPr>
        <p:spPr>
          <a:xfrm>
            <a:off x="3219468" y="3465404"/>
            <a:ext cx="1267691" cy="38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33533F1D-40C3-46E0-8D79-C7D763297237}"/>
              </a:ext>
            </a:extLst>
          </p:cNvPr>
          <p:cNvSpPr/>
          <p:nvPr/>
        </p:nvSpPr>
        <p:spPr>
          <a:xfrm>
            <a:off x="6639201" y="3429000"/>
            <a:ext cx="1267691" cy="38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9D4C31B-2DF0-4E1D-B0CC-7A40E27D3011}"/>
              </a:ext>
            </a:extLst>
          </p:cNvPr>
          <p:cNvSpPr txBox="1"/>
          <p:nvPr/>
        </p:nvSpPr>
        <p:spPr>
          <a:xfrm>
            <a:off x="8971544" y="3006050"/>
            <a:ext cx="1076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Boş Alan Aranıyor</a:t>
            </a:r>
            <a:endParaRPr lang="en-US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D218811C-2178-415F-A307-FC78FE40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25" y="2164807"/>
            <a:ext cx="752573" cy="752573"/>
          </a:xfrm>
          <a:prstGeom prst="rect">
            <a:avLst/>
          </a:prstGeom>
        </p:spPr>
      </p:pic>
      <p:grpSp>
        <p:nvGrpSpPr>
          <p:cNvPr id="19" name="Grup 18">
            <a:extLst>
              <a:ext uri="{FF2B5EF4-FFF2-40B4-BE49-F238E27FC236}">
                <a16:creationId xmlns:a16="http://schemas.microsoft.com/office/drawing/2014/main" id="{469872C9-9459-464F-85C7-1BFF3BF887D6}"/>
              </a:ext>
            </a:extLst>
          </p:cNvPr>
          <p:cNvGrpSpPr/>
          <p:nvPr/>
        </p:nvGrpSpPr>
        <p:grpSpPr>
          <a:xfrm>
            <a:off x="8385266" y="4358004"/>
            <a:ext cx="2225172" cy="886120"/>
            <a:chOff x="8797020" y="4798243"/>
            <a:chExt cx="2225172" cy="886120"/>
          </a:xfrm>
        </p:grpSpPr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E495E5AC-D2D3-4E32-A3A2-7C6299201593}"/>
                </a:ext>
              </a:extLst>
            </p:cNvPr>
            <p:cNvSpPr/>
            <p:nvPr/>
          </p:nvSpPr>
          <p:spPr>
            <a:xfrm>
              <a:off x="8797020" y="4798243"/>
              <a:ext cx="2225172" cy="8861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61B1463A-CC42-4608-B9DA-391BB4FD9D16}"/>
                </a:ext>
              </a:extLst>
            </p:cNvPr>
            <p:cNvCxnSpPr/>
            <p:nvPr/>
          </p:nvCxnSpPr>
          <p:spPr>
            <a:xfrm>
              <a:off x="8797020" y="5033913"/>
              <a:ext cx="2225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3C997E06-8B05-4477-95F0-F88BDAD7058B}"/>
                </a:ext>
              </a:extLst>
            </p:cNvPr>
            <p:cNvCxnSpPr/>
            <p:nvPr/>
          </p:nvCxnSpPr>
          <p:spPr>
            <a:xfrm>
              <a:off x="8797020" y="5261727"/>
              <a:ext cx="2225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2A926ACC-1848-42C6-808A-9151DF94DF6E}"/>
                </a:ext>
              </a:extLst>
            </p:cNvPr>
            <p:cNvCxnSpPr/>
            <p:nvPr/>
          </p:nvCxnSpPr>
          <p:spPr>
            <a:xfrm>
              <a:off x="8797020" y="5470687"/>
              <a:ext cx="2225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ağ Ayraç 21">
            <a:extLst>
              <a:ext uri="{FF2B5EF4-FFF2-40B4-BE49-F238E27FC236}">
                <a16:creationId xmlns:a16="http://schemas.microsoft.com/office/drawing/2014/main" id="{CD13E751-8F66-44C0-BED4-4882A3CE1EE6}"/>
              </a:ext>
            </a:extLst>
          </p:cNvPr>
          <p:cNvSpPr/>
          <p:nvPr/>
        </p:nvSpPr>
        <p:spPr>
          <a:xfrm>
            <a:off x="10702448" y="4358004"/>
            <a:ext cx="239598" cy="886119"/>
          </a:xfrm>
          <a:prstGeom prst="rightBrace">
            <a:avLst>
              <a:gd name="adj1" fmla="val 35000"/>
              <a:gd name="adj2" fmla="val 50000"/>
            </a:avLst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7989BC4-9887-49E7-8745-1942A4CEEFA3}"/>
              </a:ext>
            </a:extLst>
          </p:cNvPr>
          <p:cNvSpPr txBox="1"/>
          <p:nvPr/>
        </p:nvSpPr>
        <p:spPr>
          <a:xfrm>
            <a:off x="10971291" y="4593674"/>
            <a:ext cx="76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 bayt</a:t>
            </a:r>
            <a:endParaRPr lang="en-US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2C141844-B1C7-4D5F-A052-3A94021D6A52}"/>
              </a:ext>
            </a:extLst>
          </p:cNvPr>
          <p:cNvSpPr txBox="1"/>
          <p:nvPr/>
        </p:nvSpPr>
        <p:spPr>
          <a:xfrm>
            <a:off x="7668227" y="4920702"/>
            <a:ext cx="71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adres</a:t>
            </a:r>
            <a:endParaRPr lang="en-US" b="1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69F5B5F9-A13B-4594-B20E-C63C721D23C4}"/>
              </a:ext>
            </a:extLst>
          </p:cNvPr>
          <p:cNvCxnSpPr/>
          <p:nvPr/>
        </p:nvCxnSpPr>
        <p:spPr>
          <a:xfrm flipV="1">
            <a:off x="11906054" y="1937092"/>
            <a:ext cx="0" cy="3882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37A95E29-E51A-4E45-ACF1-4016A47A4EB4}"/>
              </a:ext>
            </a:extLst>
          </p:cNvPr>
          <p:cNvSpPr txBox="1"/>
          <p:nvPr/>
        </p:nvSpPr>
        <p:spPr>
          <a:xfrm>
            <a:off x="11131290" y="2315272"/>
            <a:ext cx="774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Adres </a:t>
            </a:r>
          </a:p>
          <a:p>
            <a:r>
              <a:rPr lang="tr-TR" dirty="0"/>
              <a:t>artışı</a:t>
            </a:r>
            <a:endParaRPr lang="en-US" dirty="0"/>
          </a:p>
        </p:txBody>
      </p:sp>
      <p:pic>
        <p:nvPicPr>
          <p:cNvPr id="29" name="Picture 2" descr="Image result for programmer free image">
            <a:extLst>
              <a:ext uri="{FF2B5EF4-FFF2-40B4-BE49-F238E27FC236}">
                <a16:creationId xmlns:a16="http://schemas.microsoft.com/office/drawing/2014/main" id="{814F37D2-8580-472C-96C9-89C420D9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62" y="2021969"/>
            <a:ext cx="1232936" cy="12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Metin kutusu 29">
            <a:extLst>
              <a:ext uri="{FF2B5EF4-FFF2-40B4-BE49-F238E27FC236}">
                <a16:creationId xmlns:a16="http://schemas.microsoft.com/office/drawing/2014/main" id="{139953B2-63D0-4CB6-B7AE-092D4DB1BA31}"/>
              </a:ext>
            </a:extLst>
          </p:cNvPr>
          <p:cNvSpPr txBox="1"/>
          <p:nvPr/>
        </p:nvSpPr>
        <p:spPr>
          <a:xfrm>
            <a:off x="8981782" y="3013501"/>
            <a:ext cx="1076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Boş Alan Bulundu</a:t>
            </a:r>
            <a:endParaRPr lang="en-US" dirty="0"/>
          </a:p>
        </p:txBody>
      </p: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03BF6EE0-1396-4FBB-9474-4130D288196C}"/>
              </a:ext>
            </a:extLst>
          </p:cNvPr>
          <p:cNvCxnSpPr>
            <a:cxnSpLocks/>
            <a:endCxn id="2050" idx="3"/>
          </p:cNvCxnSpPr>
          <p:nvPr/>
        </p:nvCxnSpPr>
        <p:spPr>
          <a:xfrm rot="10800000">
            <a:off x="6088785" y="3659832"/>
            <a:ext cx="1579442" cy="144553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Bağlayıcı: Dirsek 32">
            <a:extLst>
              <a:ext uri="{FF2B5EF4-FFF2-40B4-BE49-F238E27FC236}">
                <a16:creationId xmlns:a16="http://schemas.microsoft.com/office/drawing/2014/main" id="{92E1A846-930B-4EF7-A73A-7A0353619AAF}"/>
              </a:ext>
            </a:extLst>
          </p:cNvPr>
          <p:cNvCxnSpPr>
            <a:cxnSpLocks/>
            <a:stCxn id="2050" idx="1"/>
            <a:endCxn id="5" idx="2"/>
          </p:cNvCxnSpPr>
          <p:nvPr/>
        </p:nvCxnSpPr>
        <p:spPr>
          <a:xfrm rot="10800000" flipV="1">
            <a:off x="2400515" y="3659831"/>
            <a:ext cx="2154156" cy="230833"/>
          </a:xfrm>
          <a:prstGeom prst="bentConnector4">
            <a:avLst>
              <a:gd name="adj1" fmla="val 30991"/>
              <a:gd name="adj2" fmla="val 529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3CC88A28-EA4F-4D27-AAA5-AF0193113F98}"/>
              </a:ext>
            </a:extLst>
          </p:cNvPr>
          <p:cNvSpPr txBox="1"/>
          <p:nvPr/>
        </p:nvSpPr>
        <p:spPr>
          <a:xfrm>
            <a:off x="4746567" y="3429000"/>
            <a:ext cx="71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adres</a:t>
            </a:r>
            <a:endParaRPr lang="en-US" b="1" dirty="0"/>
          </a:p>
        </p:txBody>
      </p: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92202FE9-8FDD-40A3-BEE0-585E4C874D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4365" y="1493754"/>
            <a:ext cx="1214703" cy="60624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Metin kutusu 2054">
            <a:extLst>
              <a:ext uri="{FF2B5EF4-FFF2-40B4-BE49-F238E27FC236}">
                <a16:creationId xmlns:a16="http://schemas.microsoft.com/office/drawing/2014/main" id="{57B0D4F8-F174-46B9-B560-BA482B31387F}"/>
              </a:ext>
            </a:extLst>
          </p:cNvPr>
          <p:cNvSpPr txBox="1"/>
          <p:nvPr/>
        </p:nvSpPr>
        <p:spPr>
          <a:xfrm>
            <a:off x="6709850" y="5891966"/>
            <a:ext cx="239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Alanın ilk hücresinin </a:t>
            </a:r>
          </a:p>
          <a:p>
            <a:pPr algn="ctr"/>
            <a:r>
              <a:rPr lang="tr-TR" sz="2000" b="1" dirty="0">
                <a:solidFill>
                  <a:srgbClr val="FF0000"/>
                </a:solidFill>
              </a:rPr>
              <a:t>adresi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28DFF6CC-1DC4-41D5-92B3-353BAF80F282}"/>
              </a:ext>
            </a:extLst>
          </p:cNvPr>
          <p:cNvSpPr txBox="1"/>
          <p:nvPr/>
        </p:nvSpPr>
        <p:spPr>
          <a:xfrm>
            <a:off x="1658961" y="5197242"/>
            <a:ext cx="2440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Artık bu alan bize ait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347 L -0.09323 -0.00347 L -0.09323 -0.21666 L -0.20364 -0.21666 " pathEditMode="relative" ptsTypes="AAAA">
                                      <p:cBhvr>
                                        <p:cTn id="10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0324 L -0.1026 -0.00324 L -0.1026 0.17546 L -0.22474 0.17546 L -0.22474 0.01181 " pathEditMode="relative" ptsTypes="AAAAA">
                                      <p:cBhvr>
                                        <p:cTn id="1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 animBg="1"/>
      <p:bldP spid="12" grpId="0"/>
      <p:bldP spid="13" grpId="0"/>
      <p:bldP spid="3" grpId="0" animBg="1"/>
      <p:bldP spid="3" grpId="1" animBg="1"/>
      <p:bldP spid="15" grpId="0" animBg="1"/>
      <p:bldP spid="15" grpId="1" animBg="1"/>
      <p:bldP spid="16" grpId="0"/>
      <p:bldP spid="16" grpId="1"/>
      <p:bldP spid="16" grpId="2"/>
      <p:bldP spid="22" grpId="0" animBg="1"/>
      <p:bldP spid="23" grpId="0"/>
      <p:bldP spid="24" grpId="0"/>
      <p:bldP spid="24" grpId="1"/>
      <p:bldP spid="24" grpId="2"/>
      <p:bldP spid="27" grpId="0"/>
      <p:bldP spid="30" grpId="0"/>
      <p:bldP spid="30" grpId="1"/>
      <p:bldP spid="30" grpId="2"/>
      <p:bldP spid="38" grpId="0"/>
      <p:bldP spid="38" grpId="1"/>
      <p:bldP spid="2055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39F9A1-775C-4702-8984-F0F2BD4F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Adres -&gt; İşaretçi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D87092-79F9-41E3-850A-C3AEF8A0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5917"/>
          </a:xfrm>
        </p:spPr>
        <p:txBody>
          <a:bodyPr/>
          <a:lstStyle/>
          <a:p>
            <a:r>
              <a:rPr lang="tr-TR" dirty="0" err="1"/>
              <a:t>new</a:t>
            </a:r>
            <a:r>
              <a:rPr lang="tr-TR" dirty="0"/>
              <a:t> operatörünün getirdiği adresi işaretçiler de saklayabiliriz.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A11DC68-2368-4A2D-A352-455B05218EBB}"/>
              </a:ext>
            </a:extLst>
          </p:cNvPr>
          <p:cNvSpPr txBox="1"/>
          <p:nvPr/>
        </p:nvSpPr>
        <p:spPr>
          <a:xfrm>
            <a:off x="4843236" y="3429000"/>
            <a:ext cx="1637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7E2CEC-8780-452F-A3E4-D2F833553E93}"/>
              </a:ext>
            </a:extLst>
          </p:cNvPr>
          <p:cNvSpPr txBox="1"/>
          <p:nvPr/>
        </p:nvSpPr>
        <p:spPr>
          <a:xfrm>
            <a:off x="2611225" y="3428999"/>
            <a:ext cx="2232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400" b="0" dirty="0">
                <a:effectLst/>
                <a:latin typeface="Consolas" panose="020B0609020204030204" pitchFamily="49" charset="0"/>
              </a:rPr>
              <a:t>* </a:t>
            </a:r>
            <a:r>
              <a:rPr lang="tr-TR" sz="2400" b="0" dirty="0" err="1">
                <a:effectLst/>
                <a:latin typeface="Consolas" panose="020B0609020204030204" pitchFamily="49" charset="0"/>
              </a:rPr>
              <a:t>sayi</a:t>
            </a:r>
            <a:r>
              <a:rPr lang="tr-TR" sz="2400" b="0" dirty="0">
                <a:effectLst/>
                <a:latin typeface="Consolas" panose="020B0609020204030204" pitchFamily="49" charset="0"/>
              </a:rPr>
              <a:t> =</a:t>
            </a:r>
            <a:endParaRPr lang="en-US" sz="24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042D001-06EC-44AB-B65F-A4BC16D92C63}"/>
              </a:ext>
            </a:extLst>
          </p:cNvPr>
          <p:cNvSpPr/>
          <p:nvPr/>
        </p:nvSpPr>
        <p:spPr>
          <a:xfrm>
            <a:off x="8928996" y="2751916"/>
            <a:ext cx="2225172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C3BBC1A-88CF-4F77-8C7A-02B059E3255E}"/>
              </a:ext>
            </a:extLst>
          </p:cNvPr>
          <p:cNvSpPr txBox="1"/>
          <p:nvPr/>
        </p:nvSpPr>
        <p:spPr>
          <a:xfrm>
            <a:off x="9687959" y="2357505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87078F-1824-472D-86B0-E22D7706A664}"/>
              </a:ext>
            </a:extLst>
          </p:cNvPr>
          <p:cNvSpPr/>
          <p:nvPr/>
        </p:nvSpPr>
        <p:spPr>
          <a:xfrm>
            <a:off x="8928996" y="5147749"/>
            <a:ext cx="2225172" cy="886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2023528-4C79-4264-9892-1C4DB38B2189}"/>
              </a:ext>
            </a:extLst>
          </p:cNvPr>
          <p:cNvSpPr txBox="1"/>
          <p:nvPr/>
        </p:nvSpPr>
        <p:spPr>
          <a:xfrm>
            <a:off x="1387298" y="5267643"/>
            <a:ext cx="2232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>
                <a:effectLst/>
                <a:latin typeface="Consolas" panose="020B0609020204030204" pitchFamily="49" charset="0"/>
              </a:rPr>
              <a:t>*</a:t>
            </a:r>
            <a:r>
              <a:rPr lang="tr-TR" sz="2400" b="0" dirty="0" err="1">
                <a:effectLst/>
                <a:latin typeface="Consolas" panose="020B0609020204030204" pitchFamily="49" charset="0"/>
              </a:rPr>
              <a:t>sayi</a:t>
            </a:r>
            <a:r>
              <a:rPr lang="tr-TR" sz="2400" b="0" dirty="0">
                <a:effectLst/>
                <a:latin typeface="Consolas" panose="020B0609020204030204" pitchFamily="49" charset="0"/>
              </a:rPr>
              <a:t> = 5;</a:t>
            </a:r>
            <a:endParaRPr lang="en-US" sz="2400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C2CD2AF-F163-41B2-B7BA-E6478C46F3FB}"/>
              </a:ext>
            </a:extLst>
          </p:cNvPr>
          <p:cNvSpPr txBox="1"/>
          <p:nvPr/>
        </p:nvSpPr>
        <p:spPr>
          <a:xfrm>
            <a:off x="9812765" y="5267643"/>
            <a:ext cx="440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0" dirty="0">
                <a:effectLst/>
                <a:latin typeface="Consolas" panose="020B0609020204030204" pitchFamily="49" charset="0"/>
              </a:rPr>
              <a:t>5</a:t>
            </a:r>
            <a:endParaRPr lang="en-US" sz="3600" dirty="0"/>
          </a:p>
        </p:txBody>
      </p: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6C6313D3-5EA7-48DB-B420-61551033C5E0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5478041" y="2139853"/>
            <a:ext cx="1700145" cy="5201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B913179E-B6A5-402E-8A2F-625B0D2E3F63}"/>
              </a:ext>
            </a:extLst>
          </p:cNvPr>
          <p:cNvSpPr txBox="1"/>
          <p:nvPr/>
        </p:nvSpPr>
        <p:spPr>
          <a:xfrm>
            <a:off x="6175085" y="3428996"/>
            <a:ext cx="306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>
                <a:effectLst/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FDC80F3-7277-4E45-AA17-E3A36C46D7EF}"/>
              </a:ext>
            </a:extLst>
          </p:cNvPr>
          <p:cNvSpPr txBox="1"/>
          <p:nvPr/>
        </p:nvSpPr>
        <p:spPr>
          <a:xfrm>
            <a:off x="735291" y="5913974"/>
            <a:ext cx="382728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2000" dirty="0"/>
              <a:t>İşaret edilen alana değer atanıyor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88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11" grpId="0" animBg="1"/>
      <p:bldP spid="17" grpId="0"/>
      <p:bldP spid="17" grpId="1"/>
      <p:bldP spid="19" grpId="0"/>
      <p:bldP spid="22" grpId="0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607292-6959-4DB9-AC9B-A4214E07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 ve </a:t>
            </a:r>
            <a:r>
              <a:rPr lang="tr-TR" dirty="0" err="1"/>
              <a:t>Heap</a:t>
            </a:r>
            <a:r>
              <a:rPr lang="tr-TR" dirty="0"/>
              <a:t> ilişkisi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5A4EA1-44B8-40BB-8089-705D699C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Heap</a:t>
            </a:r>
            <a:r>
              <a:rPr lang="tr-TR" dirty="0"/>
              <a:t> adresler ile yönetilmektedir.</a:t>
            </a:r>
          </a:p>
          <a:p>
            <a:endParaRPr lang="tr-TR" dirty="0"/>
          </a:p>
          <a:p>
            <a:r>
              <a:rPr lang="tr-TR" dirty="0"/>
              <a:t>Adresleri işaretçiler tutar.</a:t>
            </a:r>
          </a:p>
          <a:p>
            <a:endParaRPr lang="tr-TR" dirty="0"/>
          </a:p>
          <a:p>
            <a:r>
              <a:rPr lang="tr-TR" dirty="0"/>
              <a:t>İşaretçilere erişimde yığından başlar.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6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39F9A1-775C-4702-8984-F0F2BD4F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Adres -&gt; İşaretçi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D87092-79F9-41E3-850A-C3AEF8A0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5917"/>
          </a:xfrm>
        </p:spPr>
        <p:txBody>
          <a:bodyPr/>
          <a:lstStyle/>
          <a:p>
            <a:r>
              <a:rPr lang="tr-TR" dirty="0" err="1"/>
              <a:t>new</a:t>
            </a:r>
            <a:r>
              <a:rPr lang="tr-TR" dirty="0"/>
              <a:t> operatörünün getirdiği adresi işaretçiler de saklayabiliriz.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A11DC68-2368-4A2D-A352-455B05218EBB}"/>
              </a:ext>
            </a:extLst>
          </p:cNvPr>
          <p:cNvSpPr txBox="1"/>
          <p:nvPr/>
        </p:nvSpPr>
        <p:spPr>
          <a:xfrm>
            <a:off x="2800356" y="3603136"/>
            <a:ext cx="1637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7E2CEC-8780-452F-A3E4-D2F833553E93}"/>
              </a:ext>
            </a:extLst>
          </p:cNvPr>
          <p:cNvSpPr txBox="1"/>
          <p:nvPr/>
        </p:nvSpPr>
        <p:spPr>
          <a:xfrm>
            <a:off x="816598" y="3624229"/>
            <a:ext cx="2232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400" b="0" dirty="0">
                <a:effectLst/>
                <a:latin typeface="Consolas" panose="020B0609020204030204" pitchFamily="49" charset="0"/>
              </a:rPr>
              <a:t>* </a:t>
            </a:r>
            <a:r>
              <a:rPr lang="tr-TR" sz="2400" b="0" dirty="0" err="1">
                <a:effectLst/>
                <a:latin typeface="Consolas" panose="020B0609020204030204" pitchFamily="49" charset="0"/>
              </a:rPr>
              <a:t>sayi</a:t>
            </a:r>
            <a:r>
              <a:rPr lang="tr-TR" sz="2400" b="0" dirty="0">
                <a:effectLst/>
                <a:latin typeface="Consolas" panose="020B0609020204030204" pitchFamily="49" charset="0"/>
              </a:rPr>
              <a:t> =</a:t>
            </a:r>
            <a:endParaRPr lang="en-US" sz="24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042D001-06EC-44AB-B65F-A4BC16D92C63}"/>
              </a:ext>
            </a:extLst>
          </p:cNvPr>
          <p:cNvSpPr/>
          <p:nvPr/>
        </p:nvSpPr>
        <p:spPr>
          <a:xfrm>
            <a:off x="9166796" y="2806746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C3BBC1A-88CF-4F77-8C7A-02B059E3255E}"/>
              </a:ext>
            </a:extLst>
          </p:cNvPr>
          <p:cNvSpPr txBox="1"/>
          <p:nvPr/>
        </p:nvSpPr>
        <p:spPr>
          <a:xfrm>
            <a:off x="9687959" y="242349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87078F-1824-472D-86B0-E22D7706A664}"/>
              </a:ext>
            </a:extLst>
          </p:cNvPr>
          <p:cNvSpPr/>
          <p:nvPr/>
        </p:nvSpPr>
        <p:spPr>
          <a:xfrm>
            <a:off x="9166796" y="5147749"/>
            <a:ext cx="1637906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B913179E-B6A5-402E-8A2F-625B0D2E3F63}"/>
              </a:ext>
            </a:extLst>
          </p:cNvPr>
          <p:cNvSpPr txBox="1"/>
          <p:nvPr/>
        </p:nvSpPr>
        <p:spPr>
          <a:xfrm>
            <a:off x="4030555" y="3577380"/>
            <a:ext cx="306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>
                <a:effectLst/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8E954453-9481-479F-A3CC-47AB4FC44F3D}"/>
              </a:ext>
            </a:extLst>
          </p:cNvPr>
          <p:cNvSpPr/>
          <p:nvPr/>
        </p:nvSpPr>
        <p:spPr>
          <a:xfrm>
            <a:off x="6316800" y="2806747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B89D6FCA-11C4-4958-BE0E-70227FBE6E40}"/>
              </a:ext>
            </a:extLst>
          </p:cNvPr>
          <p:cNvSpPr txBox="1"/>
          <p:nvPr/>
        </p:nvSpPr>
        <p:spPr>
          <a:xfrm>
            <a:off x="6846427" y="242349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6846D69A-9A90-4A8A-BA43-11A680ADA883}"/>
              </a:ext>
            </a:extLst>
          </p:cNvPr>
          <p:cNvSpPr/>
          <p:nvPr/>
        </p:nvSpPr>
        <p:spPr>
          <a:xfrm>
            <a:off x="6316800" y="3338009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364288B0-92F2-4A2C-B4DD-7D06CC3D9E01}"/>
              </a:ext>
            </a:extLst>
          </p:cNvPr>
          <p:cNvSpPr txBox="1"/>
          <p:nvPr/>
        </p:nvSpPr>
        <p:spPr>
          <a:xfrm>
            <a:off x="809945" y="2936650"/>
            <a:ext cx="2232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400" b="0" dirty="0">
                <a:effectLst/>
                <a:latin typeface="Consolas" panose="020B0609020204030204" pitchFamily="49" charset="0"/>
              </a:rPr>
              <a:t> a =5;</a:t>
            </a:r>
            <a:endParaRPr lang="en-US" sz="2400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C22CBA7F-EC83-43CA-A2B5-BD823DE738DC}"/>
              </a:ext>
            </a:extLst>
          </p:cNvPr>
          <p:cNvSpPr/>
          <p:nvPr/>
        </p:nvSpPr>
        <p:spPr>
          <a:xfrm>
            <a:off x="6316800" y="2867668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B6A33FDD-B701-4309-95F1-1692D7DC5AD0}"/>
              </a:ext>
            </a:extLst>
          </p:cNvPr>
          <p:cNvSpPr txBox="1"/>
          <p:nvPr/>
        </p:nvSpPr>
        <p:spPr>
          <a:xfrm>
            <a:off x="6010742" y="2872906"/>
            <a:ext cx="3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a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6AC372BE-E45D-4D1E-A044-F66D9F174003}"/>
              </a:ext>
            </a:extLst>
          </p:cNvPr>
          <p:cNvSpPr txBox="1"/>
          <p:nvPr/>
        </p:nvSpPr>
        <p:spPr>
          <a:xfrm>
            <a:off x="5566812" y="3358053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 err="1">
                <a:effectLst/>
                <a:latin typeface="Consolas" panose="020B0609020204030204" pitchFamily="49" charset="0"/>
              </a:rPr>
              <a:t>sayi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A66F28-E9DE-461B-BD1C-F10DE0E1E226}"/>
              </a:ext>
            </a:extLst>
          </p:cNvPr>
          <p:cNvSpPr txBox="1"/>
          <p:nvPr/>
        </p:nvSpPr>
        <p:spPr>
          <a:xfrm>
            <a:off x="10804702" y="5193915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C6F803B8-9E54-4A82-AE43-A5DB001F8855}"/>
              </a:ext>
            </a:extLst>
          </p:cNvPr>
          <p:cNvSpPr txBox="1"/>
          <p:nvPr/>
        </p:nvSpPr>
        <p:spPr>
          <a:xfrm>
            <a:off x="10804702" y="4817623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5C66F897-2012-4A6A-867C-2DCA8EF0C989}"/>
              </a:ext>
            </a:extLst>
          </p:cNvPr>
          <p:cNvSpPr txBox="1"/>
          <p:nvPr/>
        </p:nvSpPr>
        <p:spPr>
          <a:xfrm>
            <a:off x="2821277" y="3626053"/>
            <a:ext cx="988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>
                <a:effectLst/>
                <a:latin typeface="Consolas" panose="020B0609020204030204" pitchFamily="49" charset="0"/>
              </a:rPr>
              <a:t>2000</a:t>
            </a:r>
            <a:endParaRPr lang="en-US" sz="2400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C59F50E4-2E04-4153-94FB-15700CA68EDD}"/>
              </a:ext>
            </a:extLst>
          </p:cNvPr>
          <p:cNvSpPr txBox="1"/>
          <p:nvPr/>
        </p:nvSpPr>
        <p:spPr>
          <a:xfrm>
            <a:off x="6764418" y="3352962"/>
            <a:ext cx="98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B2F813F7-0F85-4172-BD6B-3625C8248F52}"/>
              </a:ext>
            </a:extLst>
          </p:cNvPr>
          <p:cNvSpPr txBox="1"/>
          <p:nvPr/>
        </p:nvSpPr>
        <p:spPr>
          <a:xfrm>
            <a:off x="1481566" y="4311808"/>
            <a:ext cx="2232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>
                <a:effectLst/>
                <a:latin typeface="Consolas" panose="020B0609020204030204" pitchFamily="49" charset="0"/>
              </a:rPr>
              <a:t>*</a:t>
            </a:r>
            <a:r>
              <a:rPr lang="tr-TR" sz="2400" b="0" dirty="0" err="1">
                <a:effectLst/>
                <a:latin typeface="Consolas" panose="020B0609020204030204" pitchFamily="49" charset="0"/>
              </a:rPr>
              <a:t>sayi</a:t>
            </a:r>
            <a:r>
              <a:rPr lang="tr-TR" sz="2400" b="0" dirty="0">
                <a:effectLst/>
                <a:latin typeface="Consolas" panose="020B0609020204030204" pitchFamily="49" charset="0"/>
              </a:rPr>
              <a:t> = a;</a:t>
            </a:r>
            <a:endParaRPr lang="en-US" sz="2400" dirty="0"/>
          </a:p>
        </p:txBody>
      </p:sp>
      <p:cxnSp>
        <p:nvCxnSpPr>
          <p:cNvPr id="33" name="Bağlayıcı: Dirsek 32">
            <a:extLst>
              <a:ext uri="{FF2B5EF4-FFF2-40B4-BE49-F238E27FC236}">
                <a16:creationId xmlns:a16="http://schemas.microsoft.com/office/drawing/2014/main" id="{09D082E8-CEA0-4AF1-B571-4B5C23819D7A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>
            <a:off x="7954706" y="3542719"/>
            <a:ext cx="1212090" cy="18358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99BCDF72-0879-4DF0-A30E-66B186481C11}"/>
              </a:ext>
            </a:extLst>
          </p:cNvPr>
          <p:cNvSpPr txBox="1"/>
          <p:nvPr/>
        </p:nvSpPr>
        <p:spPr>
          <a:xfrm>
            <a:off x="9833244" y="5193915"/>
            <a:ext cx="36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6" grpId="0" animBg="1"/>
      <p:bldP spid="7" grpId="0"/>
      <p:bldP spid="11" grpId="0" animBg="1"/>
      <p:bldP spid="22" grpId="0"/>
      <p:bldP spid="16" grpId="0" animBg="1"/>
      <p:bldP spid="18" grpId="0"/>
      <p:bldP spid="20" grpId="0" animBg="1"/>
      <p:bldP spid="23" grpId="0"/>
      <p:bldP spid="24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106" y="1968975"/>
            <a:ext cx="1101101" cy="149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endParaRPr lang="en-US" dirty="0"/>
          </a:p>
        </p:txBody>
      </p:sp>
      <p:pic>
        <p:nvPicPr>
          <p:cNvPr id="1028" name="Picture 4" descr="Image result for chr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28" y="2215535"/>
            <a:ext cx="641867" cy="42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COMPUTER MONITOR FREE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07" y="1981536"/>
            <a:ext cx="1867593" cy="17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54" y="2215535"/>
            <a:ext cx="366862" cy="3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fallout desktop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95" y="2716317"/>
            <a:ext cx="448667" cy="44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mouse cursor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28" y="2908082"/>
            <a:ext cx="237617" cy="35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2651" y="3160689"/>
            <a:ext cx="1270522" cy="1294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0788" y="4703692"/>
            <a:ext cx="1214247" cy="1639234"/>
          </a:xfrm>
          <a:prstGeom prst="rect">
            <a:avLst/>
          </a:prstGeom>
        </p:spPr>
      </p:pic>
      <p:pic>
        <p:nvPicPr>
          <p:cNvPr id="1046" name="Picture 22" descr="Image result for mouse free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07" y="4972553"/>
            <a:ext cx="993576" cy="9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1794" y="1968975"/>
            <a:ext cx="794470" cy="14015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41047" y="1829309"/>
            <a:ext cx="4532158" cy="451361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9956264" y="914400"/>
            <a:ext cx="2092982" cy="914909"/>
          </a:xfrm>
          <a:prstGeom prst="cloudCallout">
            <a:avLst>
              <a:gd name="adj1" fmla="val -51802"/>
              <a:gd name="adj2" fmla="val 113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Bilgisayar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7591869" y="4420059"/>
            <a:ext cx="252084" cy="3480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1" idx="3"/>
          </p:cNvCxnSpPr>
          <p:nvPr/>
        </p:nvCxnSpPr>
        <p:spPr>
          <a:xfrm>
            <a:off x="8325034" y="5523309"/>
            <a:ext cx="12344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9547861" y="3370542"/>
            <a:ext cx="0" cy="2152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6" descr="Image result for fallout desktop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31" y="5298975"/>
            <a:ext cx="448667" cy="44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/>
          <p:nvPr/>
        </p:nvCxnSpPr>
        <p:spPr>
          <a:xfrm rot="10800000">
            <a:off x="7662782" y="2490310"/>
            <a:ext cx="15544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H="1" flipV="1">
            <a:off x="7662782" y="2474889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Image result for fallout 3 new vegas loading scree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22" y="2162529"/>
            <a:ext cx="1567477" cy="11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 rot="10800000">
            <a:off x="5930847" y="3779313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>
            <a:off x="5958630" y="3264063"/>
            <a:ext cx="0" cy="548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 flipV="1">
            <a:off x="4493218" y="1567064"/>
            <a:ext cx="0" cy="2152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Image result for fallout 3 new vega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78" y="2161455"/>
            <a:ext cx="1531778" cy="11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4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6458 -0.0099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50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7292 -0.086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0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0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75E-6 -4.07407E-6 L 0.1 -4.07407E-6 L 0.1 -0.38333 " pathEditMode="relative" rAng="0" ptsTypes="AAA">
                                      <p:cBhvr>
                                        <p:cTn id="10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9DBB82-1FAC-4680-96BB-00390E68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Hafıza Gediği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A6BB24E-1FA4-4D94-BA7E-F26B58319AD5}"/>
              </a:ext>
            </a:extLst>
          </p:cNvPr>
          <p:cNvSpPr txBox="1"/>
          <p:nvPr/>
        </p:nvSpPr>
        <p:spPr>
          <a:xfrm>
            <a:off x="1077013" y="2521572"/>
            <a:ext cx="3457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*p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A4D6CB6-A6F1-45A1-BB2D-549821E7C201}"/>
              </a:ext>
            </a:extLst>
          </p:cNvPr>
          <p:cNvSpPr/>
          <p:nvPr/>
        </p:nvSpPr>
        <p:spPr>
          <a:xfrm>
            <a:off x="9166796" y="2806746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BE121A5-D16C-41B4-8277-39ABDF310442}"/>
              </a:ext>
            </a:extLst>
          </p:cNvPr>
          <p:cNvSpPr txBox="1"/>
          <p:nvPr/>
        </p:nvSpPr>
        <p:spPr>
          <a:xfrm>
            <a:off x="9687959" y="242349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56E30C8-F557-47B8-BF84-C28958BAE8E0}"/>
              </a:ext>
            </a:extLst>
          </p:cNvPr>
          <p:cNvSpPr/>
          <p:nvPr/>
        </p:nvSpPr>
        <p:spPr>
          <a:xfrm>
            <a:off x="9166796" y="5147749"/>
            <a:ext cx="1637906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BE3F57A-74BD-40E9-9E47-B47526F6B19F}"/>
              </a:ext>
            </a:extLst>
          </p:cNvPr>
          <p:cNvSpPr/>
          <p:nvPr/>
        </p:nvSpPr>
        <p:spPr>
          <a:xfrm>
            <a:off x="6316800" y="2806747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AC3B91E-FE3A-4FD5-9E2F-2622B2ABBD02}"/>
              </a:ext>
            </a:extLst>
          </p:cNvPr>
          <p:cNvSpPr txBox="1"/>
          <p:nvPr/>
        </p:nvSpPr>
        <p:spPr>
          <a:xfrm>
            <a:off x="6846427" y="242349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CC01AA60-AF2B-4ADD-A90E-0CF119AC2E69}"/>
              </a:ext>
            </a:extLst>
          </p:cNvPr>
          <p:cNvSpPr/>
          <p:nvPr/>
        </p:nvSpPr>
        <p:spPr>
          <a:xfrm>
            <a:off x="6316800" y="2859815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7BEA66B-2E15-41B0-A202-10C2F30C307B}"/>
              </a:ext>
            </a:extLst>
          </p:cNvPr>
          <p:cNvSpPr/>
          <p:nvPr/>
        </p:nvSpPr>
        <p:spPr>
          <a:xfrm>
            <a:off x="6316800" y="2867668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7C81721-3C00-4313-B9BC-00166F77C17D}"/>
              </a:ext>
            </a:extLst>
          </p:cNvPr>
          <p:cNvSpPr txBox="1"/>
          <p:nvPr/>
        </p:nvSpPr>
        <p:spPr>
          <a:xfrm>
            <a:off x="6010742" y="2872906"/>
            <a:ext cx="3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EF91924-FEB1-4392-9C70-34BAAA7AA81A}"/>
              </a:ext>
            </a:extLst>
          </p:cNvPr>
          <p:cNvSpPr txBox="1"/>
          <p:nvPr/>
        </p:nvSpPr>
        <p:spPr>
          <a:xfrm>
            <a:off x="6008411" y="2879859"/>
            <a:ext cx="308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c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51B2854-97F0-4B25-BD62-C497CF00300D}"/>
              </a:ext>
            </a:extLst>
          </p:cNvPr>
          <p:cNvSpPr txBox="1"/>
          <p:nvPr/>
        </p:nvSpPr>
        <p:spPr>
          <a:xfrm>
            <a:off x="10804702" y="5193915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3000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127C130-8A07-43D4-891C-F551C39CF706}"/>
              </a:ext>
            </a:extLst>
          </p:cNvPr>
          <p:cNvSpPr txBox="1"/>
          <p:nvPr/>
        </p:nvSpPr>
        <p:spPr>
          <a:xfrm>
            <a:off x="10804702" y="4817623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DAD3C98-0EA9-4A50-B028-CD7D40DB9B2D}"/>
              </a:ext>
            </a:extLst>
          </p:cNvPr>
          <p:cNvSpPr txBox="1"/>
          <p:nvPr/>
        </p:nvSpPr>
        <p:spPr>
          <a:xfrm>
            <a:off x="6804511" y="2872906"/>
            <a:ext cx="98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3000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6CBE321B-60F5-45A2-998C-F030BD75E252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954706" y="3072378"/>
            <a:ext cx="1212090" cy="23062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F6623DD6-7FA3-40A3-8E61-D199EB0CA6B2}"/>
              </a:ext>
            </a:extLst>
          </p:cNvPr>
          <p:cNvSpPr txBox="1"/>
          <p:nvPr/>
        </p:nvSpPr>
        <p:spPr>
          <a:xfrm>
            <a:off x="9833244" y="5193915"/>
            <a:ext cx="54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10</a:t>
            </a:r>
            <a:endParaRPr lang="en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7E9D2366-247E-4648-B385-A64FFCB03654}"/>
              </a:ext>
            </a:extLst>
          </p:cNvPr>
          <p:cNvSpPr txBox="1"/>
          <p:nvPr/>
        </p:nvSpPr>
        <p:spPr>
          <a:xfrm>
            <a:off x="818796" y="6337399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D65B3C40-1523-4E38-9078-A9AFCEDEAF94}"/>
              </a:ext>
            </a:extLst>
          </p:cNvPr>
          <p:cNvSpPr txBox="1"/>
          <p:nvPr/>
        </p:nvSpPr>
        <p:spPr>
          <a:xfrm>
            <a:off x="2920524" y="6337399"/>
            <a:ext cx="54853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D9F33734-A435-49EA-8074-75076D17C706}"/>
              </a:ext>
            </a:extLst>
          </p:cNvPr>
          <p:cNvCxnSpPr/>
          <p:nvPr/>
        </p:nvCxnSpPr>
        <p:spPr>
          <a:xfrm>
            <a:off x="838200" y="4952272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AC6ADBC-539D-4294-843C-8EADB9850505}"/>
              </a:ext>
            </a:extLst>
          </p:cNvPr>
          <p:cNvSpPr txBox="1"/>
          <p:nvPr/>
        </p:nvSpPr>
        <p:spPr>
          <a:xfrm>
            <a:off x="5905107" y="5875734"/>
            <a:ext cx="5448693" cy="9233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Hafıza gediği oluştu 3000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nolu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adresteki alanı uygulama sonlanana kadar kullanamayız.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2" grpId="1" animBg="1"/>
      <p:bldP spid="13" grpId="0"/>
      <p:bldP spid="13" grpId="1"/>
      <p:bldP spid="14" grpId="0"/>
      <p:bldP spid="15" grpId="0"/>
      <p:bldP spid="16" grpId="0"/>
      <p:bldP spid="17" grpId="0"/>
      <p:bldP spid="17" grpId="1"/>
      <p:bldP spid="19" grpId="0"/>
      <p:bldP spid="21" grpId="0"/>
      <p:bldP spid="22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9DBB82-1FAC-4680-96BB-00390E68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Hafızanın serbest bırakılması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A6BB24E-1FA4-4D94-BA7E-F26B58319AD5}"/>
              </a:ext>
            </a:extLst>
          </p:cNvPr>
          <p:cNvSpPr txBox="1"/>
          <p:nvPr/>
        </p:nvSpPr>
        <p:spPr>
          <a:xfrm>
            <a:off x="1077013" y="2521572"/>
            <a:ext cx="34572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*p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p;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A4D6CB6-A6F1-45A1-BB2D-549821E7C201}"/>
              </a:ext>
            </a:extLst>
          </p:cNvPr>
          <p:cNvSpPr/>
          <p:nvPr/>
        </p:nvSpPr>
        <p:spPr>
          <a:xfrm>
            <a:off x="9166796" y="2806746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BE121A5-D16C-41B4-8277-39ABDF310442}"/>
              </a:ext>
            </a:extLst>
          </p:cNvPr>
          <p:cNvSpPr txBox="1"/>
          <p:nvPr/>
        </p:nvSpPr>
        <p:spPr>
          <a:xfrm>
            <a:off x="9687959" y="242349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56E30C8-F557-47B8-BF84-C28958BAE8E0}"/>
              </a:ext>
            </a:extLst>
          </p:cNvPr>
          <p:cNvSpPr/>
          <p:nvPr/>
        </p:nvSpPr>
        <p:spPr>
          <a:xfrm>
            <a:off x="9166796" y="5147749"/>
            <a:ext cx="1637906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BE3F57A-74BD-40E9-9E47-B47526F6B19F}"/>
              </a:ext>
            </a:extLst>
          </p:cNvPr>
          <p:cNvSpPr/>
          <p:nvPr/>
        </p:nvSpPr>
        <p:spPr>
          <a:xfrm>
            <a:off x="6316800" y="2806747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AC3B91E-FE3A-4FD5-9E2F-2622B2ABBD02}"/>
              </a:ext>
            </a:extLst>
          </p:cNvPr>
          <p:cNvSpPr txBox="1"/>
          <p:nvPr/>
        </p:nvSpPr>
        <p:spPr>
          <a:xfrm>
            <a:off x="6846427" y="242349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7BEA66B-2E15-41B0-A202-10C2F30C307B}"/>
              </a:ext>
            </a:extLst>
          </p:cNvPr>
          <p:cNvSpPr/>
          <p:nvPr/>
        </p:nvSpPr>
        <p:spPr>
          <a:xfrm>
            <a:off x="6316800" y="2879859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7C81721-3C00-4313-B9BC-00166F77C17D}"/>
              </a:ext>
            </a:extLst>
          </p:cNvPr>
          <p:cNvSpPr txBox="1"/>
          <p:nvPr/>
        </p:nvSpPr>
        <p:spPr>
          <a:xfrm>
            <a:off x="6010742" y="2872906"/>
            <a:ext cx="3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51B2854-97F0-4B25-BD62-C497CF00300D}"/>
              </a:ext>
            </a:extLst>
          </p:cNvPr>
          <p:cNvSpPr txBox="1"/>
          <p:nvPr/>
        </p:nvSpPr>
        <p:spPr>
          <a:xfrm>
            <a:off x="10804702" y="5193915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3000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127C130-8A07-43D4-891C-F551C39CF706}"/>
              </a:ext>
            </a:extLst>
          </p:cNvPr>
          <p:cNvSpPr txBox="1"/>
          <p:nvPr/>
        </p:nvSpPr>
        <p:spPr>
          <a:xfrm>
            <a:off x="10804702" y="4817623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DAD3C98-0EA9-4A50-B028-CD7D40DB9B2D}"/>
              </a:ext>
            </a:extLst>
          </p:cNvPr>
          <p:cNvSpPr txBox="1"/>
          <p:nvPr/>
        </p:nvSpPr>
        <p:spPr>
          <a:xfrm>
            <a:off x="6804511" y="2872906"/>
            <a:ext cx="98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3000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6CBE321B-60F5-45A2-998C-F030BD75E252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954706" y="3084569"/>
            <a:ext cx="1212090" cy="22940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F6623DD6-7FA3-40A3-8E61-D199EB0CA6B2}"/>
              </a:ext>
            </a:extLst>
          </p:cNvPr>
          <p:cNvSpPr txBox="1"/>
          <p:nvPr/>
        </p:nvSpPr>
        <p:spPr>
          <a:xfrm>
            <a:off x="9833244" y="5193915"/>
            <a:ext cx="54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10</a:t>
            </a:r>
            <a:endParaRPr lang="en-US" dirty="0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D9F33734-A435-49EA-8074-75076D17C706}"/>
              </a:ext>
            </a:extLst>
          </p:cNvPr>
          <p:cNvCxnSpPr/>
          <p:nvPr/>
        </p:nvCxnSpPr>
        <p:spPr>
          <a:xfrm>
            <a:off x="838200" y="5715842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2" grpId="0" animBg="1"/>
      <p:bldP spid="13" grpId="0"/>
      <p:bldP spid="17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9DBB82-1FAC-4680-96BB-00390E68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Sallanan İşaretçi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A6BB24E-1FA4-4D94-BA7E-F26B58319AD5}"/>
              </a:ext>
            </a:extLst>
          </p:cNvPr>
          <p:cNvSpPr txBox="1"/>
          <p:nvPr/>
        </p:nvSpPr>
        <p:spPr>
          <a:xfrm>
            <a:off x="1077013" y="2521572"/>
            <a:ext cx="3457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*p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p;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*p = </a:t>
            </a:r>
            <a:r>
              <a:rPr lang="tr-TR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A4D6CB6-A6F1-45A1-BB2D-549821E7C201}"/>
              </a:ext>
            </a:extLst>
          </p:cNvPr>
          <p:cNvSpPr/>
          <p:nvPr/>
        </p:nvSpPr>
        <p:spPr>
          <a:xfrm>
            <a:off x="9166796" y="2806746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BE121A5-D16C-41B4-8277-39ABDF310442}"/>
              </a:ext>
            </a:extLst>
          </p:cNvPr>
          <p:cNvSpPr txBox="1"/>
          <p:nvPr/>
        </p:nvSpPr>
        <p:spPr>
          <a:xfrm>
            <a:off x="9687959" y="242349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56E30C8-F557-47B8-BF84-C28958BAE8E0}"/>
              </a:ext>
            </a:extLst>
          </p:cNvPr>
          <p:cNvSpPr/>
          <p:nvPr/>
        </p:nvSpPr>
        <p:spPr>
          <a:xfrm>
            <a:off x="9166796" y="5147749"/>
            <a:ext cx="1637906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BE3F57A-74BD-40E9-9E47-B47526F6B19F}"/>
              </a:ext>
            </a:extLst>
          </p:cNvPr>
          <p:cNvSpPr/>
          <p:nvPr/>
        </p:nvSpPr>
        <p:spPr>
          <a:xfrm>
            <a:off x="6316800" y="2806747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AC3B91E-FE3A-4FD5-9E2F-2622B2ABBD02}"/>
              </a:ext>
            </a:extLst>
          </p:cNvPr>
          <p:cNvSpPr txBox="1"/>
          <p:nvPr/>
        </p:nvSpPr>
        <p:spPr>
          <a:xfrm>
            <a:off x="6846427" y="242349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7BEA66B-2E15-41B0-A202-10C2F30C307B}"/>
              </a:ext>
            </a:extLst>
          </p:cNvPr>
          <p:cNvSpPr/>
          <p:nvPr/>
        </p:nvSpPr>
        <p:spPr>
          <a:xfrm>
            <a:off x="6316800" y="2879859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7C81721-3C00-4313-B9BC-00166F77C17D}"/>
              </a:ext>
            </a:extLst>
          </p:cNvPr>
          <p:cNvSpPr txBox="1"/>
          <p:nvPr/>
        </p:nvSpPr>
        <p:spPr>
          <a:xfrm>
            <a:off x="6010742" y="2872906"/>
            <a:ext cx="3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51B2854-97F0-4B25-BD62-C497CF00300D}"/>
              </a:ext>
            </a:extLst>
          </p:cNvPr>
          <p:cNvSpPr txBox="1"/>
          <p:nvPr/>
        </p:nvSpPr>
        <p:spPr>
          <a:xfrm>
            <a:off x="10804702" y="5193915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3000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127C130-8A07-43D4-891C-F551C39CF706}"/>
              </a:ext>
            </a:extLst>
          </p:cNvPr>
          <p:cNvSpPr txBox="1"/>
          <p:nvPr/>
        </p:nvSpPr>
        <p:spPr>
          <a:xfrm>
            <a:off x="10804702" y="4817623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DAD3C98-0EA9-4A50-B028-CD7D40DB9B2D}"/>
              </a:ext>
            </a:extLst>
          </p:cNvPr>
          <p:cNvSpPr txBox="1"/>
          <p:nvPr/>
        </p:nvSpPr>
        <p:spPr>
          <a:xfrm>
            <a:off x="6804511" y="2872906"/>
            <a:ext cx="98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3000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6CBE321B-60F5-45A2-998C-F030BD75E252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954706" y="3084569"/>
            <a:ext cx="1212090" cy="22940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F6623DD6-7FA3-40A3-8E61-D199EB0CA6B2}"/>
              </a:ext>
            </a:extLst>
          </p:cNvPr>
          <p:cNvSpPr txBox="1"/>
          <p:nvPr/>
        </p:nvSpPr>
        <p:spPr>
          <a:xfrm>
            <a:off x="9833244" y="5193915"/>
            <a:ext cx="54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10</a:t>
            </a:r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C956D1B4-6573-4120-AF22-67133CCA8250}"/>
              </a:ext>
            </a:extLst>
          </p:cNvPr>
          <p:cNvSpPr txBox="1"/>
          <p:nvPr/>
        </p:nvSpPr>
        <p:spPr>
          <a:xfrm>
            <a:off x="3522031" y="4963083"/>
            <a:ext cx="287737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Bilinmeyen Davranış.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F36D1F82-0836-4744-A3D1-D742E9FE82FB}"/>
              </a:ext>
            </a:extLst>
          </p:cNvPr>
          <p:cNvSpPr txBox="1"/>
          <p:nvPr/>
        </p:nvSpPr>
        <p:spPr>
          <a:xfrm>
            <a:off x="3522031" y="5681320"/>
            <a:ext cx="287737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p legal bir yeri göstermiyor.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F766A3-1FEA-4919-BB0F-92DE5CC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Yığın ile </a:t>
            </a:r>
            <a:r>
              <a:rPr lang="tr-TR" dirty="0" err="1"/>
              <a:t>Heap</a:t>
            </a:r>
            <a:r>
              <a:rPr lang="tr-TR" dirty="0"/>
              <a:t> arasındaki ilişki</a:t>
            </a:r>
            <a:endParaRPr lang="en-US" dirty="0"/>
          </a:p>
        </p:txBody>
      </p:sp>
      <p:pic>
        <p:nvPicPr>
          <p:cNvPr id="4" name="Picture 2" descr="Image result for programmer free image">
            <a:extLst>
              <a:ext uri="{FF2B5EF4-FFF2-40B4-BE49-F238E27FC236}">
                <a16:creationId xmlns:a16="http://schemas.microsoft.com/office/drawing/2014/main" id="{075323D1-B679-4EE4-B347-D313FCD5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36" y="3633952"/>
            <a:ext cx="1232936" cy="12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A7BED2E4-58F1-48E6-B4B2-EA6B124A0727}"/>
              </a:ext>
            </a:extLst>
          </p:cNvPr>
          <p:cNvSpPr/>
          <p:nvPr/>
        </p:nvSpPr>
        <p:spPr>
          <a:xfrm>
            <a:off x="8459785" y="2319976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A5DBB85-93E0-48A5-A931-CFA765A4165B}"/>
              </a:ext>
            </a:extLst>
          </p:cNvPr>
          <p:cNvSpPr/>
          <p:nvPr/>
        </p:nvSpPr>
        <p:spPr>
          <a:xfrm>
            <a:off x="4620225" y="2319977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68B7AC3-FF18-4DD5-8E52-0A999090E029}"/>
              </a:ext>
            </a:extLst>
          </p:cNvPr>
          <p:cNvSpPr txBox="1"/>
          <p:nvPr/>
        </p:nvSpPr>
        <p:spPr>
          <a:xfrm>
            <a:off x="8929348" y="195064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22AACCF-84E5-44C4-BEA4-DCAD9E5F6D22}"/>
              </a:ext>
            </a:extLst>
          </p:cNvPr>
          <p:cNvSpPr txBox="1"/>
          <p:nvPr/>
        </p:nvSpPr>
        <p:spPr>
          <a:xfrm>
            <a:off x="5098252" y="195064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D528BEF-3107-4B72-8FE8-34365CFBCE6B}"/>
              </a:ext>
            </a:extLst>
          </p:cNvPr>
          <p:cNvSpPr/>
          <p:nvPr/>
        </p:nvSpPr>
        <p:spPr>
          <a:xfrm>
            <a:off x="4620225" y="4800163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işaretçi</a:t>
            </a:r>
            <a:endParaRPr lang="en-US" dirty="0"/>
          </a:p>
        </p:txBody>
      </p: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20429E9A-2CA4-4CF5-986F-749B33BF6FB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258131" y="3388349"/>
            <a:ext cx="2201654" cy="16165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97577FA-A79E-4A73-B9DC-AAB4B5D3886F}"/>
              </a:ext>
            </a:extLst>
          </p:cNvPr>
          <p:cNvSpPr/>
          <p:nvPr/>
        </p:nvSpPr>
        <p:spPr>
          <a:xfrm>
            <a:off x="8459785" y="3157516"/>
            <a:ext cx="1637906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DC75183-6078-430F-B5BC-944A53D9A55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18572" y="4250420"/>
            <a:ext cx="2201653" cy="7544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 animBg="1"/>
      <p:bldP spid="10" grpId="1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47CC0E-C550-4F7E-A8F0-168FE386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Heap</a:t>
            </a:r>
            <a:r>
              <a:rPr lang="tr-TR" dirty="0"/>
              <a:t> ve Nesne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FDD5487-72B8-4B62-A9A9-0085DD5115D2}"/>
              </a:ext>
            </a:extLst>
          </p:cNvPr>
          <p:cNvSpPr txBox="1"/>
          <p:nvPr/>
        </p:nvSpPr>
        <p:spPr>
          <a:xfrm>
            <a:off x="838200" y="1647467"/>
            <a:ext cx="3716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yazdir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9877BA6-2FE3-4901-AB58-902D7BB9BC3B}"/>
              </a:ext>
            </a:extLst>
          </p:cNvPr>
          <p:cNvSpPr txBox="1"/>
          <p:nvPr/>
        </p:nvSpPr>
        <p:spPr>
          <a:xfrm>
            <a:off x="838200" y="4639430"/>
            <a:ext cx="30350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p-&gt;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yazdir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181AEF9-3805-477C-94CA-C43E1CE72E97}"/>
              </a:ext>
            </a:extLst>
          </p:cNvPr>
          <p:cNvSpPr/>
          <p:nvPr/>
        </p:nvSpPr>
        <p:spPr>
          <a:xfrm>
            <a:off x="9609228" y="1690688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8F1961CF-8E58-4634-9E24-447C6E6270F7}"/>
              </a:ext>
            </a:extLst>
          </p:cNvPr>
          <p:cNvSpPr/>
          <p:nvPr/>
        </p:nvSpPr>
        <p:spPr>
          <a:xfrm>
            <a:off x="6571692" y="1647467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DB1FEE-F815-4CB4-9446-FA4A2C028BC3}"/>
              </a:ext>
            </a:extLst>
          </p:cNvPr>
          <p:cNvSpPr txBox="1"/>
          <p:nvPr/>
        </p:nvSpPr>
        <p:spPr>
          <a:xfrm>
            <a:off x="10880815" y="127813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3AB9D6F-2CC5-4126-AB12-970CFF2B6140}"/>
              </a:ext>
            </a:extLst>
          </p:cNvPr>
          <p:cNvSpPr txBox="1"/>
          <p:nvPr/>
        </p:nvSpPr>
        <p:spPr>
          <a:xfrm>
            <a:off x="7049719" y="127813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A6C0C59-5B64-43E5-AD24-CFA816ADF03C}"/>
              </a:ext>
            </a:extLst>
          </p:cNvPr>
          <p:cNvSpPr/>
          <p:nvPr/>
        </p:nvSpPr>
        <p:spPr>
          <a:xfrm>
            <a:off x="6571692" y="1647466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39E767A9-B1F3-49B6-98BB-32B934A1A6B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209598" y="1852176"/>
            <a:ext cx="1391602" cy="9248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14D959C-0F07-4EC3-93DE-AADD13516AC9}"/>
              </a:ext>
            </a:extLst>
          </p:cNvPr>
          <p:cNvSpPr/>
          <p:nvPr/>
        </p:nvSpPr>
        <p:spPr>
          <a:xfrm>
            <a:off x="9601200" y="2546240"/>
            <a:ext cx="1645934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A73B327-EB53-4E37-AE07-67B02B81A3F1}"/>
              </a:ext>
            </a:extLst>
          </p:cNvPr>
          <p:cNvSpPr txBox="1"/>
          <p:nvPr/>
        </p:nvSpPr>
        <p:spPr>
          <a:xfrm>
            <a:off x="6265634" y="1647466"/>
            <a:ext cx="3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979F348E-2992-4A54-9C83-FF78E92E6279}"/>
              </a:ext>
            </a:extLst>
          </p:cNvPr>
          <p:cNvSpPr txBox="1"/>
          <p:nvPr/>
        </p:nvSpPr>
        <p:spPr>
          <a:xfrm>
            <a:off x="11247134" y="2536358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4000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EE52F12-E1C4-436C-9D8B-77CA9F629023}"/>
              </a:ext>
            </a:extLst>
          </p:cNvPr>
          <p:cNvSpPr txBox="1"/>
          <p:nvPr/>
        </p:nvSpPr>
        <p:spPr>
          <a:xfrm>
            <a:off x="11247134" y="2160066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BDBDF168-2936-49AA-B793-9E6776125671}"/>
              </a:ext>
            </a:extLst>
          </p:cNvPr>
          <p:cNvSpPr txBox="1"/>
          <p:nvPr/>
        </p:nvSpPr>
        <p:spPr>
          <a:xfrm>
            <a:off x="2273142" y="5056644"/>
            <a:ext cx="1981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1A2FAB7C-F089-4985-B8D4-16D40C31DCFE}"/>
              </a:ext>
            </a:extLst>
          </p:cNvPr>
          <p:cNvSpPr txBox="1"/>
          <p:nvPr/>
        </p:nvSpPr>
        <p:spPr>
          <a:xfrm>
            <a:off x="9847504" y="2623183"/>
            <a:ext cx="1224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=15</a:t>
            </a:r>
            <a:endParaRPr lang="en-US" sz="1400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4BEE101-3607-482A-A0DF-C9B8EEC5D7B5}"/>
              </a:ext>
            </a:extLst>
          </p:cNvPr>
          <p:cNvSpPr txBox="1"/>
          <p:nvPr/>
        </p:nvSpPr>
        <p:spPr>
          <a:xfrm>
            <a:off x="2079383" y="5025866"/>
            <a:ext cx="37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80856541-49E9-46E1-9348-88676B98E225}"/>
              </a:ext>
            </a:extLst>
          </p:cNvPr>
          <p:cNvSpPr txBox="1"/>
          <p:nvPr/>
        </p:nvSpPr>
        <p:spPr>
          <a:xfrm>
            <a:off x="818796" y="6337399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7E5BE59E-0574-4927-BAFE-A65ACF05F80F}"/>
              </a:ext>
            </a:extLst>
          </p:cNvPr>
          <p:cNvSpPr txBox="1"/>
          <p:nvPr/>
        </p:nvSpPr>
        <p:spPr>
          <a:xfrm>
            <a:off x="2920524" y="6337399"/>
            <a:ext cx="54853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91E72520-EC16-4398-AC89-6F4E5F17940D}"/>
              </a:ext>
            </a:extLst>
          </p:cNvPr>
          <p:cNvSpPr txBox="1"/>
          <p:nvPr/>
        </p:nvSpPr>
        <p:spPr>
          <a:xfrm>
            <a:off x="7030278" y="1638227"/>
            <a:ext cx="98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4000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/>
      <p:bldP spid="12" grpId="0" animBg="1"/>
      <p:bldP spid="14" grpId="0" animBg="1"/>
      <p:bldP spid="16" grpId="0"/>
      <p:bldP spid="17" grpId="0"/>
      <p:bldP spid="18" grpId="0"/>
      <p:bldP spid="20" grpId="0"/>
      <p:bldP spid="24" grpId="0"/>
      <p:bldP spid="27" grpId="0"/>
      <p:bldP spid="28" grpId="0"/>
      <p:bldP spid="29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34354E-7453-4B57-8226-2D6DE7E9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-&gt; operatörü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B571DE-570D-4036-9D55-3CA6C6EE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nesneye işaretçi aracılığıyla erişildiğinde nesnenin üyelerine -&gt; operatörü ile erişilmektedir.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058145-AF39-4C20-B86B-B813C0EB1247}"/>
              </a:ext>
            </a:extLst>
          </p:cNvPr>
          <p:cNvSpPr txBox="1"/>
          <p:nvPr/>
        </p:nvSpPr>
        <p:spPr>
          <a:xfrm>
            <a:off x="4019550" y="3308796"/>
            <a:ext cx="3035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 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p-&gt;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yazdir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0395EE3-7390-4719-BC6C-E47EEBB2771E}"/>
              </a:ext>
            </a:extLst>
          </p:cNvPr>
          <p:cNvCxnSpPr>
            <a:cxnSpLocks/>
          </p:cNvCxnSpPr>
          <p:nvPr/>
        </p:nvCxnSpPr>
        <p:spPr>
          <a:xfrm flipV="1">
            <a:off x="4933950" y="4895851"/>
            <a:ext cx="0" cy="7048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1BEC35B4-FE52-42E7-B775-F912FE7B95B9}"/>
              </a:ext>
            </a:extLst>
          </p:cNvPr>
          <p:cNvSpPr txBox="1"/>
          <p:nvPr/>
        </p:nvSpPr>
        <p:spPr>
          <a:xfrm>
            <a:off x="3522031" y="5681320"/>
            <a:ext cx="287737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Üyelere erişim operatörü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030B24-D5C7-448C-8682-9A02DDB1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İçi </a:t>
            </a:r>
            <a:r>
              <a:rPr lang="tr-TR" dirty="0" err="1"/>
              <a:t>Heap</a:t>
            </a:r>
            <a:r>
              <a:rPr lang="tr-TR" dirty="0"/>
              <a:t> 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29CDD5-E17D-4830-8A4A-CD4C7851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00"/>
          </a:xfrm>
        </p:spPr>
        <p:txBody>
          <a:bodyPr>
            <a:normAutofit lnSpcReduction="10000"/>
          </a:bodyPr>
          <a:lstStyle/>
          <a:p>
            <a:r>
              <a:rPr lang="tr-TR" sz="2400" dirty="0"/>
              <a:t>Nesneler </a:t>
            </a:r>
            <a:r>
              <a:rPr lang="tr-TR" sz="2400" dirty="0" err="1"/>
              <a:t>Heap</a:t>
            </a:r>
            <a:r>
              <a:rPr lang="tr-TR" sz="2400" dirty="0"/>
              <a:t> hafızasından yer alabilirler</a:t>
            </a: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07BAE7F-B053-47F9-8D24-06180F6807B3}"/>
              </a:ext>
            </a:extLst>
          </p:cNvPr>
          <p:cNvSpPr txBox="1"/>
          <p:nvPr/>
        </p:nvSpPr>
        <p:spPr>
          <a:xfrm>
            <a:off x="838200" y="5257562"/>
            <a:ext cx="37719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0BC8CBF-B6F0-4BB4-A6BA-3BACD9A07689}"/>
              </a:ext>
            </a:extLst>
          </p:cNvPr>
          <p:cNvSpPr txBox="1"/>
          <p:nvPr/>
        </p:nvSpPr>
        <p:spPr>
          <a:xfrm>
            <a:off x="838200" y="2298699"/>
            <a:ext cx="39243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yazdir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44E6019-892E-4217-BEBC-C00C3FE55FF5}"/>
              </a:ext>
            </a:extLst>
          </p:cNvPr>
          <p:cNvSpPr/>
          <p:nvPr/>
        </p:nvSpPr>
        <p:spPr>
          <a:xfrm>
            <a:off x="9648085" y="2538413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5AF5213C-EA80-4331-89BC-24300CB6E306}"/>
              </a:ext>
            </a:extLst>
          </p:cNvPr>
          <p:cNvSpPr/>
          <p:nvPr/>
        </p:nvSpPr>
        <p:spPr>
          <a:xfrm>
            <a:off x="6610549" y="2495192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F050DFA-C79F-4888-9F9E-C6E5F746BB41}"/>
              </a:ext>
            </a:extLst>
          </p:cNvPr>
          <p:cNvSpPr txBox="1"/>
          <p:nvPr/>
        </p:nvSpPr>
        <p:spPr>
          <a:xfrm>
            <a:off x="10919672" y="212585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8251DA7-66C5-485A-BF35-BDCD19EC0631}"/>
              </a:ext>
            </a:extLst>
          </p:cNvPr>
          <p:cNvSpPr txBox="1"/>
          <p:nvPr/>
        </p:nvSpPr>
        <p:spPr>
          <a:xfrm>
            <a:off x="7088576" y="212585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BD114BD-F7F1-4999-B3EC-DDD7368C7E7C}"/>
              </a:ext>
            </a:extLst>
          </p:cNvPr>
          <p:cNvSpPr/>
          <p:nvPr/>
        </p:nvSpPr>
        <p:spPr>
          <a:xfrm>
            <a:off x="6610549" y="2495191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1648AD46-5434-4345-9FEF-1C6E0577F84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248455" y="2699901"/>
            <a:ext cx="1391602" cy="9248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5169615-5111-4301-8128-50073F94EBF2}"/>
              </a:ext>
            </a:extLst>
          </p:cNvPr>
          <p:cNvSpPr/>
          <p:nvPr/>
        </p:nvSpPr>
        <p:spPr>
          <a:xfrm>
            <a:off x="9640057" y="3393965"/>
            <a:ext cx="1645934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35E96D1-3315-4777-92D7-7294B52FBF3B}"/>
              </a:ext>
            </a:extLst>
          </p:cNvPr>
          <p:cNvSpPr txBox="1"/>
          <p:nvPr/>
        </p:nvSpPr>
        <p:spPr>
          <a:xfrm>
            <a:off x="6304491" y="2495191"/>
            <a:ext cx="3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4F5AC6F-85B4-4CE0-9CEB-1250E1B8ACF4}"/>
              </a:ext>
            </a:extLst>
          </p:cNvPr>
          <p:cNvSpPr txBox="1"/>
          <p:nvPr/>
        </p:nvSpPr>
        <p:spPr>
          <a:xfrm>
            <a:off x="11285991" y="3384083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4000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98EFD17-4E50-4E22-9504-06DB9CB6B59C}"/>
              </a:ext>
            </a:extLst>
          </p:cNvPr>
          <p:cNvSpPr txBox="1"/>
          <p:nvPr/>
        </p:nvSpPr>
        <p:spPr>
          <a:xfrm>
            <a:off x="11285991" y="3007791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90EF1BD-8488-4DA7-A807-3D4C3DB34A0D}"/>
              </a:ext>
            </a:extLst>
          </p:cNvPr>
          <p:cNvSpPr txBox="1"/>
          <p:nvPr/>
        </p:nvSpPr>
        <p:spPr>
          <a:xfrm>
            <a:off x="9725025" y="3470908"/>
            <a:ext cx="1385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=3000</a:t>
            </a:r>
            <a:endParaRPr lang="en-US" sz="1400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2A65014-5B5A-4954-8291-0E0D2B36E309}"/>
              </a:ext>
            </a:extLst>
          </p:cNvPr>
          <p:cNvSpPr txBox="1"/>
          <p:nvPr/>
        </p:nvSpPr>
        <p:spPr>
          <a:xfrm>
            <a:off x="7069135" y="2485952"/>
            <a:ext cx="98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734EECA4-32B6-4C94-B575-BDC33A17B60F}"/>
              </a:ext>
            </a:extLst>
          </p:cNvPr>
          <p:cNvSpPr/>
          <p:nvPr/>
        </p:nvSpPr>
        <p:spPr>
          <a:xfrm>
            <a:off x="9653549" y="4874380"/>
            <a:ext cx="164593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145B6C24-8ACD-468F-850E-27466814399C}"/>
              </a:ext>
            </a:extLst>
          </p:cNvPr>
          <p:cNvCxnSpPr/>
          <p:nvPr/>
        </p:nvCxnSpPr>
        <p:spPr>
          <a:xfrm>
            <a:off x="904875" y="3537583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0AA422C-B4BD-4B84-AF27-6036484E8172}"/>
              </a:ext>
            </a:extLst>
          </p:cNvPr>
          <p:cNvSpPr txBox="1"/>
          <p:nvPr/>
        </p:nvSpPr>
        <p:spPr>
          <a:xfrm>
            <a:off x="11294019" y="4888230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3000</a:t>
            </a:r>
            <a:endParaRPr lang="en-US" dirty="0"/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3681EA46-E4AD-4DCC-B615-67EB39421E09}"/>
              </a:ext>
            </a:extLst>
          </p:cNvPr>
          <p:cNvCxnSpPr>
            <a:cxnSpLocks/>
            <a:stCxn id="14" idx="0"/>
            <a:endCxn id="20" idx="1"/>
          </p:cNvCxnSpPr>
          <p:nvPr/>
        </p:nvCxnSpPr>
        <p:spPr>
          <a:xfrm rot="16200000" flipH="1" flipV="1">
            <a:off x="9202663" y="3844851"/>
            <a:ext cx="1711248" cy="809475"/>
          </a:xfrm>
          <a:prstGeom prst="bentConnector4">
            <a:avLst>
              <a:gd name="adj1" fmla="val -13359"/>
              <a:gd name="adj2" fmla="val 129907"/>
            </a:avLst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0CFE0DDF-4611-42BA-9E9C-7B08C49DC789}"/>
              </a:ext>
            </a:extLst>
          </p:cNvPr>
          <p:cNvSpPr/>
          <p:nvPr/>
        </p:nvSpPr>
        <p:spPr>
          <a:xfrm>
            <a:off x="2552700" y="3300923"/>
            <a:ext cx="1562100" cy="401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37DB1C53-1E9F-45D2-8469-1229D35B2552}"/>
              </a:ext>
            </a:extLst>
          </p:cNvPr>
          <p:cNvCxnSpPr/>
          <p:nvPr/>
        </p:nvCxnSpPr>
        <p:spPr>
          <a:xfrm>
            <a:off x="542925" y="6071233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k: Aşağı Bükülü 33">
            <a:extLst>
              <a:ext uri="{FF2B5EF4-FFF2-40B4-BE49-F238E27FC236}">
                <a16:creationId xmlns:a16="http://schemas.microsoft.com/office/drawing/2014/main" id="{9F035971-BE0F-4BA4-B273-3009A67FBB08}"/>
              </a:ext>
            </a:extLst>
          </p:cNvPr>
          <p:cNvSpPr/>
          <p:nvPr/>
        </p:nvSpPr>
        <p:spPr>
          <a:xfrm flipH="1">
            <a:off x="1916022" y="5558073"/>
            <a:ext cx="808128" cy="373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64B1BA68-867A-48D5-81A7-C5418FFB0FFD}"/>
              </a:ext>
            </a:extLst>
          </p:cNvPr>
          <p:cNvSpPr txBox="1"/>
          <p:nvPr/>
        </p:nvSpPr>
        <p:spPr>
          <a:xfrm>
            <a:off x="2724150" y="5486616"/>
            <a:ext cx="3316047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Nesnenin adresi kopyalanıyor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0D28474-0F0D-4215-8556-34280C73D05A}"/>
              </a:ext>
            </a:extLst>
          </p:cNvPr>
          <p:cNvSpPr txBox="1"/>
          <p:nvPr/>
        </p:nvSpPr>
        <p:spPr>
          <a:xfrm>
            <a:off x="10231114" y="4949785"/>
            <a:ext cx="46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sz="1400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2DA0048A-9F65-4112-B063-9369457DD6F7}"/>
              </a:ext>
            </a:extLst>
          </p:cNvPr>
          <p:cNvSpPr txBox="1"/>
          <p:nvPr/>
        </p:nvSpPr>
        <p:spPr>
          <a:xfrm>
            <a:off x="8767400" y="3917160"/>
            <a:ext cx="3316047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Nesne aldığı alanı serbest bırakmadı.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4" grpId="0" animBg="1"/>
      <p:bldP spid="14" grpId="1" animBg="1"/>
      <p:bldP spid="15" grpId="0"/>
      <p:bldP spid="16" grpId="0"/>
      <p:bldP spid="17" grpId="0"/>
      <p:bldP spid="18" grpId="0"/>
      <p:bldP spid="18" grpId="1"/>
      <p:bldP spid="19" grpId="0"/>
      <p:bldP spid="20" grpId="0" animBg="1"/>
      <p:bldP spid="22" grpId="0"/>
      <p:bldP spid="28" grpId="0" animBg="1"/>
      <p:bldP spid="34" grpId="0" animBg="1"/>
      <p:bldP spid="35" grpId="0" animBg="1"/>
      <p:bldP spid="36" grpId="0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030B24-D5C7-448C-8682-9A02DDB1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Yok Edici Fonksiyon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07BAE7F-B053-47F9-8D24-06180F6807B3}"/>
              </a:ext>
            </a:extLst>
          </p:cNvPr>
          <p:cNvSpPr txBox="1"/>
          <p:nvPr/>
        </p:nvSpPr>
        <p:spPr>
          <a:xfrm>
            <a:off x="838200" y="5257562"/>
            <a:ext cx="37719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0BC8CBF-B6F0-4BB4-A6BA-3BACD9A07689}"/>
              </a:ext>
            </a:extLst>
          </p:cNvPr>
          <p:cNvSpPr txBox="1"/>
          <p:nvPr/>
        </p:nvSpPr>
        <p:spPr>
          <a:xfrm>
            <a:off x="855125" y="1617215"/>
            <a:ext cx="3924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yazdir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44E6019-892E-4217-BEBC-C00C3FE55FF5}"/>
              </a:ext>
            </a:extLst>
          </p:cNvPr>
          <p:cNvSpPr/>
          <p:nvPr/>
        </p:nvSpPr>
        <p:spPr>
          <a:xfrm>
            <a:off x="9648085" y="2538413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5AF5213C-EA80-4331-89BC-24300CB6E306}"/>
              </a:ext>
            </a:extLst>
          </p:cNvPr>
          <p:cNvSpPr/>
          <p:nvPr/>
        </p:nvSpPr>
        <p:spPr>
          <a:xfrm>
            <a:off x="6610549" y="2495192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F050DFA-C79F-4888-9F9E-C6E5F746BB41}"/>
              </a:ext>
            </a:extLst>
          </p:cNvPr>
          <p:cNvSpPr txBox="1"/>
          <p:nvPr/>
        </p:nvSpPr>
        <p:spPr>
          <a:xfrm>
            <a:off x="10919672" y="212585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8251DA7-66C5-485A-BF35-BDCD19EC0631}"/>
              </a:ext>
            </a:extLst>
          </p:cNvPr>
          <p:cNvSpPr txBox="1"/>
          <p:nvPr/>
        </p:nvSpPr>
        <p:spPr>
          <a:xfrm>
            <a:off x="7088576" y="212585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BD114BD-F7F1-4999-B3EC-DDD7368C7E7C}"/>
              </a:ext>
            </a:extLst>
          </p:cNvPr>
          <p:cNvSpPr/>
          <p:nvPr/>
        </p:nvSpPr>
        <p:spPr>
          <a:xfrm>
            <a:off x="6610549" y="2495191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1648AD46-5434-4345-9FEF-1C6E0577F84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248455" y="2699901"/>
            <a:ext cx="1391602" cy="9248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5169615-5111-4301-8128-50073F94EBF2}"/>
              </a:ext>
            </a:extLst>
          </p:cNvPr>
          <p:cNvSpPr/>
          <p:nvPr/>
        </p:nvSpPr>
        <p:spPr>
          <a:xfrm>
            <a:off x="9640057" y="3393965"/>
            <a:ext cx="1645934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35E96D1-3315-4777-92D7-7294B52FBF3B}"/>
              </a:ext>
            </a:extLst>
          </p:cNvPr>
          <p:cNvSpPr txBox="1"/>
          <p:nvPr/>
        </p:nvSpPr>
        <p:spPr>
          <a:xfrm>
            <a:off x="6304491" y="2495191"/>
            <a:ext cx="3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4F5AC6F-85B4-4CE0-9CEB-1250E1B8ACF4}"/>
              </a:ext>
            </a:extLst>
          </p:cNvPr>
          <p:cNvSpPr txBox="1"/>
          <p:nvPr/>
        </p:nvSpPr>
        <p:spPr>
          <a:xfrm>
            <a:off x="11285991" y="3384083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4000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98EFD17-4E50-4E22-9504-06DB9CB6B59C}"/>
              </a:ext>
            </a:extLst>
          </p:cNvPr>
          <p:cNvSpPr txBox="1"/>
          <p:nvPr/>
        </p:nvSpPr>
        <p:spPr>
          <a:xfrm>
            <a:off x="11285991" y="3007791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90EF1BD-8488-4DA7-A807-3D4C3DB34A0D}"/>
              </a:ext>
            </a:extLst>
          </p:cNvPr>
          <p:cNvSpPr txBox="1"/>
          <p:nvPr/>
        </p:nvSpPr>
        <p:spPr>
          <a:xfrm>
            <a:off x="9725025" y="3470908"/>
            <a:ext cx="1385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=3000</a:t>
            </a:r>
            <a:endParaRPr lang="en-US" sz="1400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2A65014-5B5A-4954-8291-0E0D2B36E309}"/>
              </a:ext>
            </a:extLst>
          </p:cNvPr>
          <p:cNvSpPr txBox="1"/>
          <p:nvPr/>
        </p:nvSpPr>
        <p:spPr>
          <a:xfrm>
            <a:off x="7069135" y="2485952"/>
            <a:ext cx="98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734EECA4-32B6-4C94-B575-BDC33A17B60F}"/>
              </a:ext>
            </a:extLst>
          </p:cNvPr>
          <p:cNvSpPr/>
          <p:nvPr/>
        </p:nvSpPr>
        <p:spPr>
          <a:xfrm>
            <a:off x="9653549" y="4874380"/>
            <a:ext cx="164593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0AA422C-B4BD-4B84-AF27-6036484E8172}"/>
              </a:ext>
            </a:extLst>
          </p:cNvPr>
          <p:cNvSpPr txBox="1"/>
          <p:nvPr/>
        </p:nvSpPr>
        <p:spPr>
          <a:xfrm>
            <a:off x="11294019" y="4888230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3000</a:t>
            </a:r>
            <a:endParaRPr lang="en-US" dirty="0"/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3681EA46-E4AD-4DCC-B615-67EB39421E09}"/>
              </a:ext>
            </a:extLst>
          </p:cNvPr>
          <p:cNvCxnSpPr>
            <a:cxnSpLocks/>
            <a:stCxn id="14" idx="0"/>
            <a:endCxn id="20" idx="1"/>
          </p:cNvCxnSpPr>
          <p:nvPr/>
        </p:nvCxnSpPr>
        <p:spPr>
          <a:xfrm rot="16200000" flipH="1" flipV="1">
            <a:off x="9202663" y="3844851"/>
            <a:ext cx="1711248" cy="809475"/>
          </a:xfrm>
          <a:prstGeom prst="bentConnector4">
            <a:avLst>
              <a:gd name="adj1" fmla="val -13359"/>
              <a:gd name="adj2" fmla="val 129907"/>
            </a:avLst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37DB1C53-1E9F-45D2-8469-1229D35B2552}"/>
              </a:ext>
            </a:extLst>
          </p:cNvPr>
          <p:cNvCxnSpPr/>
          <p:nvPr/>
        </p:nvCxnSpPr>
        <p:spPr>
          <a:xfrm>
            <a:off x="493175" y="6467159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0D28474-0F0D-4215-8556-34280C73D05A}"/>
              </a:ext>
            </a:extLst>
          </p:cNvPr>
          <p:cNvSpPr txBox="1"/>
          <p:nvPr/>
        </p:nvSpPr>
        <p:spPr>
          <a:xfrm>
            <a:off x="10231114" y="4949785"/>
            <a:ext cx="46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sz="1400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595E414-6D1C-4CAF-B7D6-BF2E23223CE2}"/>
              </a:ext>
            </a:extLst>
          </p:cNvPr>
          <p:cNvSpPr txBox="1"/>
          <p:nvPr/>
        </p:nvSpPr>
        <p:spPr>
          <a:xfrm>
            <a:off x="855125" y="3111598"/>
            <a:ext cx="27383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~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EF721F50-5649-41F0-8BA9-D869719B6020}"/>
              </a:ext>
            </a:extLst>
          </p:cNvPr>
          <p:cNvSpPr txBox="1"/>
          <p:nvPr/>
        </p:nvSpPr>
        <p:spPr>
          <a:xfrm>
            <a:off x="2330760" y="6256170"/>
            <a:ext cx="3678970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Yok edici bittiğinde nesne serbest bırakılır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50295512-BF2B-4E07-9249-DB5C82BA5887}"/>
              </a:ext>
            </a:extLst>
          </p:cNvPr>
          <p:cNvCxnSpPr/>
          <p:nvPr/>
        </p:nvCxnSpPr>
        <p:spPr>
          <a:xfrm>
            <a:off x="838200" y="3699385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0EEDC925-0DDB-4435-9111-6649CBDB3496}"/>
              </a:ext>
            </a:extLst>
          </p:cNvPr>
          <p:cNvSpPr txBox="1"/>
          <p:nvPr/>
        </p:nvSpPr>
        <p:spPr>
          <a:xfrm>
            <a:off x="2330760" y="6341263"/>
            <a:ext cx="3678970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tr-TR" sz="1400" dirty="0">
                <a:solidFill>
                  <a:schemeClr val="bg1"/>
                </a:solidFill>
                <a:latin typeface="Consolas" panose="020B0609020204030204" pitchFamily="49" charset="0"/>
              </a:rPr>
              <a:t> ilk önce yok ediciyi çağırır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CB00DFA6-93B4-4BA5-B7BD-50CC8F51E0D3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2139666" y="3248865"/>
            <a:ext cx="3870064" cy="3246287"/>
          </a:xfrm>
          <a:prstGeom prst="bentConnector3">
            <a:avLst>
              <a:gd name="adj1" fmla="val -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Bağlayıcı: Dirsek 49">
            <a:extLst>
              <a:ext uri="{FF2B5EF4-FFF2-40B4-BE49-F238E27FC236}">
                <a16:creationId xmlns:a16="http://schemas.microsoft.com/office/drawing/2014/main" id="{80871680-8CB7-48F1-A2A8-F12D3ECA638D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2224288" y="3248865"/>
            <a:ext cx="3785442" cy="3246287"/>
          </a:xfrm>
          <a:prstGeom prst="bentConnector3">
            <a:avLst>
              <a:gd name="adj1" fmla="val 106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 animBg="1"/>
      <p:bldP spid="36" grpId="0"/>
      <p:bldP spid="37" grpId="0"/>
      <p:bldP spid="49" grpId="0" animBg="1"/>
      <p:bldP spid="49" grpId="1" animBg="1"/>
      <p:bldP spid="39" grpId="0" animBg="1"/>
      <p:bldP spid="3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544E6019-892E-4217-BEBC-C00C3FE55FF5}"/>
              </a:ext>
            </a:extLst>
          </p:cNvPr>
          <p:cNvSpPr/>
          <p:nvPr/>
        </p:nvSpPr>
        <p:spPr>
          <a:xfrm>
            <a:off x="9648085" y="2538413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030B24-D5C7-448C-8682-9A02DDB1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Yok Edici Fonksiyon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07BAE7F-B053-47F9-8D24-06180F6807B3}"/>
              </a:ext>
            </a:extLst>
          </p:cNvPr>
          <p:cNvSpPr txBox="1"/>
          <p:nvPr/>
        </p:nvSpPr>
        <p:spPr>
          <a:xfrm>
            <a:off x="838200" y="5346549"/>
            <a:ext cx="3771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Dorgen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tr-T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,35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0BC8CBF-B6F0-4BB4-A6BA-3BACD9A07689}"/>
              </a:ext>
            </a:extLst>
          </p:cNvPr>
          <p:cNvSpPr txBox="1"/>
          <p:nvPr/>
        </p:nvSpPr>
        <p:spPr>
          <a:xfrm>
            <a:off x="855125" y="1617215"/>
            <a:ext cx="39243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Dortgen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Dortgen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m_gen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m_yuk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Dortgen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m_gen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m_yuk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m_gen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m_yuk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5AF5213C-EA80-4331-89BC-24300CB6E306}"/>
              </a:ext>
            </a:extLst>
          </p:cNvPr>
          <p:cNvSpPr/>
          <p:nvPr/>
        </p:nvSpPr>
        <p:spPr>
          <a:xfrm>
            <a:off x="6610549" y="2495192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F050DFA-C79F-4888-9F9E-C6E5F746BB41}"/>
              </a:ext>
            </a:extLst>
          </p:cNvPr>
          <p:cNvSpPr txBox="1"/>
          <p:nvPr/>
        </p:nvSpPr>
        <p:spPr>
          <a:xfrm>
            <a:off x="10131357" y="2162156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8251DA7-66C5-485A-BF35-BDCD19EC0631}"/>
              </a:ext>
            </a:extLst>
          </p:cNvPr>
          <p:cNvSpPr txBox="1"/>
          <p:nvPr/>
        </p:nvSpPr>
        <p:spPr>
          <a:xfrm>
            <a:off x="7088576" y="216215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BD114BD-F7F1-4999-B3EC-DDD7368C7E7C}"/>
              </a:ext>
            </a:extLst>
          </p:cNvPr>
          <p:cNvSpPr/>
          <p:nvPr/>
        </p:nvSpPr>
        <p:spPr>
          <a:xfrm>
            <a:off x="6610549" y="2495191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35E96D1-3315-4777-92D7-7294B52FBF3B}"/>
              </a:ext>
            </a:extLst>
          </p:cNvPr>
          <p:cNvSpPr txBox="1"/>
          <p:nvPr/>
        </p:nvSpPr>
        <p:spPr>
          <a:xfrm>
            <a:off x="6304491" y="2495191"/>
            <a:ext cx="3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4F5AC6F-85B4-4CE0-9CEB-1250E1B8ACF4}"/>
              </a:ext>
            </a:extLst>
          </p:cNvPr>
          <p:cNvSpPr txBox="1"/>
          <p:nvPr/>
        </p:nvSpPr>
        <p:spPr>
          <a:xfrm>
            <a:off x="11328480" y="3735754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4000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98EFD17-4E50-4E22-9504-06DB9CB6B59C}"/>
              </a:ext>
            </a:extLst>
          </p:cNvPr>
          <p:cNvSpPr txBox="1"/>
          <p:nvPr/>
        </p:nvSpPr>
        <p:spPr>
          <a:xfrm>
            <a:off x="11294019" y="2162156"/>
            <a:ext cx="82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2A65014-5B5A-4954-8291-0E0D2B36E309}"/>
              </a:ext>
            </a:extLst>
          </p:cNvPr>
          <p:cNvSpPr txBox="1"/>
          <p:nvPr/>
        </p:nvSpPr>
        <p:spPr>
          <a:xfrm>
            <a:off x="7069135" y="2485952"/>
            <a:ext cx="98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734EECA4-32B6-4C94-B575-BDC33A17B60F}"/>
              </a:ext>
            </a:extLst>
          </p:cNvPr>
          <p:cNvSpPr/>
          <p:nvPr/>
        </p:nvSpPr>
        <p:spPr>
          <a:xfrm>
            <a:off x="9645929" y="4874380"/>
            <a:ext cx="164593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0AA422C-B4BD-4B84-AF27-6036484E8172}"/>
              </a:ext>
            </a:extLst>
          </p:cNvPr>
          <p:cNvSpPr txBox="1"/>
          <p:nvPr/>
        </p:nvSpPr>
        <p:spPr>
          <a:xfrm>
            <a:off x="11294019" y="4888230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3000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8C4EC9FD-4ABA-43EC-A8F6-286DACB42016}"/>
              </a:ext>
            </a:extLst>
          </p:cNvPr>
          <p:cNvSpPr/>
          <p:nvPr/>
        </p:nvSpPr>
        <p:spPr>
          <a:xfrm>
            <a:off x="9648085" y="3059993"/>
            <a:ext cx="1637906" cy="1054807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1648AD46-5434-4345-9FEF-1C6E0577F844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>
            <a:off x="8248455" y="2699901"/>
            <a:ext cx="1428863" cy="11235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3681EA46-E4AD-4DCC-B615-67EB39421E09}"/>
              </a:ext>
            </a:extLst>
          </p:cNvPr>
          <p:cNvCxnSpPr>
            <a:cxnSpLocks/>
            <a:stCxn id="34" idx="2"/>
            <a:endCxn id="20" idx="1"/>
          </p:cNvCxnSpPr>
          <p:nvPr/>
        </p:nvCxnSpPr>
        <p:spPr>
          <a:xfrm rot="5400000">
            <a:off x="9528990" y="4171179"/>
            <a:ext cx="1050974" cy="817095"/>
          </a:xfrm>
          <a:prstGeom prst="bentConnector4">
            <a:avLst>
              <a:gd name="adj1" fmla="val 39018"/>
              <a:gd name="adj2" fmla="val 127977"/>
            </a:avLst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37DB1C53-1E9F-45D2-8469-1229D35B2552}"/>
              </a:ext>
            </a:extLst>
          </p:cNvPr>
          <p:cNvCxnSpPr/>
          <p:nvPr/>
        </p:nvCxnSpPr>
        <p:spPr>
          <a:xfrm>
            <a:off x="493175" y="6357577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0D28474-0F0D-4215-8556-34280C73D05A}"/>
              </a:ext>
            </a:extLst>
          </p:cNvPr>
          <p:cNvSpPr txBox="1"/>
          <p:nvPr/>
        </p:nvSpPr>
        <p:spPr>
          <a:xfrm>
            <a:off x="10231114" y="4949785"/>
            <a:ext cx="46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sz="1400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F3749584-A28A-4A5A-9294-86F93B6FA004}"/>
              </a:ext>
            </a:extLst>
          </p:cNvPr>
          <p:cNvSpPr txBox="1"/>
          <p:nvPr/>
        </p:nvSpPr>
        <p:spPr>
          <a:xfrm>
            <a:off x="997449" y="5765735"/>
            <a:ext cx="1502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Dorgen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</a:t>
            </a:r>
            <a:endParaRPr lang="en-US" sz="1400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9571BDA0-FB04-452F-AACC-8E66037D0D87}"/>
              </a:ext>
            </a:extLst>
          </p:cNvPr>
          <p:cNvSpPr/>
          <p:nvPr/>
        </p:nvSpPr>
        <p:spPr>
          <a:xfrm>
            <a:off x="9677318" y="3095451"/>
            <a:ext cx="1571411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2808B041-20BC-4BEA-A5E4-AB8C40ECE6C5}"/>
              </a:ext>
            </a:extLst>
          </p:cNvPr>
          <p:cNvSpPr/>
          <p:nvPr/>
        </p:nvSpPr>
        <p:spPr>
          <a:xfrm>
            <a:off x="9677318" y="3592574"/>
            <a:ext cx="157141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79D47288-3A6B-453D-B33C-74A7EB961CA5}"/>
              </a:ext>
            </a:extLst>
          </p:cNvPr>
          <p:cNvSpPr txBox="1"/>
          <p:nvPr/>
        </p:nvSpPr>
        <p:spPr>
          <a:xfrm>
            <a:off x="8910095" y="3751143"/>
            <a:ext cx="822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m_gen</a:t>
            </a:r>
            <a:endParaRPr lang="en-US" sz="1600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010F59A5-3A09-4940-817C-EAB35E628656}"/>
              </a:ext>
            </a:extLst>
          </p:cNvPr>
          <p:cNvSpPr txBox="1"/>
          <p:nvPr/>
        </p:nvSpPr>
        <p:spPr>
          <a:xfrm>
            <a:off x="8926363" y="3184273"/>
            <a:ext cx="822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yuk</a:t>
            </a:r>
            <a:endParaRPr lang="en-US" sz="1600" dirty="0"/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AD2B7C9D-0084-4279-BA2A-834738153DE1}"/>
              </a:ext>
            </a:extLst>
          </p:cNvPr>
          <p:cNvCxnSpPr/>
          <p:nvPr/>
        </p:nvCxnSpPr>
        <p:spPr>
          <a:xfrm>
            <a:off x="905925" y="2855284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FD43314F-5DF1-4035-9CB8-3FA26AB548AD}"/>
              </a:ext>
            </a:extLst>
          </p:cNvPr>
          <p:cNvSpPr/>
          <p:nvPr/>
        </p:nvSpPr>
        <p:spPr>
          <a:xfrm>
            <a:off x="9645928" y="5634890"/>
            <a:ext cx="1645934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718BA53E-50A7-42ED-A489-4221A8487A55}"/>
              </a:ext>
            </a:extLst>
          </p:cNvPr>
          <p:cNvSpPr txBox="1"/>
          <p:nvPr/>
        </p:nvSpPr>
        <p:spPr>
          <a:xfrm>
            <a:off x="11353800" y="5773910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93494C36-C1E9-4A63-A943-A2AC37C687DD}"/>
              </a:ext>
            </a:extLst>
          </p:cNvPr>
          <p:cNvSpPr txBox="1"/>
          <p:nvPr/>
        </p:nvSpPr>
        <p:spPr>
          <a:xfrm>
            <a:off x="10134506" y="3626508"/>
            <a:ext cx="822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endParaRPr lang="en-US" sz="1600" dirty="0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FC7AC0A1-2B10-44C7-836A-0FCC8D669B99}"/>
              </a:ext>
            </a:extLst>
          </p:cNvPr>
          <p:cNvSpPr txBox="1"/>
          <p:nvPr/>
        </p:nvSpPr>
        <p:spPr>
          <a:xfrm>
            <a:off x="10219948" y="5736008"/>
            <a:ext cx="46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35</a:t>
            </a:r>
            <a:endParaRPr lang="en-US" sz="1400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1E861FDE-A2A9-4622-A6CA-7B4B8B11AACE}"/>
              </a:ext>
            </a:extLst>
          </p:cNvPr>
          <p:cNvSpPr txBox="1"/>
          <p:nvPr/>
        </p:nvSpPr>
        <p:spPr>
          <a:xfrm>
            <a:off x="10131357" y="3159267"/>
            <a:ext cx="822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endParaRPr lang="en-US" sz="1600" dirty="0"/>
          </a:p>
        </p:txBody>
      </p:sp>
      <p:cxnSp>
        <p:nvCxnSpPr>
          <p:cNvPr id="52" name="Bağlayıcı: Dirsek 51">
            <a:extLst>
              <a:ext uri="{FF2B5EF4-FFF2-40B4-BE49-F238E27FC236}">
                <a16:creationId xmlns:a16="http://schemas.microsoft.com/office/drawing/2014/main" id="{E30C60DB-9A63-4B96-8B01-1641873A438D}"/>
              </a:ext>
            </a:extLst>
          </p:cNvPr>
          <p:cNvCxnSpPr>
            <a:cxnSpLocks/>
            <a:stCxn id="33" idx="3"/>
            <a:endCxn id="45" idx="3"/>
          </p:cNvCxnSpPr>
          <p:nvPr/>
        </p:nvCxnSpPr>
        <p:spPr>
          <a:xfrm>
            <a:off x="11248729" y="3326284"/>
            <a:ext cx="43133" cy="2539439"/>
          </a:xfrm>
          <a:prstGeom prst="bentConnector3">
            <a:avLst>
              <a:gd name="adj1" fmla="val 1937294"/>
            </a:avLst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2618A440-0BEE-48DD-ACEF-81706ABA2D8B}"/>
              </a:ext>
            </a:extLst>
          </p:cNvPr>
          <p:cNvCxnSpPr/>
          <p:nvPr/>
        </p:nvCxnSpPr>
        <p:spPr>
          <a:xfrm>
            <a:off x="319185" y="5919623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326A020E-A304-4A08-BFF6-6D871D1507BC}"/>
              </a:ext>
            </a:extLst>
          </p:cNvPr>
          <p:cNvCxnSpPr/>
          <p:nvPr/>
        </p:nvCxnSpPr>
        <p:spPr>
          <a:xfrm>
            <a:off x="905925" y="3920420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EA5FB39D-8A6B-4C18-991D-633400F9368B}"/>
              </a:ext>
            </a:extLst>
          </p:cNvPr>
          <p:cNvCxnSpPr/>
          <p:nvPr/>
        </p:nvCxnSpPr>
        <p:spPr>
          <a:xfrm>
            <a:off x="905925" y="4126160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6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/>
      <p:bldP spid="11" grpId="0"/>
      <p:bldP spid="12" grpId="0" animBg="1"/>
      <p:bldP spid="15" grpId="0"/>
      <p:bldP spid="16" grpId="0"/>
      <p:bldP spid="16" grpId="1"/>
      <p:bldP spid="17" grpId="0"/>
      <p:bldP spid="19" grpId="0"/>
      <p:bldP spid="20" grpId="0" animBg="1"/>
      <p:bldP spid="20" grpId="1" animBg="1"/>
      <p:bldP spid="22" grpId="0"/>
      <p:bldP spid="22" grpId="1"/>
      <p:bldP spid="21" grpId="0" animBg="1"/>
      <p:bldP spid="21" grpId="1" animBg="1"/>
      <p:bldP spid="36" grpId="0"/>
      <p:bldP spid="36" grpId="1"/>
      <p:bldP spid="30" grpId="0"/>
      <p:bldP spid="33" grpId="0" animBg="1"/>
      <p:bldP spid="33" grpId="1" animBg="1"/>
      <p:bldP spid="34" grpId="0" animBg="1"/>
      <p:bldP spid="34" grpId="1" animBg="1"/>
      <p:bldP spid="40" grpId="0"/>
      <p:bldP spid="40" grpId="1"/>
      <p:bldP spid="41" grpId="0"/>
      <p:bldP spid="41" grpId="1"/>
      <p:bldP spid="45" grpId="0" animBg="1"/>
      <p:bldP spid="45" grpId="1" animBg="1"/>
      <p:bldP spid="46" grpId="0"/>
      <p:bldP spid="46" grpId="1"/>
      <p:bldP spid="47" grpId="0"/>
      <p:bldP spid="47" grpId="1"/>
      <p:bldP spid="48" grpId="0"/>
      <p:bldP spid="48" grpId="1"/>
      <p:bldP spid="51" grpId="0"/>
      <p:bldP spid="5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56997" y="309030"/>
            <a:ext cx="9404723" cy="1400530"/>
          </a:xfrm>
        </p:spPr>
        <p:txBody>
          <a:bodyPr/>
          <a:lstStyle/>
          <a:p>
            <a:r>
              <a:rPr lang="tr-TR" dirty="0"/>
              <a:t>RAM  elektrik ile yaşar</a:t>
            </a:r>
          </a:p>
        </p:txBody>
      </p:sp>
      <p:pic>
        <p:nvPicPr>
          <p:cNvPr id="4" name="Picture 2" descr="https://upload.wikimedia.org/wikipedia/commons/thumb/c/ca/Memory_module_DDRAM_20-03-2006.jpg/1280px-Memory_module_DDRAM_20-03-20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7" y="2420509"/>
            <a:ext cx="3742874" cy="2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ağ Ok 4"/>
          <p:cNvSpPr/>
          <p:nvPr/>
        </p:nvSpPr>
        <p:spPr>
          <a:xfrm>
            <a:off x="4236043" y="3416254"/>
            <a:ext cx="1446300" cy="874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10" y="1523217"/>
            <a:ext cx="4757819" cy="4395675"/>
          </a:xfrm>
          <a:prstGeom prst="rect">
            <a:avLst/>
          </a:prstGeom>
        </p:spPr>
      </p:pic>
      <p:cxnSp>
        <p:nvCxnSpPr>
          <p:cNvPr id="9" name="Düz Ok Bağlayıcısı 8"/>
          <p:cNvCxnSpPr/>
          <p:nvPr/>
        </p:nvCxnSpPr>
        <p:spPr>
          <a:xfrm flipH="1">
            <a:off x="9710727" y="1107864"/>
            <a:ext cx="522514" cy="1038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9603209" y="738532"/>
            <a:ext cx="13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Kondansatör</a:t>
            </a:r>
          </a:p>
        </p:txBody>
      </p:sp>
      <p:cxnSp>
        <p:nvCxnSpPr>
          <p:cNvPr id="21" name="Düz Ok Bağlayıcısı 20"/>
          <p:cNvCxnSpPr/>
          <p:nvPr/>
        </p:nvCxnSpPr>
        <p:spPr>
          <a:xfrm>
            <a:off x="6498010" y="1240971"/>
            <a:ext cx="186488" cy="30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>
            <a:off x="6404766" y="2336449"/>
            <a:ext cx="186488" cy="30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>
            <a:off x="6404766" y="3416254"/>
            <a:ext cx="186488" cy="30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6404766" y="4515047"/>
            <a:ext cx="186488" cy="30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/>
          <p:cNvSpPr txBox="1"/>
          <p:nvPr/>
        </p:nvSpPr>
        <p:spPr>
          <a:xfrm rot="16200000">
            <a:off x="5358486" y="2340871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Satır Seçimi</a:t>
            </a:r>
          </a:p>
        </p:txBody>
      </p:sp>
      <p:cxnSp>
        <p:nvCxnSpPr>
          <p:cNvPr id="27" name="Düz Ok Bağlayıcısı 26"/>
          <p:cNvCxnSpPr/>
          <p:nvPr/>
        </p:nvCxnSpPr>
        <p:spPr>
          <a:xfrm flipV="1">
            <a:off x="6498010" y="5766366"/>
            <a:ext cx="186488" cy="30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 flipV="1">
            <a:off x="7580433" y="5839741"/>
            <a:ext cx="186488" cy="30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 flipV="1">
            <a:off x="8662856" y="5835977"/>
            <a:ext cx="186488" cy="30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/>
          <p:nvPr/>
        </p:nvCxnSpPr>
        <p:spPr>
          <a:xfrm flipV="1">
            <a:off x="9772854" y="5766366"/>
            <a:ext cx="186488" cy="30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7766921" y="6201138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Sütun Seçimi</a:t>
            </a:r>
          </a:p>
        </p:txBody>
      </p:sp>
    </p:spTree>
    <p:extLst>
      <p:ext uri="{BB962C8B-B14F-4D97-AF65-F5344CB8AC3E}">
        <p14:creationId xmlns:p14="http://schemas.microsoft.com/office/powerpoint/2010/main" val="3073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İşlemci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7233533" y="2185988"/>
            <a:ext cx="3200400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7233533" y="2185987"/>
          <a:ext cx="3200400" cy="413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11590012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45513856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46538306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34714305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72284533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68282199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4873908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58134809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6577"/>
                  </a:ext>
                </a:extLst>
              </a:tr>
            </a:tbl>
          </a:graphicData>
        </a:graphic>
      </p:graphicFrame>
      <p:sp>
        <p:nvSpPr>
          <p:cNvPr id="6" name="Sağ Ayraç 5"/>
          <p:cNvSpPr/>
          <p:nvPr/>
        </p:nvSpPr>
        <p:spPr>
          <a:xfrm>
            <a:off x="10510132" y="2185987"/>
            <a:ext cx="113621" cy="413657"/>
          </a:xfrm>
          <a:prstGeom prst="rightBrace">
            <a:avLst>
              <a:gd name="adj1" fmla="val 38541"/>
              <a:gd name="adj2" fmla="val 4712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10699952" y="2185987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Bayt</a:t>
            </a:r>
          </a:p>
        </p:txBody>
      </p:sp>
      <p:sp>
        <p:nvSpPr>
          <p:cNvPr id="8" name="Sağ Ayraç 7"/>
          <p:cNvSpPr/>
          <p:nvPr/>
        </p:nvSpPr>
        <p:spPr>
          <a:xfrm rot="16200000">
            <a:off x="7783601" y="1901311"/>
            <a:ext cx="113621" cy="413657"/>
          </a:xfrm>
          <a:prstGeom prst="rightBrace">
            <a:avLst>
              <a:gd name="adj1" fmla="val 38541"/>
              <a:gd name="adj2" fmla="val 4712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7607696" y="166095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Bit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7233533" y="2595402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7233533" y="2992475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7233533" y="3398097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7233533" y="3811754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7233533" y="4225411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7233533" y="4639068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7233533" y="5052725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7233533" y="5466382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7233533" y="5880039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7233533" y="6289334"/>
            <a:ext cx="3200400" cy="4136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5910535" y="2185987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5910534" y="2595403"/>
            <a:ext cx="1120939" cy="39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0001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5910533" y="2992475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6" name="Dikdörtgen 25"/>
          <p:cNvSpPr/>
          <p:nvPr/>
        </p:nvSpPr>
        <p:spPr>
          <a:xfrm>
            <a:off x="5910530" y="3405160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0011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5910527" y="3818585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0100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8" name="Dikdörtgen 27"/>
          <p:cNvSpPr/>
          <p:nvPr/>
        </p:nvSpPr>
        <p:spPr>
          <a:xfrm>
            <a:off x="5910526" y="4232010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0101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9" name="Dikdörtgen 28"/>
          <p:cNvSpPr/>
          <p:nvPr/>
        </p:nvSpPr>
        <p:spPr>
          <a:xfrm>
            <a:off x="5910525" y="4645435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0110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0" name="Dikdörtgen 29"/>
          <p:cNvSpPr/>
          <p:nvPr/>
        </p:nvSpPr>
        <p:spPr>
          <a:xfrm>
            <a:off x="5910525" y="5059092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0111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5910524" y="5472749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5910524" y="5886406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3" name="Dikdörtgen 32"/>
          <p:cNvSpPr/>
          <p:nvPr/>
        </p:nvSpPr>
        <p:spPr>
          <a:xfrm>
            <a:off x="5910523" y="6297538"/>
            <a:ext cx="1120939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1010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4" name="Metin kutusu 33"/>
          <p:cNvSpPr txBox="1"/>
          <p:nvPr/>
        </p:nvSpPr>
        <p:spPr>
          <a:xfrm>
            <a:off x="6110068" y="1700499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Adres</a:t>
            </a:r>
          </a:p>
        </p:txBody>
      </p:sp>
      <p:sp>
        <p:nvSpPr>
          <p:cNvPr id="35" name="Bulut Belirtme Çizgisi 34"/>
          <p:cNvSpPr/>
          <p:nvPr/>
        </p:nvSpPr>
        <p:spPr>
          <a:xfrm>
            <a:off x="9066415" y="479363"/>
            <a:ext cx="2343150" cy="1319747"/>
          </a:xfrm>
          <a:prstGeom prst="cloudCallout">
            <a:avLst>
              <a:gd name="adj1" fmla="val -50145"/>
              <a:gd name="adj2" fmla="val 9229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KODANSATÖR</a:t>
            </a:r>
          </a:p>
          <a:p>
            <a:pPr algn="ctr"/>
            <a:endParaRPr lang="tr-TR" dirty="0"/>
          </a:p>
        </p:txBody>
      </p:sp>
      <p:pic>
        <p:nvPicPr>
          <p:cNvPr id="36" name="Resim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471" y="1092128"/>
            <a:ext cx="496661" cy="471322"/>
          </a:xfrm>
          <a:prstGeom prst="rect">
            <a:avLst/>
          </a:prstGeom>
        </p:spPr>
      </p:pic>
      <p:pic>
        <p:nvPicPr>
          <p:cNvPr id="37" name="Picture 4" descr="Image result for CP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7" y="3654993"/>
            <a:ext cx="2232957" cy="123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Table 3"/>
          <p:cNvGraphicFramePr>
            <a:graphicFrameLocks noGrp="1"/>
          </p:cNvGraphicFramePr>
          <p:nvPr/>
        </p:nvGraphicFramePr>
        <p:xfrm>
          <a:off x="7233533" y="3814237"/>
          <a:ext cx="3200400" cy="413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11590012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45513856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46538306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34714305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72284533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68282199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4873908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58134809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657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93029" y="-93666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766353" y="3952487"/>
            <a:ext cx="843617" cy="638454"/>
            <a:chOff x="2806940" y="3659572"/>
            <a:chExt cx="803036" cy="63845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806941" y="3659572"/>
              <a:ext cx="8030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806940" y="4298026"/>
              <a:ext cx="8030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06941" y="3872390"/>
              <a:ext cx="8030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806940" y="4085208"/>
              <a:ext cx="8030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3609974" y="3699494"/>
            <a:ext cx="1687239" cy="114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HAFIZA DENETLEYİCİSİ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297213" y="2164951"/>
            <a:ext cx="1936320" cy="15474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297213" y="4843936"/>
            <a:ext cx="1936318" cy="185905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Bulut Belirtme Çizgisi 34"/>
          <p:cNvSpPr/>
          <p:nvPr/>
        </p:nvSpPr>
        <p:spPr>
          <a:xfrm>
            <a:off x="3211809" y="1954110"/>
            <a:ext cx="2343150" cy="1319747"/>
          </a:xfrm>
          <a:prstGeom prst="cloudCallout">
            <a:avLst>
              <a:gd name="adj1" fmla="val -50145"/>
              <a:gd name="adj2" fmla="val 9229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Yolu</a:t>
            </a:r>
            <a:endParaRPr lang="tr-TR" dirty="0"/>
          </a:p>
          <a:p>
            <a:pPr algn="ctr"/>
            <a:endParaRPr lang="tr-TR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15505" y="3683145"/>
            <a:ext cx="306662" cy="1055937"/>
            <a:chOff x="2615505" y="3683145"/>
            <a:chExt cx="306662" cy="1055937"/>
          </a:xfrm>
        </p:grpSpPr>
        <p:sp>
          <p:nvSpPr>
            <p:cNvPr id="58" name="TextBox 57"/>
            <p:cNvSpPr txBox="1"/>
            <p:nvPr/>
          </p:nvSpPr>
          <p:spPr>
            <a:xfrm>
              <a:off x="2620481" y="36831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5507" y="3895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9207" y="41231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15505" y="4369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282272" y="3814237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79941" y="3814237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7610" y="3814237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79939" y="3814237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277760" y="3814237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075581" y="3814237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82560" y="3814237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672960" y="3814237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598985" y="4526960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3751385" y="4843936"/>
            <a:ext cx="1066800" cy="1697541"/>
            <a:chOff x="3751385" y="4843936"/>
            <a:chExt cx="1066800" cy="1697541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3751385" y="4843936"/>
              <a:ext cx="0" cy="618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903785" y="4843936"/>
              <a:ext cx="0" cy="770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056185" y="4852263"/>
              <a:ext cx="0" cy="914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4208585" y="4843936"/>
              <a:ext cx="0" cy="1075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4360985" y="4852263"/>
              <a:ext cx="0" cy="1219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4513385" y="4852263"/>
              <a:ext cx="0" cy="13719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4665785" y="4843936"/>
              <a:ext cx="0" cy="1532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4815900" y="4852263"/>
              <a:ext cx="2285" cy="1689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195261" y="5462052"/>
            <a:ext cx="3622924" cy="1066800"/>
            <a:chOff x="1195261" y="5462052"/>
            <a:chExt cx="3622924" cy="1066800"/>
          </a:xfrm>
        </p:grpSpPr>
        <p:cxnSp>
          <p:nvCxnSpPr>
            <p:cNvPr id="210" name="Straight Connector 209"/>
            <p:cNvCxnSpPr/>
            <p:nvPr/>
          </p:nvCxnSpPr>
          <p:spPr>
            <a:xfrm flipH="1">
              <a:off x="2262061" y="5462052"/>
              <a:ext cx="14893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109661" y="5614452"/>
              <a:ext cx="17941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1957261" y="5766852"/>
              <a:ext cx="20989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1793631" y="5919252"/>
              <a:ext cx="24149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1649875" y="6071652"/>
              <a:ext cx="27111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1500061" y="6224052"/>
              <a:ext cx="30133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1347661" y="6376452"/>
              <a:ext cx="33181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1195261" y="6528852"/>
              <a:ext cx="36229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 flipH="1">
            <a:off x="1195261" y="4856663"/>
            <a:ext cx="1066800" cy="1697541"/>
            <a:chOff x="1195261" y="4880109"/>
            <a:chExt cx="1066800" cy="1697541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195261" y="4880109"/>
              <a:ext cx="0" cy="618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347661" y="4880109"/>
              <a:ext cx="0" cy="770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500061" y="4888436"/>
              <a:ext cx="0" cy="914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652461" y="4880109"/>
              <a:ext cx="0" cy="1075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1804861" y="4888436"/>
              <a:ext cx="0" cy="1219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957261" y="4888436"/>
              <a:ext cx="0" cy="13719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109661" y="4880109"/>
              <a:ext cx="0" cy="1532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259776" y="4888436"/>
              <a:ext cx="2285" cy="1689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>
            <a:off x="3760566" y="4526960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915265" y="4526960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063067" y="4526960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226946" y="4526960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370166" y="4526960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527163" y="4526960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670383" y="4526960"/>
            <a:ext cx="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4" name="Bulut Belirtme Çizgisi 34"/>
          <p:cNvSpPr/>
          <p:nvPr/>
        </p:nvSpPr>
        <p:spPr>
          <a:xfrm>
            <a:off x="5089223" y="4926721"/>
            <a:ext cx="2343150" cy="850209"/>
          </a:xfrm>
          <a:prstGeom prst="cloudCallout">
            <a:avLst>
              <a:gd name="adj1" fmla="val -59151"/>
              <a:gd name="adj2" fmla="val 6026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Yolu</a:t>
            </a:r>
            <a:endParaRPr lang="tr-TR" dirty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88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"/>
                            </p:stCondLst>
                            <p:childTnLst>
                              <p:par>
                                <p:cTn id="8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7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9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1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3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2.59259E-6 L 0.3888 -2.59259E-6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2.59259E-6 L 0.3888 2.59259E-6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4.81481E-6 L 0.3888 4.81481E-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3.7037E-7 L 0.3888 -3.7037E-7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4.44444E-6 L 0.3888 4.44444E-6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2.22222E-6 L 0.3888 -2.22222E-6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2.59259E-6 L 0.3888 2.59259E-6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4.07407E-6 L 0.3888 -4.07407E-6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7.40741E-7 L 0.3888 7.40741E-7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4.07407E-6 L 0.3888 4.07407E-6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3.7037E-7 L 0.3888 3.7037E-7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38242 0.00393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185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8138 0.00255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0" presetClass="path" presetSubtype="0" accel="73000" decel="2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-0.00231 L -0.0004 0.02408 C -0.0004 0.03542 -0.05717 0.05046 -0.10339 0.05046 L -0.20638 0.05046 " pathEditMode="relative" rAng="5400000" ptsTypes="AAAA">
                                      <p:cBhvr>
                                        <p:cTn id="2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2639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0" presetClass="path" presetSubtype="0" accel="73000" decel="27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-1.85185E-6 L 2.5E-6 0.02639 C 2.5E-6 0.03773 -0.06406 0.05278 -0.11641 0.05278 L -0.23281 0.05278 " pathEditMode="relative" rAng="5400000" ptsTypes="AAAA">
                                      <p:cBhvr>
                                        <p:cTn id="27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2639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50" presetClass="path" presetSubtype="0" accel="73000" decel="27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65 -0.00116 L -0.00065 0.02523 C -0.00065 0.03658 -0.07266 0.05162 -0.13138 0.05162 L -0.26211 0.05162 " pathEditMode="relative" rAng="5400000" ptsTypes="AAAA">
                                      <p:cBhvr>
                                        <p:cTn id="2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2639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0" presetClass="path" presetSubtype="0" accel="73000" decel="27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65 -0.00116 L -0.00065 0.02523 C -0.00065 0.03658 -0.08164 0.05162 -0.14778 0.05162 L -0.29492 0.05162 " pathEditMode="relative" rAng="5400000" ptsTypes="AAAA">
                                      <p:cBhvr>
                                        <p:cTn id="2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2639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50" presetClass="path" presetSubtype="0" accel="73000" decel="27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66 -0.00116 L -0.00066 0.02523 C -0.00066 0.03658 -0.09141 0.05162 -0.16537 0.05162 L -0.33021 0.05162 " pathEditMode="relative" rAng="5400000" ptsTypes="AAAA">
                                      <p:cBhvr>
                                        <p:cTn id="2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1" y="2639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50" presetClass="path" presetSubtype="0" accel="73000" decel="2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65 -0.00116 L -0.00065 0.02523 C -0.00065 0.03658 -0.09909 0.05162 -0.1793 0.05162 L -0.35795 0.05162 " pathEditMode="relative" rAng="5400000" ptsTypes="AAAA">
                                      <p:cBhvr>
                                        <p:cTn id="29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2639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50" presetClass="path" presetSubtype="0" accel="73000" decel="27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65 -0.00116 L -0.00065 0.02523 C -0.00065 0.03658 -0.10964 0.05162 -0.19844 0.05162 L -0.39636 0.05162 " pathEditMode="relative" rAng="5400000" ptsTypes="AAAA">
                                      <p:cBhvr>
                                        <p:cTn id="30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79" y="2639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50" presetClass="path" presetSubtype="0" accel="73000" decel="27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1.875E-6 -1.85185E-6 L -1.875E-6 0.02639 C -1.875E-6 0.03773 -0.11862 0.05278 -0.21523 0.05278 L -0.4306 0.05278 " pathEditMode="relative" rAng="5400000" ptsTypes="AAAA">
                                      <p:cBhvr>
                                        <p:cTn id="30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23" y="2639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00"/>
                            </p:stCondLst>
                            <p:childTnLst>
                              <p:par>
                                <p:cTn id="3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7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600"/>
                            </p:stCondLst>
                            <p:childTnLst>
                              <p:par>
                                <p:cTn id="3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9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"/>
                            </p:stCondLst>
                            <p:childTnLst>
                              <p:par>
                                <p:cTn id="3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00"/>
                            </p:stCondLst>
                            <p:childTnLst>
                              <p:par>
                                <p:cTn id="3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00"/>
                            </p:stCondLst>
                            <p:childTnLst>
                              <p:par>
                                <p:cTn id="3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400"/>
                            </p:stCondLst>
                            <p:childTnLst>
                              <p:par>
                                <p:cTn id="34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600"/>
                            </p:stCondLst>
                            <p:childTnLst>
                              <p:par>
                                <p:cTn id="35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700"/>
                            </p:stCondLst>
                            <p:childTnLst>
                              <p:par>
                                <p:cTn id="3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800"/>
                            </p:stCondLst>
                            <p:childTnLst>
                              <p:par>
                                <p:cTn id="36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1.875E-6 0.10926 L -0.12265 0.10926 L -0.12265 0.00277 " pathEditMode="relative" rAng="0" ptsTypes="AAAA">
                                      <p:cBhvr>
                                        <p:cTn id="36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546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125E-6 2.96296E-6 L -3.125E-6 0.13125 L -0.14713 0.13125 L -0.14713 0.00324 " pathEditMode="relative" rAng="0" ptsTypes="AAAA">
                                      <p:cBhvr>
                                        <p:cTn id="36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6551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33333E-6 2.96296E-6 L -3.33333E-6 0.15393 L -0.17265 0.15393 L -0.17265 0.0037 " pathEditMode="relative" rAng="0" ptsTypes="AAAA">
                                      <p:cBhvr>
                                        <p:cTn id="36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7685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91667E-6 2.96296E-6 L -2.91667E-6 0.17615 L -0.19739 0.17615 L -0.19739 0.0044 " pathEditMode="relative" rAng="0" ptsTypes="AAAA">
                                      <p:cBhvr>
                                        <p:cTn id="37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0" y="8796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375E-6 2.96296E-6 L -4.375E-6 0.19838 L -0.22369 0.19838 L -0.22369 0.00486 " pathEditMode="relative" rAng="0" ptsTypes="AAAA">
                                      <p:cBhvr>
                                        <p:cTn id="37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5" y="9907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2.96296E-6 L -3.125E-6 0.2206 L -0.24765 0.2206 L -0.24765 0.00555 " pathEditMode="relative" rAng="0" ptsTypes="AAAA">
                                      <p:cBhvr>
                                        <p:cTn id="37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11019"/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75E-6 2.96296E-6 L -3.75E-6 0.24282 L -0.27343 0.24282 L -0.27343 0.00578 " pathEditMode="relative" rAng="0" ptsTypes="AAAA">
                                      <p:cBhvr>
                                        <p:cTn id="37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12130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path" presetSubtype="0" accel="5000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2.96296E-6 L -2.5E-6 0.26504 L -0.29726 0.26504 L -0.29726 0.00671 " pathEditMode="relative" rAng="0" ptsTypes="AAAA">
                                      <p:cBhvr>
                                        <p:cTn id="37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0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200"/>
                            </p:stCondLst>
                            <p:childTnLst>
                              <p:par>
                                <p:cTn id="3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300"/>
                            </p:stCondLst>
                            <p:childTnLst>
                              <p:par>
                                <p:cTn id="38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400"/>
                            </p:stCondLst>
                            <p:childTnLst>
                              <p:par>
                                <p:cTn id="38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500"/>
                            </p:stCondLst>
                            <p:childTnLst>
                              <p:par>
                                <p:cTn id="3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3600"/>
                            </p:stCondLst>
                            <p:childTnLst>
                              <p:par>
                                <p:cTn id="39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3700"/>
                            </p:stCondLst>
                            <p:childTnLst>
                              <p:par>
                                <p:cTn id="40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800"/>
                            </p:stCondLst>
                            <p:childTnLst>
                              <p:par>
                                <p:cTn id="40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900"/>
                            </p:stCondLst>
                            <p:childTnLst>
                              <p:par>
                                <p:cTn id="40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49" grpId="0" animBg="1"/>
      <p:bldP spid="57" grpId="0" animBg="1"/>
      <p:bldP spid="57" grpId="1" animBg="1"/>
      <p:bldP spid="81" grpId="0"/>
      <p:bldP spid="81" grpId="1"/>
      <p:bldP spid="81" grpId="2"/>
      <p:bldP spid="82" grpId="0"/>
      <p:bldP spid="82" grpId="1"/>
      <p:bldP spid="82" grpId="2"/>
      <p:bldP spid="83" grpId="0"/>
      <p:bldP spid="83" grpId="1"/>
      <p:bldP spid="83" grpId="2"/>
      <p:bldP spid="84" grpId="0"/>
      <p:bldP spid="84" grpId="1"/>
      <p:bldP spid="84" grpId="2"/>
      <p:bldP spid="85" grpId="0"/>
      <p:bldP spid="85" grpId="1"/>
      <p:bldP spid="85" grpId="2"/>
      <p:bldP spid="86" grpId="0"/>
      <p:bldP spid="86" grpId="1"/>
      <p:bldP spid="86" grpId="2"/>
      <p:bldP spid="87" grpId="0"/>
      <p:bldP spid="87" grpId="1"/>
      <p:bldP spid="87" grpId="2"/>
      <p:bldP spid="88" grpId="0"/>
      <p:bldP spid="88" grpId="1"/>
      <p:bldP spid="88" grpId="2"/>
      <p:bldP spid="199" grpId="0"/>
      <p:bldP spid="199" grpId="1"/>
      <p:bldP spid="199" grpId="2"/>
      <p:bldP spid="227" grpId="0"/>
      <p:bldP spid="227" grpId="1"/>
      <p:bldP spid="227" grpId="2"/>
      <p:bldP spid="228" grpId="0"/>
      <p:bldP spid="228" grpId="1"/>
      <p:bldP spid="228" grpId="2"/>
      <p:bldP spid="229" grpId="0"/>
      <p:bldP spid="229" grpId="1"/>
      <p:bldP spid="229" grpId="2"/>
      <p:bldP spid="230" grpId="0"/>
      <p:bldP spid="230" grpId="1"/>
      <p:bldP spid="230" grpId="2"/>
      <p:bldP spid="231" grpId="0"/>
      <p:bldP spid="231" grpId="1"/>
      <p:bldP spid="231" grpId="2"/>
      <p:bldP spid="232" grpId="0"/>
      <p:bldP spid="232" grpId="1"/>
      <p:bldP spid="232" grpId="2"/>
      <p:bldP spid="233" grpId="0"/>
      <p:bldP spid="233" grpId="1"/>
      <p:bldP spid="233" grpId="2"/>
      <p:bldP spid="234" grpId="0" animBg="1"/>
      <p:bldP spid="23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İnsana</a:t>
            </a:r>
            <a:r>
              <a:rPr lang="en-US" dirty="0"/>
              <a:t> </a:t>
            </a:r>
            <a:r>
              <a:rPr lang="en-US" dirty="0" err="1"/>
              <a:t>Karşı</a:t>
            </a:r>
            <a:endParaRPr lang="tr-TR" dirty="0"/>
          </a:p>
        </p:txBody>
      </p:sp>
      <p:sp>
        <p:nvSpPr>
          <p:cNvPr id="12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67576" cy="4351338"/>
          </a:xfrm>
        </p:spPr>
        <p:txBody>
          <a:bodyPr/>
          <a:lstStyle/>
          <a:p>
            <a:r>
              <a:rPr lang="en-US" dirty="0"/>
              <a:t>10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hücreyi</a:t>
            </a:r>
            <a:r>
              <a:rPr lang="en-US" dirty="0"/>
              <a:t> </a:t>
            </a:r>
            <a:r>
              <a:rPr lang="en-US" dirty="0" err="1"/>
              <a:t>adreslemek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günümüzdeki</a:t>
            </a:r>
            <a:r>
              <a:rPr lang="en-US" dirty="0"/>
              <a:t> </a:t>
            </a:r>
            <a:r>
              <a:rPr lang="en-US" dirty="0" err="1"/>
              <a:t>hafızalar</a:t>
            </a:r>
            <a:r>
              <a:rPr lang="en-US" dirty="0"/>
              <a:t> </a:t>
            </a:r>
            <a:r>
              <a:rPr lang="en-US" dirty="0" err="1"/>
              <a:t>milyarlarca</a:t>
            </a:r>
            <a:r>
              <a:rPr lang="en-US" dirty="0"/>
              <a:t> </a:t>
            </a:r>
            <a:r>
              <a:rPr lang="en-US" dirty="0" err="1"/>
              <a:t>hücreye</a:t>
            </a:r>
            <a:r>
              <a:rPr lang="en-US" dirty="0"/>
              <a:t>(</a:t>
            </a:r>
            <a:r>
              <a:rPr lang="en-US" dirty="0" err="1"/>
              <a:t>bayt</a:t>
            </a:r>
            <a:r>
              <a:rPr lang="en-US" dirty="0"/>
              <a:t>)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insanın</a:t>
            </a:r>
            <a:r>
              <a:rPr lang="en-US" dirty="0"/>
              <a:t> </a:t>
            </a:r>
            <a:r>
              <a:rPr lang="en-US" dirty="0" err="1"/>
              <a:t>böylesi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rakamlarla</a:t>
            </a:r>
            <a:r>
              <a:rPr lang="en-US" dirty="0"/>
              <a:t> </a:t>
            </a:r>
            <a:r>
              <a:rPr lang="en-US" dirty="0" err="1"/>
              <a:t>başa</a:t>
            </a:r>
            <a:r>
              <a:rPr lang="en-US" dirty="0"/>
              <a:t> </a:t>
            </a:r>
            <a:r>
              <a:rPr lang="en-US" dirty="0" err="1"/>
              <a:t>çıkması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</a:t>
            </a:r>
          </a:p>
        </p:txBody>
      </p:sp>
      <p:pic>
        <p:nvPicPr>
          <p:cNvPr id="4098" name="Picture 2" descr="Image result for malkoçoğl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2875572"/>
            <a:ext cx="3226278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Cloud Callout 183"/>
          <p:cNvSpPr/>
          <p:nvPr/>
        </p:nvSpPr>
        <p:spPr>
          <a:xfrm>
            <a:off x="7807569" y="884698"/>
            <a:ext cx="3821723" cy="1119947"/>
          </a:xfrm>
          <a:prstGeom prst="cloudCallout">
            <a:avLst>
              <a:gd name="adj1" fmla="val 7967"/>
              <a:gd name="adj2" fmla="val 14709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Kendi</a:t>
            </a:r>
            <a:r>
              <a:rPr lang="en-US" sz="2400" dirty="0"/>
              <a:t> </a:t>
            </a:r>
            <a:r>
              <a:rPr lang="en-US" sz="2400" dirty="0" err="1"/>
              <a:t>adına</a:t>
            </a:r>
            <a:r>
              <a:rPr lang="en-US" sz="2400" dirty="0"/>
              <a:t> </a:t>
            </a:r>
            <a:r>
              <a:rPr lang="en-US" sz="2400" dirty="0" err="1"/>
              <a:t>konuş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uiExpand="1" build="p"/>
      <p:bldP spid="1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Derleyici</a:t>
            </a:r>
            <a:r>
              <a:rPr lang="en-US" dirty="0"/>
              <a:t> </a:t>
            </a:r>
            <a:r>
              <a:rPr lang="en-US" dirty="0" err="1"/>
              <a:t>yardıma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-&gt; </a:t>
            </a:r>
            <a:r>
              <a:rPr lang="en-US" dirty="0" err="1"/>
              <a:t>Değişken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97700" cy="4351338"/>
          </a:xfrm>
        </p:spPr>
        <p:txBody>
          <a:bodyPr/>
          <a:lstStyle/>
          <a:p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hücrelerini</a:t>
            </a:r>
            <a:r>
              <a:rPr lang="en-US" dirty="0"/>
              <a:t> </a:t>
            </a:r>
            <a:r>
              <a:rPr lang="en-US" dirty="0" err="1"/>
              <a:t>adlandırabiliriz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Adlandırma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derleyiciye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8530887" y="1712182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10"/>
          <p:cNvSpPr/>
          <p:nvPr/>
        </p:nvSpPr>
        <p:spPr>
          <a:xfrm>
            <a:off x="8530887" y="2121596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12"/>
          <p:cNvSpPr/>
          <p:nvPr/>
        </p:nvSpPr>
        <p:spPr>
          <a:xfrm>
            <a:off x="8530887" y="2518669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13"/>
          <p:cNvSpPr/>
          <p:nvPr/>
        </p:nvSpPr>
        <p:spPr>
          <a:xfrm>
            <a:off x="8530887" y="2924291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14"/>
          <p:cNvSpPr/>
          <p:nvPr/>
        </p:nvSpPr>
        <p:spPr>
          <a:xfrm>
            <a:off x="8530887" y="3337948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15"/>
          <p:cNvSpPr/>
          <p:nvPr/>
        </p:nvSpPr>
        <p:spPr>
          <a:xfrm>
            <a:off x="8530887" y="3751605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16"/>
          <p:cNvSpPr/>
          <p:nvPr/>
        </p:nvSpPr>
        <p:spPr>
          <a:xfrm>
            <a:off x="8530887" y="4165262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7"/>
          <p:cNvSpPr/>
          <p:nvPr/>
        </p:nvSpPr>
        <p:spPr>
          <a:xfrm>
            <a:off x="8530887" y="4578919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8"/>
          <p:cNvSpPr/>
          <p:nvPr/>
        </p:nvSpPr>
        <p:spPr>
          <a:xfrm>
            <a:off x="8530887" y="4992576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9"/>
          <p:cNvSpPr/>
          <p:nvPr/>
        </p:nvSpPr>
        <p:spPr>
          <a:xfrm>
            <a:off x="8530887" y="5406233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20"/>
          <p:cNvSpPr/>
          <p:nvPr/>
        </p:nvSpPr>
        <p:spPr>
          <a:xfrm>
            <a:off x="8530887" y="5815528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3"/>
          <p:cNvSpPr/>
          <p:nvPr/>
        </p:nvSpPr>
        <p:spPr>
          <a:xfrm>
            <a:off x="8530887" y="1940878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0"/>
          <p:cNvSpPr/>
          <p:nvPr/>
        </p:nvSpPr>
        <p:spPr>
          <a:xfrm>
            <a:off x="8530887" y="2350292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2"/>
          <p:cNvSpPr/>
          <p:nvPr/>
        </p:nvSpPr>
        <p:spPr>
          <a:xfrm>
            <a:off x="8530887" y="2747365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3"/>
          <p:cNvSpPr/>
          <p:nvPr/>
        </p:nvSpPr>
        <p:spPr>
          <a:xfrm>
            <a:off x="8530887" y="3152987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4"/>
          <p:cNvSpPr/>
          <p:nvPr/>
        </p:nvSpPr>
        <p:spPr>
          <a:xfrm>
            <a:off x="8530887" y="3566644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5"/>
          <p:cNvSpPr/>
          <p:nvPr/>
        </p:nvSpPr>
        <p:spPr>
          <a:xfrm>
            <a:off x="8530887" y="3980301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16"/>
          <p:cNvSpPr/>
          <p:nvPr/>
        </p:nvSpPr>
        <p:spPr>
          <a:xfrm>
            <a:off x="8530887" y="4393958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17"/>
          <p:cNvSpPr/>
          <p:nvPr/>
        </p:nvSpPr>
        <p:spPr>
          <a:xfrm>
            <a:off x="8530887" y="4807615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18"/>
          <p:cNvSpPr/>
          <p:nvPr/>
        </p:nvSpPr>
        <p:spPr>
          <a:xfrm>
            <a:off x="8530887" y="5221272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19"/>
          <p:cNvSpPr/>
          <p:nvPr/>
        </p:nvSpPr>
        <p:spPr>
          <a:xfrm>
            <a:off x="8530887" y="5634929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0"/>
          <p:cNvSpPr/>
          <p:nvPr/>
        </p:nvSpPr>
        <p:spPr>
          <a:xfrm>
            <a:off x="8530887" y="6044224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25"/>
          <p:cNvSpPr txBox="1"/>
          <p:nvPr/>
        </p:nvSpPr>
        <p:spPr>
          <a:xfrm>
            <a:off x="9089960" y="128238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8143631" y="2980335"/>
            <a:ext cx="387256" cy="802695"/>
          </a:xfrm>
          <a:prstGeom prst="leftBrace">
            <a:avLst>
              <a:gd name="adj1" fmla="val 20631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83362" y="3176331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vizeNotu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33284" y="481871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finalNotu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8146712" y="4622654"/>
            <a:ext cx="387256" cy="802695"/>
          </a:xfrm>
          <a:prstGeom prst="leftBrace">
            <a:avLst>
              <a:gd name="adj1" fmla="val 20631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hababam sınıf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95" y="5036311"/>
            <a:ext cx="2961447" cy="132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loud Callout 29"/>
          <p:cNvSpPr/>
          <p:nvPr/>
        </p:nvSpPr>
        <p:spPr>
          <a:xfrm>
            <a:off x="3012766" y="3592613"/>
            <a:ext cx="4070596" cy="1225397"/>
          </a:xfrm>
          <a:prstGeom prst="cloudCallout">
            <a:avLst>
              <a:gd name="adj1" fmla="val -49472"/>
              <a:gd name="adj2" fmla="val 1056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Yandık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arkadaşlar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hafızaya</a:t>
            </a:r>
            <a:r>
              <a:rPr lang="en-US" dirty="0">
                <a:solidFill>
                  <a:schemeClr val="tx1"/>
                </a:solidFill>
              </a:rPr>
              <a:t> bile </a:t>
            </a:r>
            <a:r>
              <a:rPr lang="en-US" dirty="0" err="1">
                <a:solidFill>
                  <a:srgbClr val="FF0000"/>
                </a:solidFill>
              </a:rPr>
              <a:t>vize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final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isimleri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veriyor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29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9" grpId="0" animBg="1"/>
      <p:bldP spid="28" grpId="0"/>
      <p:bldP spid="31" grpId="0"/>
      <p:bldP spid="32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eft Brace 48"/>
          <p:cNvSpPr/>
          <p:nvPr/>
        </p:nvSpPr>
        <p:spPr>
          <a:xfrm>
            <a:off x="9413632" y="2794888"/>
            <a:ext cx="387256" cy="802695"/>
          </a:xfrm>
          <a:prstGeom prst="leftBrace">
            <a:avLst>
              <a:gd name="adj1" fmla="val 20631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Derleyici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</a:t>
            </a:r>
            <a:endParaRPr lang="en-US" dirty="0"/>
          </a:p>
        </p:txBody>
      </p:sp>
      <p:sp>
        <p:nvSpPr>
          <p:cNvPr id="5" name="Dikdörtgen 3"/>
          <p:cNvSpPr/>
          <p:nvPr/>
        </p:nvSpPr>
        <p:spPr>
          <a:xfrm>
            <a:off x="9800887" y="1928082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10"/>
          <p:cNvSpPr/>
          <p:nvPr/>
        </p:nvSpPr>
        <p:spPr>
          <a:xfrm>
            <a:off x="9800887" y="2337496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12"/>
          <p:cNvSpPr/>
          <p:nvPr/>
        </p:nvSpPr>
        <p:spPr>
          <a:xfrm>
            <a:off x="9800887" y="2734569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3"/>
          <p:cNvSpPr/>
          <p:nvPr/>
        </p:nvSpPr>
        <p:spPr>
          <a:xfrm>
            <a:off x="9800887" y="3140191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4"/>
          <p:cNvSpPr/>
          <p:nvPr/>
        </p:nvSpPr>
        <p:spPr>
          <a:xfrm>
            <a:off x="9800887" y="3553848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5"/>
          <p:cNvSpPr/>
          <p:nvPr/>
        </p:nvSpPr>
        <p:spPr>
          <a:xfrm>
            <a:off x="9800887" y="3967505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6"/>
          <p:cNvSpPr/>
          <p:nvPr/>
        </p:nvSpPr>
        <p:spPr>
          <a:xfrm>
            <a:off x="9800887" y="4381162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7"/>
          <p:cNvSpPr/>
          <p:nvPr/>
        </p:nvSpPr>
        <p:spPr>
          <a:xfrm>
            <a:off x="9800887" y="4794819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8"/>
          <p:cNvSpPr/>
          <p:nvPr/>
        </p:nvSpPr>
        <p:spPr>
          <a:xfrm>
            <a:off x="9800887" y="5208476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9"/>
          <p:cNvSpPr/>
          <p:nvPr/>
        </p:nvSpPr>
        <p:spPr>
          <a:xfrm>
            <a:off x="9800887" y="5622133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20"/>
          <p:cNvSpPr/>
          <p:nvPr/>
        </p:nvSpPr>
        <p:spPr>
          <a:xfrm>
            <a:off x="9800887" y="6031428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3"/>
          <p:cNvSpPr/>
          <p:nvPr/>
        </p:nvSpPr>
        <p:spPr>
          <a:xfrm>
            <a:off x="9800887" y="2156778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10"/>
          <p:cNvSpPr/>
          <p:nvPr/>
        </p:nvSpPr>
        <p:spPr>
          <a:xfrm>
            <a:off x="9800887" y="2566192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12"/>
          <p:cNvSpPr/>
          <p:nvPr/>
        </p:nvSpPr>
        <p:spPr>
          <a:xfrm>
            <a:off x="9800887" y="2963265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13"/>
          <p:cNvSpPr/>
          <p:nvPr/>
        </p:nvSpPr>
        <p:spPr>
          <a:xfrm>
            <a:off x="9800887" y="3368887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14"/>
          <p:cNvSpPr/>
          <p:nvPr/>
        </p:nvSpPr>
        <p:spPr>
          <a:xfrm>
            <a:off x="9800887" y="3782544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15"/>
          <p:cNvSpPr/>
          <p:nvPr/>
        </p:nvSpPr>
        <p:spPr>
          <a:xfrm>
            <a:off x="9800887" y="4196201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16"/>
          <p:cNvSpPr/>
          <p:nvPr/>
        </p:nvSpPr>
        <p:spPr>
          <a:xfrm>
            <a:off x="9800887" y="4609858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17"/>
          <p:cNvSpPr/>
          <p:nvPr/>
        </p:nvSpPr>
        <p:spPr>
          <a:xfrm>
            <a:off x="9800887" y="5023515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18"/>
          <p:cNvSpPr/>
          <p:nvPr/>
        </p:nvSpPr>
        <p:spPr>
          <a:xfrm>
            <a:off x="9800887" y="5437172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19"/>
          <p:cNvSpPr/>
          <p:nvPr/>
        </p:nvSpPr>
        <p:spPr>
          <a:xfrm>
            <a:off x="9800887" y="5850829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20"/>
          <p:cNvSpPr/>
          <p:nvPr/>
        </p:nvSpPr>
        <p:spPr>
          <a:xfrm>
            <a:off x="9800887" y="6260124"/>
            <a:ext cx="1758067" cy="228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TextBox 38"/>
          <p:cNvSpPr txBox="1"/>
          <p:nvPr/>
        </p:nvSpPr>
        <p:spPr>
          <a:xfrm>
            <a:off x="10359960" y="149828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pic>
        <p:nvPicPr>
          <p:cNvPr id="4098" name="Picture 2" descr="Image result for programmer fre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26656"/>
            <a:ext cx="1232936" cy="12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002688" y="2664251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number;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51673" y="2440045"/>
            <a:ext cx="1443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Derleyici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3"/>
          </p:cNvCxnSpPr>
          <p:nvPr/>
        </p:nvCxnSpPr>
        <p:spPr>
          <a:xfrm>
            <a:off x="2297723" y="2848917"/>
            <a:ext cx="2263241" cy="127889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49" idx="1"/>
          </p:cNvCxnSpPr>
          <p:nvPr/>
        </p:nvCxnSpPr>
        <p:spPr>
          <a:xfrm flipV="1">
            <a:off x="7186305" y="3196236"/>
            <a:ext cx="2227327" cy="931574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1137138" y="5521569"/>
            <a:ext cx="2321170" cy="967251"/>
          </a:xfrm>
          <a:prstGeom prst="cloudCallout">
            <a:avLst>
              <a:gd name="adj1" fmla="val -30258"/>
              <a:gd name="adj2" fmla="val -155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Programcı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1392" y="2660445"/>
            <a:ext cx="15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number =5;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42937" y="2479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Dikdörtgen 10"/>
          <p:cNvSpPr/>
          <p:nvPr/>
        </p:nvSpPr>
        <p:spPr>
          <a:xfrm>
            <a:off x="9800887" y="2778009"/>
            <a:ext cx="1758067" cy="8195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tr-TR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726676" y="2641455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&lt;&lt;number;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268257" y="2835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4102" name="Picture 6" descr="Image result for COMPUTER MONITOR FREE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10" y="1570024"/>
            <a:ext cx="1071331" cy="8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387871" y="16706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pic>
        <p:nvPicPr>
          <p:cNvPr id="3074" name="Picture 2" descr="Image result for gandal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298" y="3119442"/>
            <a:ext cx="2655379" cy="17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5391151" y="5854605"/>
            <a:ext cx="2752724" cy="919051"/>
          </a:xfrm>
          <a:prstGeom prst="cloudCallout">
            <a:avLst>
              <a:gd name="adj1" fmla="val -17042"/>
              <a:gd name="adj2" fmla="val -225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Balrog</a:t>
            </a:r>
            <a:r>
              <a:rPr lang="en-US" dirty="0"/>
              <a:t> </a:t>
            </a:r>
            <a:r>
              <a:rPr lang="en-US" dirty="0" err="1"/>
              <a:t>değilsen</a:t>
            </a:r>
            <a:r>
              <a:rPr lang="en-US" dirty="0"/>
              <a:t> </a:t>
            </a:r>
            <a:r>
              <a:rPr lang="en-US" dirty="0" err="1"/>
              <a:t>geç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7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45833E-6 7.40741E-7 L 6.45833E-6 7.40741E-7 L 0.10092 0.00162 L 0.10092 0.18981 L 0.1672 0.18981 L 0.45951 0.18981 L 0.45951 0.04259 L 0.62501 0.04259 " pathEditMode="relative" ptsTypes="AAAAAAAA">
                                      <p:cBhvr>
                                        <p:cTn id="150" dur="1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600"/>
                            </p:stCondLst>
                            <p:childTnLst>
                              <p:par>
                                <p:cTn id="1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-0.09674 -2.22222E-6 L -0.09674 0.14306 L -0.46237 0.14306 L -0.46237 -0.04722 L -0.56159 -0.04722 " pathEditMode="relative" ptsTypes="AAAAAA">
                                      <p:cBhvr>
                                        <p:cTn id="1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5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1" grpId="0"/>
      <p:bldP spid="41" grpId="1"/>
      <p:bldP spid="42" grpId="0"/>
      <p:bldP spid="53" grpId="0" animBg="1"/>
      <p:bldP spid="57" grpId="0"/>
      <p:bldP spid="57" grpId="1"/>
      <p:bldP spid="56" grpId="0"/>
      <p:bldP spid="56" grpId="1"/>
      <p:bldP spid="56" grpId="2"/>
      <p:bldP spid="59" grpId="0" animBg="1"/>
      <p:bldP spid="60" grpId="0"/>
      <p:bldP spid="64" grpId="0"/>
      <p:bldP spid="64" grpId="1"/>
      <p:bldP spid="64" grpId="2"/>
      <p:bldP spid="67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8F45FE-4B78-4863-AFD1-085BC620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Uygulamanın Hafızaya Yüklenmesi</a:t>
            </a:r>
            <a:endParaRPr lang="en-US" dirty="0"/>
          </a:p>
        </p:txBody>
      </p:sp>
      <p:pic>
        <p:nvPicPr>
          <p:cNvPr id="5" name="Picture 4" descr="Image result for chrome">
            <a:extLst>
              <a:ext uri="{FF2B5EF4-FFF2-40B4-BE49-F238E27FC236}">
                <a16:creationId xmlns:a16="http://schemas.microsoft.com/office/drawing/2014/main" id="{22B84367-23E2-445A-A0AF-B5B306C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8" y="2742281"/>
            <a:ext cx="641867" cy="42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COMPUTER MONITOR FREE ART">
            <a:extLst>
              <a:ext uri="{FF2B5EF4-FFF2-40B4-BE49-F238E27FC236}">
                <a16:creationId xmlns:a16="http://schemas.microsoft.com/office/drawing/2014/main" id="{738519CF-6CB7-4C2E-A9CE-69D339C3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7" y="2508282"/>
            <a:ext cx="1867593" cy="17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visual studio">
            <a:extLst>
              <a:ext uri="{FF2B5EF4-FFF2-40B4-BE49-F238E27FC236}">
                <a16:creationId xmlns:a16="http://schemas.microsoft.com/office/drawing/2014/main" id="{B0C3F411-1B5A-4D3E-AA26-58D26A77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74" y="2742281"/>
            <a:ext cx="366862" cy="3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Image result for fallout desktop icon">
            <a:extLst>
              <a:ext uri="{FF2B5EF4-FFF2-40B4-BE49-F238E27FC236}">
                <a16:creationId xmlns:a16="http://schemas.microsoft.com/office/drawing/2014/main" id="{E9C3248C-D0A8-45E4-958D-E19870D62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15" y="3243063"/>
            <a:ext cx="448667" cy="44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Image result for mouse cursor png">
            <a:extLst>
              <a:ext uri="{FF2B5EF4-FFF2-40B4-BE49-F238E27FC236}">
                <a16:creationId xmlns:a16="http://schemas.microsoft.com/office/drawing/2014/main" id="{C0E5727C-63CB-4C20-8C51-27021D29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8" y="3434828"/>
            <a:ext cx="237617" cy="35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Image result for mouse free image">
            <a:extLst>
              <a:ext uri="{FF2B5EF4-FFF2-40B4-BE49-F238E27FC236}">
                <a16:creationId xmlns:a16="http://schemas.microsoft.com/office/drawing/2014/main" id="{32833029-2566-461E-A9D9-39E17CBC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7" y="5499299"/>
            <a:ext cx="993576" cy="9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76EEB726-D887-450F-A5CF-4B4B4A5B8C8B}"/>
              </a:ext>
            </a:extLst>
          </p:cNvPr>
          <p:cNvSpPr/>
          <p:nvPr/>
        </p:nvSpPr>
        <p:spPr>
          <a:xfrm>
            <a:off x="7573991" y="2295500"/>
            <a:ext cx="1794294" cy="412270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en-US" dirty="0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E611DC8B-8757-472D-B037-4D374924C4F6}"/>
              </a:ext>
            </a:extLst>
          </p:cNvPr>
          <p:cNvSpPr/>
          <p:nvPr/>
        </p:nvSpPr>
        <p:spPr>
          <a:xfrm>
            <a:off x="2524316" y="2979957"/>
            <a:ext cx="1746026" cy="52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827A1E-5318-458B-A9E7-D48C9247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22" y="2703957"/>
            <a:ext cx="1221292" cy="10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k: Sağ 15">
            <a:extLst>
              <a:ext uri="{FF2B5EF4-FFF2-40B4-BE49-F238E27FC236}">
                <a16:creationId xmlns:a16="http://schemas.microsoft.com/office/drawing/2014/main" id="{07F2C0ED-8451-43B1-8FFB-6E4C57A0F034}"/>
              </a:ext>
            </a:extLst>
          </p:cNvPr>
          <p:cNvSpPr/>
          <p:nvPr/>
        </p:nvSpPr>
        <p:spPr>
          <a:xfrm>
            <a:off x="5797486" y="2907087"/>
            <a:ext cx="1691160" cy="52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CDB0722-B474-48D5-8FAE-9BE8D75FDDA1}"/>
              </a:ext>
            </a:extLst>
          </p:cNvPr>
          <p:cNvSpPr/>
          <p:nvPr/>
        </p:nvSpPr>
        <p:spPr>
          <a:xfrm>
            <a:off x="7573992" y="4454734"/>
            <a:ext cx="1794293" cy="9490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Uygulamanın Yükleneceği Alan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32B5280E-470F-4789-A133-2C7B74E6C43A}"/>
              </a:ext>
            </a:extLst>
          </p:cNvPr>
          <p:cNvSpPr txBox="1"/>
          <p:nvPr/>
        </p:nvSpPr>
        <p:spPr>
          <a:xfrm>
            <a:off x="7933065" y="1728654"/>
            <a:ext cx="1076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Bilgisayar Hafızası</a:t>
            </a:r>
            <a:endParaRPr lang="en-US" dirty="0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924697F7-0EB3-4F75-BF6A-CFF51770AC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5367" y="4347426"/>
            <a:ext cx="1214247" cy="1639234"/>
          </a:xfrm>
          <a:prstGeom prst="rect">
            <a:avLst/>
          </a:prstGeom>
        </p:spPr>
      </p:pic>
      <p:sp>
        <p:nvSpPr>
          <p:cNvPr id="18" name="Ok: Aşağı 17">
            <a:extLst>
              <a:ext uri="{FF2B5EF4-FFF2-40B4-BE49-F238E27FC236}">
                <a16:creationId xmlns:a16="http://schemas.microsoft.com/office/drawing/2014/main" id="{E822CB35-A640-4757-B882-2924A80B86F0}"/>
              </a:ext>
            </a:extLst>
          </p:cNvPr>
          <p:cNvSpPr/>
          <p:nvPr/>
        </p:nvSpPr>
        <p:spPr>
          <a:xfrm>
            <a:off x="4912323" y="3946319"/>
            <a:ext cx="310551" cy="496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k: Aşağı 21">
            <a:extLst>
              <a:ext uri="{FF2B5EF4-FFF2-40B4-BE49-F238E27FC236}">
                <a16:creationId xmlns:a16="http://schemas.microsoft.com/office/drawing/2014/main" id="{AE0AC7E2-0FCE-4702-A850-DC4C515D5730}"/>
              </a:ext>
            </a:extLst>
          </p:cNvPr>
          <p:cNvSpPr/>
          <p:nvPr/>
        </p:nvSpPr>
        <p:spPr>
          <a:xfrm rot="16200000">
            <a:off x="6379639" y="4058034"/>
            <a:ext cx="310551" cy="1907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A405ABD6-D18E-41FD-A774-A496B9F3DBB3}"/>
              </a:ext>
            </a:extLst>
          </p:cNvPr>
          <p:cNvSpPr txBox="1"/>
          <p:nvPr/>
        </p:nvSpPr>
        <p:spPr>
          <a:xfrm>
            <a:off x="8035265" y="3463787"/>
            <a:ext cx="1076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Boş Alan Aranıyor</a:t>
            </a:r>
            <a:endParaRPr lang="en-US" dirty="0"/>
          </a:p>
        </p:txBody>
      </p:sp>
      <p:pic>
        <p:nvPicPr>
          <p:cNvPr id="1025" name="Resim 1024">
            <a:extLst>
              <a:ext uri="{FF2B5EF4-FFF2-40B4-BE49-F238E27FC236}">
                <a16:creationId xmlns:a16="http://schemas.microsoft.com/office/drawing/2014/main" id="{F7F677B9-2F20-4A1A-9F59-055FBB146C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46" y="2622544"/>
            <a:ext cx="752573" cy="752573"/>
          </a:xfrm>
          <a:prstGeom prst="rect">
            <a:avLst/>
          </a:prstGeom>
        </p:spPr>
      </p:pic>
      <p:sp>
        <p:nvSpPr>
          <p:cNvPr id="38" name="Metin kutusu 37">
            <a:extLst>
              <a:ext uri="{FF2B5EF4-FFF2-40B4-BE49-F238E27FC236}">
                <a16:creationId xmlns:a16="http://schemas.microsoft.com/office/drawing/2014/main" id="{B476EE21-5C46-4EEB-B3C7-3A9352F635D0}"/>
              </a:ext>
            </a:extLst>
          </p:cNvPr>
          <p:cNvSpPr txBox="1"/>
          <p:nvPr/>
        </p:nvSpPr>
        <p:spPr>
          <a:xfrm>
            <a:off x="9453630" y="4533325"/>
            <a:ext cx="1076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Alan Bulundu</a:t>
            </a:r>
            <a:endParaRPr lang="en-US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B6D90FAD-C808-4A2D-878D-3A7155FB691C}"/>
              </a:ext>
            </a:extLst>
          </p:cNvPr>
          <p:cNvSpPr txBox="1"/>
          <p:nvPr/>
        </p:nvSpPr>
        <p:spPr>
          <a:xfrm>
            <a:off x="3810155" y="5918199"/>
            <a:ext cx="3721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Sabit Diskten Hafıza alanına Kopyalanıyor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6458 -0.00995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7292 -0.0868 " pathEditMode="relative" rAng="0" ptsTypes="AA">
                                      <p:cBhvr>
                                        <p:cTn id="12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6" grpId="0" animBg="1"/>
      <p:bldP spid="16" grpId="1" animBg="1"/>
      <p:bldP spid="15" grpId="0" animBg="1"/>
      <p:bldP spid="19" grpId="0"/>
      <p:bldP spid="18" grpId="0" animBg="1"/>
      <p:bldP spid="22" grpId="0" animBg="1"/>
      <p:bldP spid="25" grpId="0"/>
      <p:bldP spid="25" grpId="1"/>
      <p:bldP spid="25" grpId="2"/>
      <p:bldP spid="38" grpId="0"/>
      <p:bldP spid="38" grpId="1"/>
      <p:bldP spid="39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2938</Words>
  <Application>Microsoft Office PowerPoint</Application>
  <PresentationFormat>Widescreen</PresentationFormat>
  <Paragraphs>852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Teması</vt:lpstr>
      <vt:lpstr>PROGRAM HAFIZASI</vt:lpstr>
      <vt:lpstr>İŞLEM VE VERİ</vt:lpstr>
      <vt:lpstr>Program nasıl çalışır</vt:lpstr>
      <vt:lpstr>RAM  elektrik ile yaşar</vt:lpstr>
      <vt:lpstr>RAM ve İşlemci</vt:lpstr>
      <vt:lpstr>Adres İnsana Karşı</vt:lpstr>
      <vt:lpstr>Derleyici yardıma gelir -&gt; Değişken</vt:lpstr>
      <vt:lpstr>Derleyici ve Değişken</vt:lpstr>
      <vt:lpstr>Uygulamanın Hafızaya Yüklenmesi</vt:lpstr>
      <vt:lpstr>Program Hafızası</vt:lpstr>
      <vt:lpstr>Statik Bellek Bölgesi</vt:lpstr>
      <vt:lpstr>Yığın</vt:lpstr>
      <vt:lpstr>Çalışma Anı - Uygulama Yığını</vt:lpstr>
      <vt:lpstr>Yığının Avantajları </vt:lpstr>
      <vt:lpstr>Yığın Dez Avantajları</vt:lpstr>
      <vt:lpstr>Yığın Dez Avantajı – Değişken Etki Alanı</vt:lpstr>
      <vt:lpstr>Değer ile geçme</vt:lpstr>
      <vt:lpstr>Çözüm: İşaretçi</vt:lpstr>
      <vt:lpstr>İşaretçi Tanımlama</vt:lpstr>
      <vt:lpstr>İşaretçi Kullanma</vt:lpstr>
      <vt:lpstr>Değer ile Geçme Problemi</vt:lpstr>
      <vt:lpstr>Adres İle Geçme</vt:lpstr>
      <vt:lpstr>Yığın Dez Avantajı- Sabit Dizi</vt:lpstr>
      <vt:lpstr>Çözüm- Heap</vt:lpstr>
      <vt:lpstr>Heap Hafızasını Kullanma</vt:lpstr>
      <vt:lpstr>Heap Hafızasını Kullanma</vt:lpstr>
      <vt:lpstr>Adres -&gt; İşaretçi</vt:lpstr>
      <vt:lpstr>Yığın ve Heap ilişkisi</vt:lpstr>
      <vt:lpstr>Adres -&gt; İşaretçi</vt:lpstr>
      <vt:lpstr>Hafıza Gediği</vt:lpstr>
      <vt:lpstr>Hafızanın serbest bırakılması</vt:lpstr>
      <vt:lpstr>Sallanan İşaretçi</vt:lpstr>
      <vt:lpstr>Yığın ile Heap arasındaki ilişki</vt:lpstr>
      <vt:lpstr>Heap ve Nesne</vt:lpstr>
      <vt:lpstr>-&gt; operatörü</vt:lpstr>
      <vt:lpstr>Nesne İçi Heap Kullanımı</vt:lpstr>
      <vt:lpstr>Yok Edici Fonksiyon</vt:lpstr>
      <vt:lpstr>Yok Edici Fonksiyon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GÖSTERİCİLER</dc:title>
  <dc:creator>KAYHAN AYAR</dc:creator>
  <cp:lastModifiedBy>KAYHAN AYAR</cp:lastModifiedBy>
  <cp:revision>165</cp:revision>
  <dcterms:created xsi:type="dcterms:W3CDTF">2021-09-29T16:19:34Z</dcterms:created>
  <dcterms:modified xsi:type="dcterms:W3CDTF">2022-10-23T16:19:57Z</dcterms:modified>
</cp:coreProperties>
</file>