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81" r:id="rId26"/>
    <p:sldId id="282" r:id="rId27"/>
    <p:sldId id="278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B6E277-7A97-425E-9491-7F071301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7970F4-2CC7-4EEB-B794-1C614C9F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968334-6277-43AC-A529-04BB48CA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9478DB-47C7-42F3-8D40-BE2AC8ED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43186B-F349-4171-B102-D536A149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447872-3216-46FE-9727-311AADD5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FEFBCEB-2C2F-45E4-9DA0-B7A6F686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996BA7-956F-4599-8ACB-D02723F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939F6F-033D-47D9-94BF-40FED4B4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F724DC-566F-491B-A2B3-3F0D74D7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9A6F341-8F2A-4A26-98EB-D271D98A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EB7D52-D8A7-411C-8889-2900DF36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E01909-4E96-4098-9FFE-8A173C1F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38C17E-A396-4203-865A-9BD9336C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E7DE92-4EAF-41F6-8F25-2D22CE12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B3D5BE-A016-49E1-9AC3-4935AFAF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B67FF7-5C8F-46F2-9C95-D45E2E38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23AC49-E702-49C9-B0EB-3F79A1E7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CED0FC-ED64-4E3C-B26B-DB9361A3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51C755-0D29-48A3-8649-01BCF59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72167-DFFE-4F3A-9CE6-6B20AAF9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B74743-E392-459B-ABC5-9831CE22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B0C2AA-C22D-4501-897B-3ACCFDF7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F4B5E9-6816-4558-889B-DA6D1C7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57706E-2204-4D99-99F3-7DFE1B2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8F74D-2390-4590-B905-9219C5B9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D52901-2F65-4563-B660-F8BFFBD03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BCE986-C378-474C-8F01-DFC65FD87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8E19CC-76D6-4548-BBB6-FA39E717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72DCA0-0A2A-4843-9FC3-B44A0C2B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FC3D4E-1C57-4CEA-BDD0-8E31E12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21B8C8-049F-4078-96EB-43E1951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8B681B-DC8B-47C2-8244-465C4717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03FCEC-2F96-4D70-95EE-38BCA01A0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CEEF0BA-9191-44E8-8C2F-F81FE5E35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D8C36DC-B0DB-4CDD-833D-3E03BAD39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ACFED56-E137-440D-947A-F8692C4D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62C6E61-D26A-4BC4-80EF-0C199ED1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D482B83-7CB5-44BF-A5AC-4F3458B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9EA3BE-6D95-42D4-A2AA-2A8C8AC2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62601C6-CFE7-48DD-8AAE-AA8F2CA8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0CCA85-CD38-42FB-B1D0-6DA0F8B8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BFBE2F2-9B89-4DF3-95E3-8E639BC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994FB01-0DCE-4570-9FA3-DA41490F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29618C-84F6-46FA-B300-F72AC124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3F3DC8A-A4F3-4025-B40C-1F38025D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DFAD1B-4138-4750-8639-F8207338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7225ED-EA21-469D-88CC-15FD753B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734C5B-B1EB-457A-AAB1-B98352045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77C79B-00E9-467E-B743-7E7B3EC7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27D328-EEA6-4BDF-8C51-C8D3C129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4A7046-6388-4148-B9AA-2973D10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1876CF-1516-49E2-B42C-99BFE292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639944-225A-4079-8CE8-7368A91A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5BB55EA-E487-4ED1-8953-897F7F7A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690FD9-AC9E-49CF-82A0-FF151257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93E055-B67A-41D5-AFBB-5B4732BE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E4EF62-DD32-40B8-8F5C-4B3C8D93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6C45A4B-BE93-4427-9C96-FB7E3030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0315EB-9FA2-46CC-AACB-4D15051C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3C614E-C419-4ED4-A2F3-BCBC6CE00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A2A9-F815-4879-8EAF-CF241FCABBF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02D396-979D-431D-9B75-AA121B2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D7750E-FEEC-43A9-82C2-55F43402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1089-6032-41A6-82FF-E700F539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8C51D4-9B17-40FC-9EAF-AE4CE0A3D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Yığın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1BFA5D6-E337-456A-8F80-225D12C23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E6DFC3-576E-439B-B6A1-8CF79C07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 Getirme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F58363-976B-4F0B-BB25-6228C927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E7E41AF-C664-4D39-A398-FF06D4721096}"/>
              </a:ext>
            </a:extLst>
          </p:cNvPr>
          <p:cNvSpPr txBox="1"/>
          <p:nvPr/>
        </p:nvSpPr>
        <p:spPr>
          <a:xfrm>
            <a:off x="1581150" y="273281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out_of_range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Bos"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5A7CC5B-5989-438D-9145-EAEF8BA48041}"/>
              </a:ext>
            </a:extLst>
          </p:cNvPr>
          <p:cNvCxnSpPr>
            <a:cxnSpLocks/>
          </p:cNvCxnSpPr>
          <p:nvPr/>
        </p:nvCxnSpPr>
        <p:spPr>
          <a:xfrm>
            <a:off x="7162800" y="5826266"/>
            <a:ext cx="20750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D04AADA3-528D-4BE0-9B05-9A5E0857A80A}"/>
              </a:ext>
            </a:extLst>
          </p:cNvPr>
          <p:cNvSpPr/>
          <p:nvPr/>
        </p:nvSpPr>
        <p:spPr>
          <a:xfrm>
            <a:off x="4357688" y="5551946"/>
            <a:ext cx="2714625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solidFill>
                  <a:schemeClr val="tx1"/>
                </a:solidFill>
              </a:rPr>
              <a:t>exception</a:t>
            </a:r>
            <a:r>
              <a:rPr lang="tr-TR" dirty="0"/>
              <a:t> videosunu izlemenizi tavsiye ederim</a:t>
            </a:r>
            <a:endParaRPr lang="en-US" dirty="0"/>
          </a:p>
        </p:txBody>
      </p:sp>
      <p:pic>
        <p:nvPicPr>
          <p:cNvPr id="8194" name="Picture 2" descr="Create meme &amp;quot;meme , memes , smart black man meme&amp;quot; - Pictures - Meme -arsenal.com">
            <a:extLst>
              <a:ext uri="{FF2B5EF4-FFF2-40B4-BE49-F238E27FC236}">
                <a16:creationId xmlns:a16="http://schemas.microsoft.com/office/drawing/2014/main" id="{08C7FD70-C0F1-40E3-9B12-A28E985A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583" y="4645503"/>
            <a:ext cx="2708435" cy="203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0F19B772-5082-4894-AF7C-9C13A54F2699}"/>
              </a:ext>
            </a:extLst>
          </p:cNvPr>
          <p:cNvCxnSpPr>
            <a:cxnSpLocks/>
          </p:cNvCxnSpPr>
          <p:nvPr/>
        </p:nvCxnSpPr>
        <p:spPr>
          <a:xfrm flipH="1">
            <a:off x="5389780" y="3767085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99009C1F-D0D8-48BC-99E9-F53C0D38EB60}"/>
              </a:ext>
            </a:extLst>
          </p:cNvPr>
          <p:cNvSpPr/>
          <p:nvPr/>
        </p:nvSpPr>
        <p:spPr>
          <a:xfrm>
            <a:off x="6843712" y="3492765"/>
            <a:ext cx="3138488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Eğer yığın boş değil ise yığının tepesindekini döndürür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DCC7F192-2FF4-4657-A4A5-8AB08DCEDBA9}"/>
              </a:ext>
            </a:extLst>
          </p:cNvPr>
          <p:cNvCxnSpPr>
            <a:cxnSpLocks/>
          </p:cNvCxnSpPr>
          <p:nvPr/>
        </p:nvCxnSpPr>
        <p:spPr>
          <a:xfrm flipH="1">
            <a:off x="6819244" y="4526612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135434F3-6461-4CA0-9BB8-C94F0A0F716F}"/>
              </a:ext>
            </a:extLst>
          </p:cNvPr>
          <p:cNvSpPr/>
          <p:nvPr/>
        </p:nvSpPr>
        <p:spPr>
          <a:xfrm>
            <a:off x="8273176" y="4252292"/>
            <a:ext cx="3138488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 boş ise hata(</a:t>
            </a:r>
            <a:r>
              <a:rPr lang="tr-TR" dirty="0" err="1"/>
              <a:t>exception</a:t>
            </a:r>
            <a:r>
              <a:rPr lang="tr-TR" dirty="0"/>
              <a:t>) fırlatır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0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536F0B-F3BA-48C9-9308-8C50E51B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Dinamik Yığın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890169D-F0B3-4926-A106-FC05DD767879}"/>
              </a:ext>
            </a:extLst>
          </p:cNvPr>
          <p:cNvSpPr txBox="1"/>
          <p:nvPr/>
        </p:nvSpPr>
        <p:spPr>
          <a:xfrm>
            <a:off x="838200" y="1825625"/>
            <a:ext cx="39814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bosmu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dolumu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genislet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kapasite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218" name="Picture 2" descr="I felt a great disturbance in the Force... - YouTube">
            <a:extLst>
              <a:ext uri="{FF2B5EF4-FFF2-40B4-BE49-F238E27FC236}">
                <a16:creationId xmlns:a16="http://schemas.microsoft.com/office/drawing/2014/main" id="{32DE5351-A041-4A50-871C-3E5BE96F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35" y="4368800"/>
            <a:ext cx="3776133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üşünce Balonu: Bulut 5">
            <a:extLst>
              <a:ext uri="{FF2B5EF4-FFF2-40B4-BE49-F238E27FC236}">
                <a16:creationId xmlns:a16="http://schemas.microsoft.com/office/drawing/2014/main" id="{AEA31CC7-447A-484A-9194-AFC199BBA612}"/>
              </a:ext>
            </a:extLst>
          </p:cNvPr>
          <p:cNvSpPr/>
          <p:nvPr/>
        </p:nvSpPr>
        <p:spPr>
          <a:xfrm>
            <a:off x="6819901" y="3178532"/>
            <a:ext cx="3238499" cy="1257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Güçte bir rahatsızlık hissediyorum</a:t>
            </a:r>
            <a:endParaRPr lang="en-US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4B2E4509-21F8-44F5-A9BD-B695AC61460D}"/>
              </a:ext>
            </a:extLst>
          </p:cNvPr>
          <p:cNvSpPr/>
          <p:nvPr/>
        </p:nvSpPr>
        <p:spPr>
          <a:xfrm>
            <a:off x="4181475" y="2034758"/>
            <a:ext cx="4760121" cy="114377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Dinamik Kelimesi Sizlere Bir Şey Hatırlatmış Olmalı</a:t>
            </a:r>
            <a:endParaRPr lang="en-US" sz="2400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3FC0A5A-3FA1-4BF9-B3C8-1EFDDB478775}"/>
              </a:ext>
            </a:extLst>
          </p:cNvPr>
          <p:cNvCxnSpPr>
            <a:cxnSpLocks/>
          </p:cNvCxnSpPr>
          <p:nvPr/>
        </p:nvCxnSpPr>
        <p:spPr>
          <a:xfrm flipH="1">
            <a:off x="3156169" y="6124019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099F831C-68B3-4348-9D02-3C2AC6B68767}"/>
              </a:ext>
            </a:extLst>
          </p:cNvPr>
          <p:cNvSpPr/>
          <p:nvPr/>
        </p:nvSpPr>
        <p:spPr>
          <a:xfrm>
            <a:off x="4819650" y="5743456"/>
            <a:ext cx="4676775" cy="761126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Yığının dizisi </a:t>
            </a:r>
            <a:r>
              <a:rPr lang="tr-TR" dirty="0" err="1"/>
              <a:t>heap</a:t>
            </a:r>
            <a:r>
              <a:rPr lang="tr-TR" dirty="0"/>
              <a:t> hafızasında oluşturulacak. Bu sayede istediğimiz de diziyi genişletebileceğiz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101A0D9-3D3E-4FC9-8108-9C0BD5A9AB80}"/>
              </a:ext>
            </a:extLst>
          </p:cNvPr>
          <p:cNvCxnSpPr>
            <a:cxnSpLocks/>
          </p:cNvCxnSpPr>
          <p:nvPr/>
        </p:nvCxnSpPr>
        <p:spPr>
          <a:xfrm flipH="1">
            <a:off x="4706099" y="5046939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25D384D2-0BAA-42B7-AA19-54297BA29E06}"/>
              </a:ext>
            </a:extLst>
          </p:cNvPr>
          <p:cNvSpPr/>
          <p:nvPr/>
        </p:nvSpPr>
        <p:spPr>
          <a:xfrm>
            <a:off x="6369580" y="4666376"/>
            <a:ext cx="4676775" cy="761126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genislet</a:t>
            </a:r>
            <a:r>
              <a:rPr lang="tr-TR" dirty="0"/>
              <a:t> fonksiyonu yığının kapasitesini boyut kadar arttıracaktır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56" fill="hold">
                                          <p:stCondLst>
                                            <p:cond delay="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56" fill="hold">
                                          <p:stCondLst>
                                            <p:cond delay="1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56" fill="hold">
                                          <p:stCondLst>
                                            <p:cond delay="1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56" fill="hold">
                                          <p:stCondLst>
                                            <p:cond delay="2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3559F7-E56A-4AB7-9244-27888326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Kurucu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37C2C2C-EBC6-40A0-97F5-3259A42E5285}"/>
              </a:ext>
            </a:extLst>
          </p:cNvPr>
          <p:cNvSpPr txBox="1"/>
          <p:nvPr/>
        </p:nvSpPr>
        <p:spPr>
          <a:xfrm>
            <a:off x="3114675" y="239428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tr-T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tr-T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kapasite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tr-T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genislet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F62D1EA-3665-4480-A4BA-C9DFB8B233E0}"/>
              </a:ext>
            </a:extLst>
          </p:cNvPr>
          <p:cNvCxnSpPr>
            <a:cxnSpLocks/>
          </p:cNvCxnSpPr>
          <p:nvPr/>
        </p:nvCxnSpPr>
        <p:spPr>
          <a:xfrm flipH="1">
            <a:off x="5791200" y="4089786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3BEBC437-191F-493A-9CD7-D2C0D132F0FA}"/>
              </a:ext>
            </a:extLst>
          </p:cNvPr>
          <p:cNvSpPr/>
          <p:nvPr/>
        </p:nvSpPr>
        <p:spPr>
          <a:xfrm>
            <a:off x="7339843" y="3815466"/>
            <a:ext cx="4480682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veriler başlangıçta hiçbir yeri göstermeyecek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1EBD6EAA-0DE7-4830-ABAD-FBFA81E98EB4}"/>
              </a:ext>
            </a:extLst>
          </p:cNvPr>
          <p:cNvCxnSpPr>
            <a:cxnSpLocks/>
          </p:cNvCxnSpPr>
          <p:nvPr/>
        </p:nvCxnSpPr>
        <p:spPr>
          <a:xfrm flipH="1">
            <a:off x="6162675" y="4851786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1132864-D66F-4E9C-A47D-293499CAE073}"/>
              </a:ext>
            </a:extLst>
          </p:cNvPr>
          <p:cNvSpPr/>
          <p:nvPr/>
        </p:nvSpPr>
        <p:spPr>
          <a:xfrm>
            <a:off x="7711318" y="4577466"/>
            <a:ext cx="4480682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Dizinin maksimum kapasitesi. Başlangıçta 0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EE7FE588-B0A5-46A7-9541-D98A8AA8C6B2}"/>
              </a:ext>
            </a:extLst>
          </p:cNvPr>
          <p:cNvCxnSpPr>
            <a:cxnSpLocks/>
          </p:cNvCxnSpPr>
          <p:nvPr/>
        </p:nvCxnSpPr>
        <p:spPr>
          <a:xfrm flipH="1">
            <a:off x="6084509" y="5613786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763E11F7-514A-4285-8DDD-A98611B6D5F7}"/>
              </a:ext>
            </a:extLst>
          </p:cNvPr>
          <p:cNvSpPr/>
          <p:nvPr/>
        </p:nvSpPr>
        <p:spPr>
          <a:xfrm>
            <a:off x="7633152" y="5339466"/>
            <a:ext cx="4480682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Yığının kapasitesi 5 adet arttırılacak.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805E8C8D-50F1-452D-B5DE-8C5D6E51C40A}"/>
              </a:ext>
            </a:extLst>
          </p:cNvPr>
          <p:cNvSpPr/>
          <p:nvPr/>
        </p:nvSpPr>
        <p:spPr>
          <a:xfrm>
            <a:off x="423862" y="4381503"/>
            <a:ext cx="6291263" cy="2285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HEAP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457A11-F64D-4809-A3BD-8A3F9494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Genislet</a:t>
            </a:r>
            <a:r>
              <a:rPr lang="tr-TR" dirty="0"/>
              <a:t> Fonksiyonu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B66B1D9-18E8-4EF4-BC2F-FA7236A8276B}"/>
              </a:ext>
            </a:extLst>
          </p:cNvPr>
          <p:cNvSpPr/>
          <p:nvPr/>
        </p:nvSpPr>
        <p:spPr>
          <a:xfrm>
            <a:off x="1638300" y="4967286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5063612-867B-40E4-8DDF-5B9E384B5DDE}"/>
              </a:ext>
            </a:extLst>
          </p:cNvPr>
          <p:cNvSpPr/>
          <p:nvPr/>
        </p:nvSpPr>
        <p:spPr>
          <a:xfrm>
            <a:off x="3438523" y="4967285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4C283B8-7FFE-471B-BE40-0B34E693DD5D}"/>
              </a:ext>
            </a:extLst>
          </p:cNvPr>
          <p:cNvSpPr/>
          <p:nvPr/>
        </p:nvSpPr>
        <p:spPr>
          <a:xfrm>
            <a:off x="2238374" y="4967286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5D50D3C-C083-46E2-8038-4B7F6AF77EFA}"/>
              </a:ext>
            </a:extLst>
          </p:cNvPr>
          <p:cNvSpPr/>
          <p:nvPr/>
        </p:nvSpPr>
        <p:spPr>
          <a:xfrm>
            <a:off x="2838449" y="4967286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8EE37E19-D79A-4786-A456-BC717C545B84}"/>
              </a:ext>
            </a:extLst>
          </p:cNvPr>
          <p:cNvSpPr/>
          <p:nvPr/>
        </p:nvSpPr>
        <p:spPr>
          <a:xfrm>
            <a:off x="423862" y="3849543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veriler</a:t>
            </a:r>
            <a:endParaRPr lang="en-US" dirty="0"/>
          </a:p>
        </p:txBody>
      </p: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20884B7B-CB4D-4083-9673-E91C8AEA1297}"/>
              </a:ext>
            </a:extLst>
          </p:cNvPr>
          <p:cNvCxnSpPr>
            <a:cxnSpLocks/>
            <a:stCxn id="9" idx="1"/>
            <a:endCxn id="4" idx="1"/>
          </p:cNvCxnSpPr>
          <p:nvPr/>
        </p:nvCxnSpPr>
        <p:spPr>
          <a:xfrm rot="10800000" flipH="1" flipV="1">
            <a:off x="423862" y="4048124"/>
            <a:ext cx="1214438" cy="1090611"/>
          </a:xfrm>
          <a:prstGeom prst="bentConnector3">
            <a:avLst>
              <a:gd name="adj1" fmla="val -188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48C4C527-15AC-4F29-8321-7C2A80D7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528" y="1690688"/>
            <a:ext cx="5181597" cy="4976812"/>
          </a:xfrm>
        </p:spPr>
        <p:txBody>
          <a:bodyPr>
            <a:normAutofit/>
          </a:bodyPr>
          <a:lstStyle/>
          <a:p>
            <a:r>
              <a:rPr lang="tr-TR" sz="2400" dirty="0"/>
              <a:t>Yığınımızın aşağıdaki gibi 4 elemanı olduğunu düşünelim.</a:t>
            </a:r>
          </a:p>
          <a:p>
            <a:r>
              <a:rPr lang="tr-TR" sz="2400" dirty="0"/>
              <a:t>Yığınımızın kapasitesi =4 olsun</a:t>
            </a:r>
          </a:p>
          <a:p>
            <a:r>
              <a:rPr lang="tr-TR" sz="2400" dirty="0" err="1"/>
              <a:t>genislet</a:t>
            </a:r>
            <a:r>
              <a:rPr lang="tr-TR" sz="2400" dirty="0"/>
              <a:t>(4) çağrılırsa</a:t>
            </a:r>
          </a:p>
          <a:p>
            <a:r>
              <a:rPr lang="tr-TR" sz="2400" dirty="0"/>
              <a:t>Önce 4+4=8  elemanlık bir alan alınacaktır.</a:t>
            </a:r>
          </a:p>
          <a:p>
            <a:r>
              <a:rPr lang="tr-TR" sz="2400" dirty="0"/>
              <a:t>Ardından önceki alandaki veriler bu yeni alana kopyalanacaktır.</a:t>
            </a:r>
          </a:p>
          <a:p>
            <a:r>
              <a:rPr lang="tr-TR" sz="2400" dirty="0"/>
              <a:t>Eski alan serbest bırakılacaktır.</a:t>
            </a:r>
          </a:p>
          <a:p>
            <a:r>
              <a:rPr lang="tr-TR" sz="2400" dirty="0"/>
              <a:t>Yeni alanın adresi veriler işaretçisine atanacaktır.</a:t>
            </a:r>
          </a:p>
          <a:p>
            <a:r>
              <a:rPr lang="tr-TR" sz="2400" dirty="0"/>
              <a:t>Genişletme tamamlandı</a:t>
            </a:r>
          </a:p>
          <a:p>
            <a:pPr marL="0" indent="0">
              <a:buNone/>
            </a:pPr>
            <a:endParaRPr lang="tr-TR" sz="2400" dirty="0"/>
          </a:p>
          <a:p>
            <a:endParaRPr lang="en-US" sz="2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FB9E398-7D44-415B-B7C2-ED24DD9AE9C4}"/>
              </a:ext>
            </a:extLst>
          </p:cNvPr>
          <p:cNvSpPr/>
          <p:nvPr/>
        </p:nvSpPr>
        <p:spPr>
          <a:xfrm>
            <a:off x="1666872" y="5975497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1B72280-FD0F-4845-A11F-E721375AA13D}"/>
              </a:ext>
            </a:extLst>
          </p:cNvPr>
          <p:cNvSpPr/>
          <p:nvPr/>
        </p:nvSpPr>
        <p:spPr>
          <a:xfrm>
            <a:off x="3467095" y="5975496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9B22E25C-4529-4B14-A5B0-ECB6AC461AD3}"/>
              </a:ext>
            </a:extLst>
          </p:cNvPr>
          <p:cNvSpPr/>
          <p:nvPr/>
        </p:nvSpPr>
        <p:spPr>
          <a:xfrm>
            <a:off x="2266946" y="5975497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32F8BE4-AD05-4547-A0B8-0EF240B71144}"/>
              </a:ext>
            </a:extLst>
          </p:cNvPr>
          <p:cNvSpPr/>
          <p:nvPr/>
        </p:nvSpPr>
        <p:spPr>
          <a:xfrm>
            <a:off x="2867021" y="5975497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D1D28F0-5733-4437-B86E-05180247725D}"/>
              </a:ext>
            </a:extLst>
          </p:cNvPr>
          <p:cNvSpPr/>
          <p:nvPr/>
        </p:nvSpPr>
        <p:spPr>
          <a:xfrm>
            <a:off x="4067177" y="5975497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0674BABD-DC73-488A-8AAE-842E33DF703F}"/>
              </a:ext>
            </a:extLst>
          </p:cNvPr>
          <p:cNvSpPr/>
          <p:nvPr/>
        </p:nvSpPr>
        <p:spPr>
          <a:xfrm>
            <a:off x="5867400" y="5975496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A0018C2-A394-41E7-B70B-A18816991B3B}"/>
              </a:ext>
            </a:extLst>
          </p:cNvPr>
          <p:cNvSpPr/>
          <p:nvPr/>
        </p:nvSpPr>
        <p:spPr>
          <a:xfrm>
            <a:off x="4667251" y="5975497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18EA64E-23C1-40CE-B6C6-5C99A7923F2F}"/>
              </a:ext>
            </a:extLst>
          </p:cNvPr>
          <p:cNvSpPr/>
          <p:nvPr/>
        </p:nvSpPr>
        <p:spPr>
          <a:xfrm>
            <a:off x="5267326" y="5975497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6361AADC-833F-45A2-BC36-3FAF1D90BF7D}"/>
              </a:ext>
            </a:extLst>
          </p:cNvPr>
          <p:cNvSpPr/>
          <p:nvPr/>
        </p:nvSpPr>
        <p:spPr>
          <a:xfrm>
            <a:off x="1666872" y="5975496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3DDF488-5A68-4563-846E-F07E00F2780B}"/>
              </a:ext>
            </a:extLst>
          </p:cNvPr>
          <p:cNvSpPr/>
          <p:nvPr/>
        </p:nvSpPr>
        <p:spPr>
          <a:xfrm>
            <a:off x="3467095" y="5975495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ED4498E9-6539-44A4-AD54-6068EC741ED5}"/>
              </a:ext>
            </a:extLst>
          </p:cNvPr>
          <p:cNvSpPr/>
          <p:nvPr/>
        </p:nvSpPr>
        <p:spPr>
          <a:xfrm>
            <a:off x="2266946" y="5975496"/>
            <a:ext cx="600075" cy="342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BC3B3261-B99B-430B-8689-9060AF3A015A}"/>
              </a:ext>
            </a:extLst>
          </p:cNvPr>
          <p:cNvSpPr/>
          <p:nvPr/>
        </p:nvSpPr>
        <p:spPr>
          <a:xfrm>
            <a:off x="2867021" y="5975496"/>
            <a:ext cx="600075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ED1FFCA3-DC7F-445C-AD0F-3035710312D0}"/>
              </a:ext>
            </a:extLst>
          </p:cNvPr>
          <p:cNvCxnSpPr>
            <a:cxnSpLocks/>
          </p:cNvCxnSpPr>
          <p:nvPr/>
        </p:nvCxnSpPr>
        <p:spPr>
          <a:xfrm>
            <a:off x="1938182" y="5285733"/>
            <a:ext cx="0" cy="63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58CE44E7-3069-491E-8C7E-8E306B72A1B5}"/>
              </a:ext>
            </a:extLst>
          </p:cNvPr>
          <p:cNvCxnSpPr>
            <a:cxnSpLocks/>
          </p:cNvCxnSpPr>
          <p:nvPr/>
        </p:nvCxnSpPr>
        <p:spPr>
          <a:xfrm>
            <a:off x="2609693" y="5285733"/>
            <a:ext cx="0" cy="63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C4C9AC0-D5C8-4519-A009-08C7D4A9EF12}"/>
              </a:ext>
            </a:extLst>
          </p:cNvPr>
          <p:cNvCxnSpPr>
            <a:cxnSpLocks/>
          </p:cNvCxnSpPr>
          <p:nvPr/>
        </p:nvCxnSpPr>
        <p:spPr>
          <a:xfrm>
            <a:off x="3138486" y="5285733"/>
            <a:ext cx="0" cy="63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298DD10-F094-4C59-A6D8-8F4880F8E57E}"/>
              </a:ext>
            </a:extLst>
          </p:cNvPr>
          <p:cNvCxnSpPr>
            <a:cxnSpLocks/>
          </p:cNvCxnSpPr>
          <p:nvPr/>
        </p:nvCxnSpPr>
        <p:spPr>
          <a:xfrm>
            <a:off x="3771739" y="5285733"/>
            <a:ext cx="0" cy="63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CD80E668-B6DB-4E7B-8B30-4127213D1BC2}"/>
              </a:ext>
            </a:extLst>
          </p:cNvPr>
          <p:cNvCxnSpPr>
            <a:cxnSpLocks/>
            <a:stCxn id="9" idx="1"/>
            <a:endCxn id="23" idx="1"/>
          </p:cNvCxnSpPr>
          <p:nvPr/>
        </p:nvCxnSpPr>
        <p:spPr>
          <a:xfrm rot="10800000" flipH="1" flipV="1">
            <a:off x="423862" y="4048124"/>
            <a:ext cx="1243010" cy="2098821"/>
          </a:xfrm>
          <a:prstGeom prst="bentConnector3">
            <a:avLst>
              <a:gd name="adj1" fmla="val -183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EDE2BF-82B6-4F70-B7ED-60611738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 Fonksiyonu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F88031-3A45-407B-95FE-1E5E9D14BB74}"/>
              </a:ext>
            </a:extLst>
          </p:cNvPr>
          <p:cNvSpPr txBox="1"/>
          <p:nvPr/>
        </p:nvSpPr>
        <p:spPr>
          <a:xfrm>
            <a:off x="838200" y="192964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genislet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yeniAlan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boyut+kapasite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tepe;i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yeniAlan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delete[]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yeniAlan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kapasite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C3356152-412B-4AB2-9CDE-4412F6FDA926}"/>
              </a:ext>
            </a:extLst>
          </p:cNvPr>
          <p:cNvCxnSpPr>
            <a:cxnSpLocks/>
          </p:cNvCxnSpPr>
          <p:nvPr/>
        </p:nvCxnSpPr>
        <p:spPr>
          <a:xfrm flipH="1">
            <a:off x="6486524" y="2671487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73425904-D067-4905-89B7-3B0A87C40A4D}"/>
              </a:ext>
            </a:extLst>
          </p:cNvPr>
          <p:cNvSpPr/>
          <p:nvPr/>
        </p:nvSpPr>
        <p:spPr>
          <a:xfrm>
            <a:off x="7901817" y="2323456"/>
            <a:ext cx="2804282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Yeni Alan alınıyor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B637A814-CB67-4D40-BC39-0FF839802750}"/>
              </a:ext>
            </a:extLst>
          </p:cNvPr>
          <p:cNvCxnSpPr>
            <a:cxnSpLocks/>
          </p:cNvCxnSpPr>
          <p:nvPr/>
        </p:nvCxnSpPr>
        <p:spPr>
          <a:xfrm flipH="1">
            <a:off x="5229225" y="3757219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8EACD65A-0C11-4F03-A526-77EC62962FA0}"/>
              </a:ext>
            </a:extLst>
          </p:cNvPr>
          <p:cNvSpPr/>
          <p:nvPr/>
        </p:nvSpPr>
        <p:spPr>
          <a:xfrm>
            <a:off x="6825493" y="3480481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Önceki dizinin elemanları yeni alana kopyalanıyor.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34ACAC9C-0ABC-4CCC-A582-6590C9DF2EB5}"/>
              </a:ext>
            </a:extLst>
          </p:cNvPr>
          <p:cNvCxnSpPr>
            <a:cxnSpLocks/>
          </p:cNvCxnSpPr>
          <p:nvPr/>
        </p:nvCxnSpPr>
        <p:spPr>
          <a:xfrm flipH="1">
            <a:off x="4198867" y="4775049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569B484B-D9EA-442C-A877-8131ABA9DAEB}"/>
              </a:ext>
            </a:extLst>
          </p:cNvPr>
          <p:cNvSpPr/>
          <p:nvPr/>
        </p:nvSpPr>
        <p:spPr>
          <a:xfrm>
            <a:off x="5580821" y="4516842"/>
            <a:ext cx="3876675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Eğer önceki alan varsa bu alan siliniyor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EA15A3EF-6170-495A-8FAF-55915D83E8A1}"/>
              </a:ext>
            </a:extLst>
          </p:cNvPr>
          <p:cNvCxnSpPr>
            <a:cxnSpLocks/>
          </p:cNvCxnSpPr>
          <p:nvPr/>
        </p:nvCxnSpPr>
        <p:spPr>
          <a:xfrm flipH="1">
            <a:off x="3852033" y="5455155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86301229-EC80-4179-831A-E284AE179001}"/>
              </a:ext>
            </a:extLst>
          </p:cNvPr>
          <p:cNvSpPr/>
          <p:nvPr/>
        </p:nvSpPr>
        <p:spPr>
          <a:xfrm>
            <a:off x="5267326" y="5168859"/>
            <a:ext cx="4010024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Veriler işaretçisine yeni alanın adresi atanıyor</a:t>
            </a:r>
            <a:endParaRPr lang="en-US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ED3B50A6-E689-4AAB-90E0-40B4968AE331}"/>
              </a:ext>
            </a:extLst>
          </p:cNvPr>
          <p:cNvCxnSpPr>
            <a:cxnSpLocks/>
          </p:cNvCxnSpPr>
          <p:nvPr/>
        </p:nvCxnSpPr>
        <p:spPr>
          <a:xfrm flipH="1">
            <a:off x="3737733" y="5968433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C5833383-1233-4BB8-A290-819EC750F22A}"/>
              </a:ext>
            </a:extLst>
          </p:cNvPr>
          <p:cNvSpPr/>
          <p:nvPr/>
        </p:nvSpPr>
        <p:spPr>
          <a:xfrm>
            <a:off x="5153026" y="5682137"/>
            <a:ext cx="4010024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Kapasite yeni değerini alıyor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37129B-F8BB-435E-BAFC-8F8F7802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 Fonksiyonu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A7B971-56C4-42C0-8BD2-1823EFE7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A6388A2-0F00-46B1-A05A-281BA322A7BB}"/>
              </a:ext>
            </a:extLst>
          </p:cNvPr>
          <p:cNvSpPr txBox="1"/>
          <p:nvPr/>
        </p:nvSpPr>
        <p:spPr>
          <a:xfrm>
            <a:off x="1076325" y="2628900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==kapasite-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genislet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kapasite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7519847-EE5D-42D9-BFD0-A93AAB8482F2}"/>
              </a:ext>
            </a:extLst>
          </p:cNvPr>
          <p:cNvCxnSpPr>
            <a:cxnSpLocks/>
          </p:cNvCxnSpPr>
          <p:nvPr/>
        </p:nvCxnSpPr>
        <p:spPr>
          <a:xfrm flipH="1">
            <a:off x="5690358" y="3634808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81650FE3-70A9-48AB-8EBE-CBDD00728E75}"/>
              </a:ext>
            </a:extLst>
          </p:cNvPr>
          <p:cNvSpPr/>
          <p:nvPr/>
        </p:nvSpPr>
        <p:spPr>
          <a:xfrm>
            <a:off x="7105651" y="3348512"/>
            <a:ext cx="4010024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Eğer yer kalmadıysa genişlet fonksiyonunu çağır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0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CB7181-705D-4FAB-905F-2133317E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Yok Edici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C9C57C-84A9-4191-84E1-E85D6FD9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hafızasından alan alındığı için Yığın nesnesi yok edildiğinde alınan alanda serbest bırakılmalı.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4F063F0-C6A5-48CB-991D-11C39E052003}"/>
              </a:ext>
            </a:extLst>
          </p:cNvPr>
          <p:cNvSpPr txBox="1"/>
          <p:nvPr/>
        </p:nvSpPr>
        <p:spPr>
          <a:xfrm>
            <a:off x="3295650" y="36860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6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73C606-504B-4C9F-82D8-49330DF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 İle Ekleme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3893B3-0ABC-46DD-9531-4FBE714E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018" cy="4351338"/>
          </a:xfrm>
        </p:spPr>
        <p:txBody>
          <a:bodyPr>
            <a:normAutofit/>
          </a:bodyPr>
          <a:lstStyle/>
          <a:p>
            <a:r>
              <a:rPr lang="tr-TR" sz="2000" dirty="0"/>
              <a:t>tepe bir yığının son eklenmiş düğümü gösterecektir.</a:t>
            </a:r>
          </a:p>
          <a:p>
            <a:r>
              <a:rPr lang="tr-TR" sz="2000" dirty="0"/>
              <a:t>Yeni bir veri eklenirken öncelikle bu veriyi tutacak bir düğüm oluşturulur ve tepe artık bu düğümü gösterir.</a:t>
            </a:r>
          </a:p>
          <a:p>
            <a:r>
              <a:rPr lang="tr-TR" sz="2000" dirty="0"/>
              <a:t>İkinci bir veri eklendiğinde yeni düğümün yığın en tepesindeki düğümü göstermesi gerekir.  Ardından tepe işaretçisi yeni düğümün adresini alacaktır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E869BF3-C215-4C7E-A24C-077D91C382A8}"/>
              </a:ext>
            </a:extLst>
          </p:cNvPr>
          <p:cNvSpPr/>
          <p:nvPr/>
        </p:nvSpPr>
        <p:spPr>
          <a:xfrm>
            <a:off x="10575350" y="2710006"/>
            <a:ext cx="1378525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729D95A-10D7-43CE-9DCC-7845937C5672}"/>
              </a:ext>
            </a:extLst>
          </p:cNvPr>
          <p:cNvSpPr/>
          <p:nvPr/>
        </p:nvSpPr>
        <p:spPr>
          <a:xfrm>
            <a:off x="10575350" y="3097934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2343B436-6EE8-424D-866D-C11EB40DAA71}"/>
              </a:ext>
            </a:extLst>
          </p:cNvPr>
          <p:cNvSpPr/>
          <p:nvPr/>
        </p:nvSpPr>
        <p:spPr>
          <a:xfrm>
            <a:off x="8028713" y="1825625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51E58B10-92E5-48C8-B0A0-5C55541475E7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9407238" y="2019589"/>
            <a:ext cx="1168112" cy="8843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BC121C0-E4AC-4D9F-A688-8940B8A8BC6B}"/>
              </a:ext>
            </a:extLst>
          </p:cNvPr>
          <p:cNvSpPr/>
          <p:nvPr/>
        </p:nvSpPr>
        <p:spPr>
          <a:xfrm>
            <a:off x="8571639" y="3664526"/>
            <a:ext cx="1378525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7B747BF-5CC0-498E-8BF9-EE4AF808F5CD}"/>
              </a:ext>
            </a:extLst>
          </p:cNvPr>
          <p:cNvSpPr/>
          <p:nvPr/>
        </p:nvSpPr>
        <p:spPr>
          <a:xfrm>
            <a:off x="8571639" y="4052454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C5E8819C-80DE-401C-821E-944EC18EF57E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9950164" y="2903970"/>
            <a:ext cx="625186" cy="134244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4D592487-4D4D-424E-9E27-68E8DF049A07}"/>
              </a:ext>
            </a:extLst>
          </p:cNvPr>
          <p:cNvSpPr/>
          <p:nvPr/>
        </p:nvSpPr>
        <p:spPr>
          <a:xfrm>
            <a:off x="8353425" y="927851"/>
            <a:ext cx="3294154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Bir eleman eklendi</a:t>
            </a:r>
            <a:endParaRPr lang="en-US" dirty="0"/>
          </a:p>
        </p:txBody>
      </p: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7F4A72BA-A22F-41D3-A2DA-1AB41E10DE60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5400000">
            <a:off x="7822340" y="2962853"/>
            <a:ext cx="1644937" cy="146337"/>
          </a:xfrm>
          <a:prstGeom prst="bentConnector4">
            <a:avLst>
              <a:gd name="adj1" fmla="val 44104"/>
              <a:gd name="adj2" fmla="val 256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66CEE8C3-1008-4585-8268-FEA6FEE1C4DD}"/>
              </a:ext>
            </a:extLst>
          </p:cNvPr>
          <p:cNvSpPr/>
          <p:nvPr/>
        </p:nvSpPr>
        <p:spPr>
          <a:xfrm>
            <a:off x="6650188" y="4440382"/>
            <a:ext cx="1378525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1E83132-A8F5-41D9-A881-036F74FA8E09}"/>
              </a:ext>
            </a:extLst>
          </p:cNvPr>
          <p:cNvSpPr/>
          <p:nvPr/>
        </p:nvSpPr>
        <p:spPr>
          <a:xfrm>
            <a:off x="6650188" y="4828310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8255B6E2-9270-4827-BC3A-879159B6337E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8028713" y="3858490"/>
            <a:ext cx="542926" cy="116378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2AC258D3-CBD8-46BA-AC29-6C13C8C9EA56}"/>
              </a:ext>
            </a:extLst>
          </p:cNvPr>
          <p:cNvCxnSpPr>
            <a:cxnSpLocks/>
            <a:stCxn id="9" idx="1"/>
            <a:endCxn id="22" idx="0"/>
          </p:cNvCxnSpPr>
          <p:nvPr/>
        </p:nvCxnSpPr>
        <p:spPr>
          <a:xfrm rot="10800000" flipV="1">
            <a:off x="7339451" y="2019588"/>
            <a:ext cx="689262" cy="2420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8" grpId="0" animBg="1"/>
      <p:bldP spid="18" grpId="1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73C606-504B-4C9F-82D8-49330DF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 İle Çıkarma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3893B3-0ABC-46DD-9531-4FBE714E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2899"/>
            <a:ext cx="11525250" cy="2024063"/>
          </a:xfrm>
        </p:spPr>
        <p:txBody>
          <a:bodyPr>
            <a:normAutofit/>
          </a:bodyPr>
          <a:lstStyle/>
          <a:p>
            <a:r>
              <a:rPr lang="tr-TR" sz="2000" dirty="0"/>
              <a:t>Eleman çıkartırken tepe işaretçisinin bir düğüm gösterdiğinden emin olunmalıdır.</a:t>
            </a:r>
          </a:p>
          <a:p>
            <a:r>
              <a:rPr lang="tr-TR" sz="2000" dirty="0"/>
              <a:t>tepe bir düğüm gösteriyorsa bu düğümün adresi başka bir işaretçiye yedeklenir.</a:t>
            </a:r>
          </a:p>
          <a:p>
            <a:r>
              <a:rPr lang="tr-TR" sz="2000" dirty="0"/>
              <a:t>Tepe bir sonraki düğümü gösterdiğinde artık ilk düğümü silebiliriz.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E869BF3-C215-4C7E-A24C-077D91C382A8}"/>
              </a:ext>
            </a:extLst>
          </p:cNvPr>
          <p:cNvSpPr/>
          <p:nvPr/>
        </p:nvSpPr>
        <p:spPr>
          <a:xfrm>
            <a:off x="10508675" y="2888669"/>
            <a:ext cx="1378525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729D95A-10D7-43CE-9DCC-7845937C5672}"/>
              </a:ext>
            </a:extLst>
          </p:cNvPr>
          <p:cNvSpPr/>
          <p:nvPr/>
        </p:nvSpPr>
        <p:spPr>
          <a:xfrm>
            <a:off x="10508675" y="3276597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2343B436-6EE8-424D-866D-C11EB40DAA71}"/>
              </a:ext>
            </a:extLst>
          </p:cNvPr>
          <p:cNvSpPr/>
          <p:nvPr/>
        </p:nvSpPr>
        <p:spPr>
          <a:xfrm>
            <a:off x="8028713" y="1825625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BC121C0-E4AC-4D9F-A688-8940B8A8BC6B}"/>
              </a:ext>
            </a:extLst>
          </p:cNvPr>
          <p:cNvSpPr/>
          <p:nvPr/>
        </p:nvSpPr>
        <p:spPr>
          <a:xfrm>
            <a:off x="8504964" y="2888669"/>
            <a:ext cx="1378525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7B747BF-5CC0-498E-8BF9-EE4AF808F5CD}"/>
              </a:ext>
            </a:extLst>
          </p:cNvPr>
          <p:cNvSpPr/>
          <p:nvPr/>
        </p:nvSpPr>
        <p:spPr>
          <a:xfrm>
            <a:off x="8504964" y="3276597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C5E8819C-80DE-401C-821E-944EC18EF57E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9883489" y="3082633"/>
            <a:ext cx="625186" cy="3879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7F4A72BA-A22F-41D3-A2DA-1AB41E10DE6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8618543" y="2312985"/>
            <a:ext cx="675116" cy="476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66CEE8C3-1008-4585-8268-FEA6FEE1C4DD}"/>
              </a:ext>
            </a:extLst>
          </p:cNvPr>
          <p:cNvSpPr/>
          <p:nvPr/>
        </p:nvSpPr>
        <p:spPr>
          <a:xfrm>
            <a:off x="6659713" y="2888669"/>
            <a:ext cx="1378525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1E83132-A8F5-41D9-A881-036F74FA8E09}"/>
              </a:ext>
            </a:extLst>
          </p:cNvPr>
          <p:cNvSpPr/>
          <p:nvPr/>
        </p:nvSpPr>
        <p:spPr>
          <a:xfrm>
            <a:off x="6659713" y="3276597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8255B6E2-9270-4827-BC3A-879159B6337E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8038238" y="3082633"/>
            <a:ext cx="466726" cy="3879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2AC258D3-CBD8-46BA-AC29-6C13C8C9EA56}"/>
              </a:ext>
            </a:extLst>
          </p:cNvPr>
          <p:cNvCxnSpPr>
            <a:cxnSpLocks/>
            <a:stCxn id="9" idx="1"/>
            <a:endCxn id="22" idx="0"/>
          </p:cNvCxnSpPr>
          <p:nvPr/>
        </p:nvCxnSpPr>
        <p:spPr>
          <a:xfrm rot="10800000" flipV="1">
            <a:off x="7348977" y="2019589"/>
            <a:ext cx="679737" cy="8690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A89A14DF-2D1D-4972-B2D7-8286B2615D42}"/>
              </a:ext>
            </a:extLst>
          </p:cNvPr>
          <p:cNvSpPr/>
          <p:nvPr/>
        </p:nvSpPr>
        <p:spPr>
          <a:xfrm>
            <a:off x="1838325" y="2340029"/>
            <a:ext cx="3294154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Bir eleman çıkar</a:t>
            </a:r>
            <a:endParaRPr lang="en-US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33CBF5A5-1064-4ED3-9614-B8FA23B5A6E1}"/>
              </a:ext>
            </a:extLst>
          </p:cNvPr>
          <p:cNvSpPr/>
          <p:nvPr/>
        </p:nvSpPr>
        <p:spPr>
          <a:xfrm>
            <a:off x="5722801" y="1825625"/>
            <a:ext cx="1378525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silinecek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8374AC6A-61E7-4E6C-ACBD-329DB2A77B9A}"/>
              </a:ext>
            </a:extLst>
          </p:cNvPr>
          <p:cNvCxnSpPr>
            <a:cxnSpLocks/>
            <a:stCxn id="27" idx="2"/>
            <a:endCxn id="22" idx="1"/>
          </p:cNvCxnSpPr>
          <p:nvPr/>
        </p:nvCxnSpPr>
        <p:spPr>
          <a:xfrm rot="16200000" flipH="1">
            <a:off x="6101348" y="2524268"/>
            <a:ext cx="869080" cy="24764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0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6" grpId="1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A8E30F-3198-435F-B2D4-18D71143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 Kod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DBEA78A-D673-4F67-A78F-8016030191EC}"/>
              </a:ext>
            </a:extLst>
          </p:cNvPr>
          <p:cNvSpPr txBox="1"/>
          <p:nvPr/>
        </p:nvSpPr>
        <p:spPr>
          <a:xfrm>
            <a:off x="1181100" y="1849834"/>
            <a:ext cx="3619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6D2BE2E7-87E7-4CE9-8F1B-15CBF4E2E4E0}"/>
              </a:ext>
            </a:extLst>
          </p:cNvPr>
          <p:cNvCxnSpPr>
            <a:cxnSpLocks/>
          </p:cNvCxnSpPr>
          <p:nvPr/>
        </p:nvCxnSpPr>
        <p:spPr>
          <a:xfrm flipH="1">
            <a:off x="4573968" y="3386893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627E2F3C-7B92-4633-A315-7704903ED4C5}"/>
              </a:ext>
            </a:extLst>
          </p:cNvPr>
          <p:cNvSpPr/>
          <p:nvPr/>
        </p:nvSpPr>
        <p:spPr>
          <a:xfrm>
            <a:off x="5989261" y="3112573"/>
            <a:ext cx="3619500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 ile gösterilen düğümün önüne ekleme yapacak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D0CBE3DD-FD4F-41C7-83D1-B2B83FEF4A51}"/>
              </a:ext>
            </a:extLst>
          </p:cNvPr>
          <p:cNvCxnSpPr>
            <a:cxnSpLocks/>
          </p:cNvCxnSpPr>
          <p:nvPr/>
        </p:nvCxnSpPr>
        <p:spPr>
          <a:xfrm flipH="1">
            <a:off x="3467100" y="5357419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3BA2A3AD-EF59-4A05-84F9-28558CE23890}"/>
              </a:ext>
            </a:extLst>
          </p:cNvPr>
          <p:cNvSpPr/>
          <p:nvPr/>
        </p:nvSpPr>
        <p:spPr>
          <a:xfrm>
            <a:off x="5044318" y="5083099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Yiginin</a:t>
            </a:r>
            <a:r>
              <a:rPr lang="tr-TR" dirty="0"/>
              <a:t> tepesindeki düğümü gösterecek.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DC5B0EF9-2038-4240-B285-81576EF72536}"/>
              </a:ext>
            </a:extLst>
          </p:cNvPr>
          <p:cNvCxnSpPr>
            <a:cxnSpLocks/>
          </p:cNvCxnSpPr>
          <p:nvPr/>
        </p:nvCxnSpPr>
        <p:spPr>
          <a:xfrm flipH="1">
            <a:off x="3467100" y="3960676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14AD24C5-FC65-46A7-97FF-251627A1C975}"/>
              </a:ext>
            </a:extLst>
          </p:cNvPr>
          <p:cNvSpPr/>
          <p:nvPr/>
        </p:nvSpPr>
        <p:spPr>
          <a:xfrm>
            <a:off x="4882393" y="3686356"/>
            <a:ext cx="3619500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 ile gösterilen düğümü yığından çıkartacak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9" grpId="0" animBg="1"/>
      <p:bldP spid="9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17CD3E-F431-41F3-9B83-CC851587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Nedir ?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1574B2-F92C-498D-AC7F-950B60AD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Yığın son eklenen elemanın ilk çıkartıldığı bir veri yapısıdır.</a:t>
            </a:r>
          </a:p>
          <a:p>
            <a:r>
              <a:rPr lang="tr-TR" dirty="0"/>
              <a:t>Basit erişim yapısı sayesinde bilgisayar mimarisinde ve yazılımlarında sıklıkla kullanılmaktadır.</a:t>
            </a:r>
          </a:p>
          <a:p>
            <a:r>
              <a:rPr lang="tr-TR" dirty="0"/>
              <a:t>Yığın kullanımı bir kutuya kitap yerleştirip çıkartılmasına benzemektedir.</a:t>
            </a:r>
            <a:endParaRPr lang="en-US" dirty="0"/>
          </a:p>
        </p:txBody>
      </p:sp>
      <p:pic>
        <p:nvPicPr>
          <p:cNvPr id="1026" name="Picture 2" descr="Stack Of Books Clipart Kid - Books Clip Art Png (433x372), Png Download">
            <a:extLst>
              <a:ext uri="{FF2B5EF4-FFF2-40B4-BE49-F238E27FC236}">
                <a16:creationId xmlns:a16="http://schemas.microsoft.com/office/drawing/2014/main" id="{3BD3ECE6-FD9E-4604-95A8-4D52CBF5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12" y="4979843"/>
            <a:ext cx="2062162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A2CDD8B6-131B-4F89-A660-A0FB980106BA}"/>
              </a:ext>
            </a:extLst>
          </p:cNvPr>
          <p:cNvCxnSpPr/>
          <p:nvPr/>
        </p:nvCxnSpPr>
        <p:spPr>
          <a:xfrm>
            <a:off x="4396507" y="4979843"/>
            <a:ext cx="0" cy="1771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62305580-61DE-4CF0-8603-99BB18B365B3}"/>
              </a:ext>
            </a:extLst>
          </p:cNvPr>
          <p:cNvCxnSpPr/>
          <p:nvPr/>
        </p:nvCxnSpPr>
        <p:spPr>
          <a:xfrm>
            <a:off x="4378029" y="675149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E9839620-D3E8-47BB-A590-EFC2EE12E3EF}"/>
              </a:ext>
            </a:extLst>
          </p:cNvPr>
          <p:cNvCxnSpPr/>
          <p:nvPr/>
        </p:nvCxnSpPr>
        <p:spPr>
          <a:xfrm flipV="1">
            <a:off x="7102767" y="4979843"/>
            <a:ext cx="0" cy="1771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FCE56A36-19B9-4BE5-B1CD-899E9B4C3CAE}"/>
              </a:ext>
            </a:extLst>
          </p:cNvPr>
          <p:cNvCxnSpPr/>
          <p:nvPr/>
        </p:nvCxnSpPr>
        <p:spPr>
          <a:xfrm>
            <a:off x="3029527" y="5283201"/>
            <a:ext cx="17339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BC69675F-F093-4988-BBC4-F3E8A6F1AEBD}"/>
              </a:ext>
            </a:extLst>
          </p:cNvPr>
          <p:cNvSpPr/>
          <p:nvPr/>
        </p:nvSpPr>
        <p:spPr>
          <a:xfrm>
            <a:off x="967366" y="4886037"/>
            <a:ext cx="2062161" cy="7943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En son yerleştirilen Kitap</a:t>
            </a:r>
            <a:endParaRPr lang="en-US" dirty="0"/>
          </a:p>
        </p:txBody>
      </p:sp>
      <p:sp>
        <p:nvSpPr>
          <p:cNvPr id="14" name="Ok: Aşağı Bükülü 13">
            <a:extLst>
              <a:ext uri="{FF2B5EF4-FFF2-40B4-BE49-F238E27FC236}">
                <a16:creationId xmlns:a16="http://schemas.microsoft.com/office/drawing/2014/main" id="{FA9535FF-5EB4-45AE-AF8C-73E8531C0816}"/>
              </a:ext>
            </a:extLst>
          </p:cNvPr>
          <p:cNvSpPr/>
          <p:nvPr/>
        </p:nvSpPr>
        <p:spPr>
          <a:xfrm>
            <a:off x="6096000" y="4410075"/>
            <a:ext cx="1943097" cy="6762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FF0D93AA-ADE7-48F3-8A6B-30083E39C8B0}"/>
              </a:ext>
            </a:extLst>
          </p:cNvPr>
          <p:cNvSpPr/>
          <p:nvPr/>
        </p:nvSpPr>
        <p:spPr>
          <a:xfrm>
            <a:off x="7653916" y="5196176"/>
            <a:ext cx="2062161" cy="7943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İlk Çıkartılacak Kitap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D38B7A-AE0B-44CA-8ADD-92933F2D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Kurucu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AA81452-8A3C-4BDC-BA6F-4C7EDD1995CB}"/>
              </a:ext>
            </a:extLst>
          </p:cNvPr>
          <p:cNvSpPr txBox="1"/>
          <p:nvPr/>
        </p:nvSpPr>
        <p:spPr>
          <a:xfrm>
            <a:off x="3048000" y="2828836"/>
            <a:ext cx="2371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5BDB597F-9AEC-4CDC-9023-461AB8AC979F}"/>
              </a:ext>
            </a:extLst>
          </p:cNvPr>
          <p:cNvCxnSpPr>
            <a:cxnSpLocks/>
          </p:cNvCxnSpPr>
          <p:nvPr/>
        </p:nvCxnSpPr>
        <p:spPr>
          <a:xfrm flipH="1">
            <a:off x="4772025" y="3541576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2149A6BF-FC65-4401-ABEB-6E77CA3FF3F2}"/>
              </a:ext>
            </a:extLst>
          </p:cNvPr>
          <p:cNvSpPr/>
          <p:nvPr/>
        </p:nvSpPr>
        <p:spPr>
          <a:xfrm>
            <a:off x="6187318" y="3267256"/>
            <a:ext cx="3619500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 ilk başta hiçbir düğümü göstermemeli.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C8471C-1B21-4602-A75B-DFC067B5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22A6227-2736-45F3-989F-229750A27B48}"/>
              </a:ext>
            </a:extLst>
          </p:cNvPr>
          <p:cNvSpPr txBox="1"/>
          <p:nvPr/>
        </p:nvSpPr>
        <p:spPr>
          <a:xfrm>
            <a:off x="1353378" y="224707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yeni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yeni-&gt;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yeni;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1898DC29-9D2E-4B9B-992E-EBE296013273}"/>
              </a:ext>
            </a:extLst>
          </p:cNvPr>
          <p:cNvCxnSpPr>
            <a:cxnSpLocks/>
          </p:cNvCxnSpPr>
          <p:nvPr/>
        </p:nvCxnSpPr>
        <p:spPr>
          <a:xfrm flipH="1">
            <a:off x="3867150" y="4352708"/>
            <a:ext cx="2118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CA02A6B0-DDCC-4BAB-BB41-749A23EF800F}"/>
              </a:ext>
            </a:extLst>
          </p:cNvPr>
          <p:cNvSpPr/>
          <p:nvPr/>
        </p:nvSpPr>
        <p:spPr>
          <a:xfrm>
            <a:off x="6096000" y="3781093"/>
            <a:ext cx="4859407" cy="1055436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Eğer yığında bir veya daha fazla düğüm varsa yeni düğüm tepenin gösterdiği düğümü göstermeli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A61E896-0E83-4491-9342-BDF29BCECBA0}"/>
              </a:ext>
            </a:extLst>
          </p:cNvPr>
          <p:cNvCxnSpPr>
            <a:cxnSpLocks/>
          </p:cNvCxnSpPr>
          <p:nvPr/>
        </p:nvCxnSpPr>
        <p:spPr>
          <a:xfrm flipH="1">
            <a:off x="5904671" y="3221083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25C9A661-2907-48CF-B6A5-7F53DA0C3B7C}"/>
              </a:ext>
            </a:extLst>
          </p:cNvPr>
          <p:cNvSpPr/>
          <p:nvPr/>
        </p:nvSpPr>
        <p:spPr>
          <a:xfrm>
            <a:off x="7481889" y="2946763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Eklenecek düğüm oluşturuluyor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D635A89-AF95-43AD-9436-56C4E8141730}"/>
              </a:ext>
            </a:extLst>
          </p:cNvPr>
          <p:cNvCxnSpPr>
            <a:cxnSpLocks/>
          </p:cNvCxnSpPr>
          <p:nvPr/>
        </p:nvCxnSpPr>
        <p:spPr>
          <a:xfrm flipH="1">
            <a:off x="3867150" y="5464689"/>
            <a:ext cx="22288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E49A0C55-0B89-466F-AE3F-61A08F272321}"/>
              </a:ext>
            </a:extLst>
          </p:cNvPr>
          <p:cNvSpPr/>
          <p:nvPr/>
        </p:nvSpPr>
        <p:spPr>
          <a:xfrm>
            <a:off x="6096000" y="5075180"/>
            <a:ext cx="4859406" cy="800098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Yukarıdaki bağlantı kurulduktan sonra yeni düğümü yığının en üst düğümü yapmamız gerekir.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00BB42-536A-4755-9B94-8EBA597C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Eklenin Çalışması – Yığın Boş ise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3A69077-B15D-4FC8-A5B1-97279B3DE570}"/>
              </a:ext>
            </a:extLst>
          </p:cNvPr>
          <p:cNvSpPr txBox="1"/>
          <p:nvPr/>
        </p:nvSpPr>
        <p:spPr>
          <a:xfrm>
            <a:off x="838200" y="44655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5D84B3-52E5-4DCE-ACBE-5C866A3EFD43}"/>
              </a:ext>
            </a:extLst>
          </p:cNvPr>
          <p:cNvSpPr txBox="1"/>
          <p:nvPr/>
        </p:nvSpPr>
        <p:spPr>
          <a:xfrm>
            <a:off x="838200" y="1690688"/>
            <a:ext cx="4552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yeni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yeni-&gt;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yeni;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64A21BC-A345-4E98-8ED1-C14FB6E62D33}"/>
              </a:ext>
            </a:extLst>
          </p:cNvPr>
          <p:cNvSpPr/>
          <p:nvPr/>
        </p:nvSpPr>
        <p:spPr>
          <a:xfrm>
            <a:off x="7762013" y="2884174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672A6AE-44A1-4EB4-8211-3ED272728612}"/>
              </a:ext>
            </a:extLst>
          </p:cNvPr>
          <p:cNvSpPr/>
          <p:nvPr/>
        </p:nvSpPr>
        <p:spPr>
          <a:xfrm>
            <a:off x="9699050" y="3964994"/>
            <a:ext cx="924787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21A9C29-68A7-4EEA-A033-F10910FF5C9E}"/>
              </a:ext>
            </a:extLst>
          </p:cNvPr>
          <p:cNvSpPr/>
          <p:nvPr/>
        </p:nvSpPr>
        <p:spPr>
          <a:xfrm>
            <a:off x="9699050" y="4352922"/>
            <a:ext cx="924787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F5AEF89-FA8C-4CA1-A6C0-462924C404B4}"/>
              </a:ext>
            </a:extLst>
          </p:cNvPr>
          <p:cNvSpPr txBox="1"/>
          <p:nvPr/>
        </p:nvSpPr>
        <p:spPr>
          <a:xfrm>
            <a:off x="9829800" y="36766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20762395-A1A1-40FB-AAC1-087DCC722D4F}"/>
              </a:ext>
            </a:extLst>
          </p:cNvPr>
          <p:cNvSpPr/>
          <p:nvPr/>
        </p:nvSpPr>
        <p:spPr>
          <a:xfrm>
            <a:off x="7762013" y="2884174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41833C47-3967-4216-A36E-EFE38E007CB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9118984" y="2639462"/>
            <a:ext cx="404548" cy="16698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D9CA6F00-62FA-44A0-BC42-27A41E4D5D84}"/>
              </a:ext>
            </a:extLst>
          </p:cNvPr>
          <p:cNvSpPr/>
          <p:nvPr/>
        </p:nvSpPr>
        <p:spPr>
          <a:xfrm>
            <a:off x="4512554" y="2884174"/>
            <a:ext cx="202169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Koşula girmeyecek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kdörtgen 31">
            <a:extLst>
              <a:ext uri="{FF2B5EF4-FFF2-40B4-BE49-F238E27FC236}">
                <a16:creationId xmlns:a16="http://schemas.microsoft.com/office/drawing/2014/main" id="{638C47BC-CE93-4AFE-ABD5-7D23D90877D3}"/>
              </a:ext>
            </a:extLst>
          </p:cNvPr>
          <p:cNvSpPr/>
          <p:nvPr/>
        </p:nvSpPr>
        <p:spPr>
          <a:xfrm>
            <a:off x="6668024" y="4357044"/>
            <a:ext cx="924786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00BB42-536A-4755-9B94-8EBA597C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Eklenin Çalışması – Boş değil ise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3A69077-B15D-4FC8-A5B1-97279B3DE570}"/>
              </a:ext>
            </a:extLst>
          </p:cNvPr>
          <p:cNvSpPr txBox="1"/>
          <p:nvPr/>
        </p:nvSpPr>
        <p:spPr>
          <a:xfrm>
            <a:off x="838200" y="44655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5D84B3-52E5-4DCE-ACBE-5C866A3EFD43}"/>
              </a:ext>
            </a:extLst>
          </p:cNvPr>
          <p:cNvSpPr txBox="1"/>
          <p:nvPr/>
        </p:nvSpPr>
        <p:spPr>
          <a:xfrm>
            <a:off x="838200" y="1690688"/>
            <a:ext cx="4552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yeni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yeni-&gt;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yeni;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64A21BC-A345-4E98-8ED1-C14FB6E62D33}"/>
              </a:ext>
            </a:extLst>
          </p:cNvPr>
          <p:cNvSpPr/>
          <p:nvPr/>
        </p:nvSpPr>
        <p:spPr>
          <a:xfrm>
            <a:off x="7762013" y="2884174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672A6AE-44A1-4EB4-8211-3ED272728612}"/>
              </a:ext>
            </a:extLst>
          </p:cNvPr>
          <p:cNvSpPr/>
          <p:nvPr/>
        </p:nvSpPr>
        <p:spPr>
          <a:xfrm>
            <a:off x="9699050" y="3964994"/>
            <a:ext cx="924787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21A9C29-68A7-4EEA-A033-F10910FF5C9E}"/>
              </a:ext>
            </a:extLst>
          </p:cNvPr>
          <p:cNvSpPr/>
          <p:nvPr/>
        </p:nvSpPr>
        <p:spPr>
          <a:xfrm>
            <a:off x="9699050" y="4352922"/>
            <a:ext cx="924787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F5AEF89-FA8C-4CA1-A6C0-462924C404B4}"/>
              </a:ext>
            </a:extLst>
          </p:cNvPr>
          <p:cNvSpPr txBox="1"/>
          <p:nvPr/>
        </p:nvSpPr>
        <p:spPr>
          <a:xfrm>
            <a:off x="9829800" y="36766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20762395-A1A1-40FB-AAC1-087DCC722D4F}"/>
              </a:ext>
            </a:extLst>
          </p:cNvPr>
          <p:cNvSpPr/>
          <p:nvPr/>
        </p:nvSpPr>
        <p:spPr>
          <a:xfrm>
            <a:off x="7762013" y="2889409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41833C47-3967-4216-A36E-EFE38E007CB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9121602" y="2642079"/>
            <a:ext cx="399313" cy="16698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D9CA6F00-62FA-44A0-BC42-27A41E4D5D84}"/>
              </a:ext>
            </a:extLst>
          </p:cNvPr>
          <p:cNvSpPr/>
          <p:nvPr/>
        </p:nvSpPr>
        <p:spPr>
          <a:xfrm>
            <a:off x="4512554" y="2884174"/>
            <a:ext cx="202169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Koşula girecek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13D17B91-D3E2-4ED0-8B60-D7BF725AE92F}"/>
              </a:ext>
            </a:extLst>
          </p:cNvPr>
          <p:cNvCxnSpPr>
            <a:cxnSpLocks/>
          </p:cNvCxnSpPr>
          <p:nvPr/>
        </p:nvCxnSpPr>
        <p:spPr>
          <a:xfrm>
            <a:off x="536313" y="2433609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9DC6CBE-C376-42F4-B0BF-50A02DC2D9E5}"/>
              </a:ext>
            </a:extLst>
          </p:cNvPr>
          <p:cNvSpPr/>
          <p:nvPr/>
        </p:nvSpPr>
        <p:spPr>
          <a:xfrm>
            <a:off x="8102535" y="3964994"/>
            <a:ext cx="924787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F187ABB-C34A-4EDC-AA8A-2584E7F6F1A5}"/>
              </a:ext>
            </a:extLst>
          </p:cNvPr>
          <p:cNvSpPr/>
          <p:nvPr/>
        </p:nvSpPr>
        <p:spPr>
          <a:xfrm>
            <a:off x="8102535" y="4352922"/>
            <a:ext cx="924787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60BFCBD-F75F-410F-AEEE-D4F413343298}"/>
              </a:ext>
            </a:extLst>
          </p:cNvPr>
          <p:cNvSpPr txBox="1"/>
          <p:nvPr/>
        </p:nvSpPr>
        <p:spPr>
          <a:xfrm>
            <a:off x="8238556" y="36361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65237C9-2EC0-4024-9B21-838E311C0A96}"/>
              </a:ext>
            </a:extLst>
          </p:cNvPr>
          <p:cNvCxnSpPr>
            <a:cxnSpLocks/>
          </p:cNvCxnSpPr>
          <p:nvPr/>
        </p:nvCxnSpPr>
        <p:spPr>
          <a:xfrm>
            <a:off x="536313" y="3007133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0ECC9B4-D11E-4607-902E-5FCFE5392B61}"/>
              </a:ext>
            </a:extLst>
          </p:cNvPr>
          <p:cNvSpPr/>
          <p:nvPr/>
        </p:nvSpPr>
        <p:spPr>
          <a:xfrm>
            <a:off x="8102535" y="4352922"/>
            <a:ext cx="924786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179047E8-DC42-4FAD-8168-36998CCCAB4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9027321" y="4158958"/>
            <a:ext cx="671729" cy="3879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01229CE-D09C-4862-B5D9-D013611BD949}"/>
              </a:ext>
            </a:extLst>
          </p:cNvPr>
          <p:cNvCxnSpPr>
            <a:cxnSpLocks/>
          </p:cNvCxnSpPr>
          <p:nvPr/>
        </p:nvCxnSpPr>
        <p:spPr>
          <a:xfrm>
            <a:off x="536313" y="3797708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Bağlayıcı: Dirsek 25">
            <a:extLst>
              <a:ext uri="{FF2B5EF4-FFF2-40B4-BE49-F238E27FC236}">
                <a16:creationId xmlns:a16="http://schemas.microsoft.com/office/drawing/2014/main" id="{8DDFFAB1-5571-4F53-BB3A-D76FE2D779D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8346227" y="3417454"/>
            <a:ext cx="358819" cy="785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D005DD-6908-42A2-9A16-1697C2FE8EF8}"/>
              </a:ext>
            </a:extLst>
          </p:cNvPr>
          <p:cNvSpPr/>
          <p:nvPr/>
        </p:nvSpPr>
        <p:spPr>
          <a:xfrm>
            <a:off x="6668024" y="3964994"/>
            <a:ext cx="924787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0663D459-975B-4F60-A359-892A5C020ADC}"/>
              </a:ext>
            </a:extLst>
          </p:cNvPr>
          <p:cNvSpPr txBox="1"/>
          <p:nvPr/>
        </p:nvSpPr>
        <p:spPr>
          <a:xfrm>
            <a:off x="6804045" y="36361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1000</a:t>
            </a:r>
            <a:endParaRPr lang="en-US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3A9C622-5A64-46F3-A61B-6CD26A392ED8}"/>
              </a:ext>
            </a:extLst>
          </p:cNvPr>
          <p:cNvSpPr/>
          <p:nvPr/>
        </p:nvSpPr>
        <p:spPr>
          <a:xfrm>
            <a:off x="6668024" y="4352922"/>
            <a:ext cx="924786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DA3E85D4-F2EA-4858-A5CE-D45AD603FA1B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7592810" y="4158958"/>
            <a:ext cx="509725" cy="3879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kdörtgen 37">
            <a:extLst>
              <a:ext uri="{FF2B5EF4-FFF2-40B4-BE49-F238E27FC236}">
                <a16:creationId xmlns:a16="http://schemas.microsoft.com/office/drawing/2014/main" id="{20C4A0BE-72A5-40FC-B109-218D87BED5B1}"/>
              </a:ext>
            </a:extLst>
          </p:cNvPr>
          <p:cNvSpPr/>
          <p:nvPr/>
        </p:nvSpPr>
        <p:spPr>
          <a:xfrm>
            <a:off x="7762013" y="2895340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74612DDD-6BF9-42F6-80FF-9EA33D31CFBC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rot="5400000">
            <a:off x="7631937" y="2781749"/>
            <a:ext cx="352888" cy="1355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4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" grpId="0" animBg="1"/>
      <p:bldP spid="14" grpId="0" animBg="1"/>
      <p:bldP spid="14" grpId="1" animBg="1"/>
      <p:bldP spid="14" grpId="2" animBg="1"/>
      <p:bldP spid="14" grpId="3" animBg="1"/>
      <p:bldP spid="13" grpId="0" animBg="1"/>
      <p:bldP spid="15" grpId="0" animBg="1"/>
      <p:bldP spid="16" grpId="0"/>
      <p:bldP spid="18" grpId="0" animBg="1"/>
      <p:bldP spid="29" grpId="0" animBg="1"/>
      <p:bldP spid="30" grpId="0"/>
      <p:bldP spid="31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B6C5E1-8A19-4D9A-A2FD-C8F8658E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Çıkarma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00A3FE8-7561-462F-B172-09254DF4A485}"/>
              </a:ext>
            </a:extLst>
          </p:cNvPr>
          <p:cNvSpPr txBox="1"/>
          <p:nvPr/>
        </p:nvSpPr>
        <p:spPr>
          <a:xfrm>
            <a:off x="1362075" y="2570133"/>
            <a:ext cx="4333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silinecek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silinecek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5CADED6-4BDF-4325-B639-04B4F76E89A7}"/>
              </a:ext>
            </a:extLst>
          </p:cNvPr>
          <p:cNvCxnSpPr>
            <a:cxnSpLocks/>
          </p:cNvCxnSpPr>
          <p:nvPr/>
        </p:nvCxnSpPr>
        <p:spPr>
          <a:xfrm flipH="1">
            <a:off x="5524808" y="4138906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F7D884AE-C302-4F9A-8728-14E2D732601D}"/>
              </a:ext>
            </a:extLst>
          </p:cNvPr>
          <p:cNvSpPr/>
          <p:nvPr/>
        </p:nvSpPr>
        <p:spPr>
          <a:xfrm>
            <a:off x="7050775" y="3841611"/>
            <a:ext cx="4859407" cy="548639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Silinecek düğümün adresi yedekleniyor.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BA6C7B8C-309D-4B86-B371-6A309FB94B76}"/>
              </a:ext>
            </a:extLst>
          </p:cNvPr>
          <p:cNvCxnSpPr>
            <a:cxnSpLocks/>
          </p:cNvCxnSpPr>
          <p:nvPr/>
        </p:nvCxnSpPr>
        <p:spPr>
          <a:xfrm flipH="1">
            <a:off x="3442457" y="3319825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56064543-15AD-404A-923F-24E6FDB36A27}"/>
              </a:ext>
            </a:extLst>
          </p:cNvPr>
          <p:cNvSpPr/>
          <p:nvPr/>
        </p:nvSpPr>
        <p:spPr>
          <a:xfrm>
            <a:off x="5019675" y="3045505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 boş ise hiçbir işlem yapılmayacak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118ADF88-B0BC-42F3-B4E9-681D538A1DC1}"/>
              </a:ext>
            </a:extLst>
          </p:cNvPr>
          <p:cNvCxnSpPr>
            <a:cxnSpLocks/>
          </p:cNvCxnSpPr>
          <p:nvPr/>
        </p:nvCxnSpPr>
        <p:spPr>
          <a:xfrm flipH="1">
            <a:off x="4912411" y="5027225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315B1D0E-034C-4213-BAFC-50DD73D2694A}"/>
              </a:ext>
            </a:extLst>
          </p:cNvPr>
          <p:cNvSpPr/>
          <p:nvPr/>
        </p:nvSpPr>
        <p:spPr>
          <a:xfrm>
            <a:off x="6327704" y="4637716"/>
            <a:ext cx="4859406" cy="800098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 artık bir sonraki düğümü göstermeli. Eğer tek düğüm varsa tepe 0 değerine sahip olur.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130E3750-9C0A-443D-9A1E-C97A132B6A65}"/>
              </a:ext>
            </a:extLst>
          </p:cNvPr>
          <p:cNvCxnSpPr>
            <a:cxnSpLocks/>
          </p:cNvCxnSpPr>
          <p:nvPr/>
        </p:nvCxnSpPr>
        <p:spPr>
          <a:xfrm flipH="1">
            <a:off x="4774609" y="5829156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439F0A51-CE8C-4C7F-9678-EC174B284C2D}"/>
              </a:ext>
            </a:extLst>
          </p:cNvPr>
          <p:cNvSpPr/>
          <p:nvPr/>
        </p:nvSpPr>
        <p:spPr>
          <a:xfrm>
            <a:off x="6308654" y="5575864"/>
            <a:ext cx="4859406" cy="506583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Düğüm Siliniyor.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00BB42-536A-4755-9B94-8EBA597C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Çıkarmanın Çalışması – Yığın Boş ise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3A69077-B15D-4FC8-A5B1-97279B3DE570}"/>
              </a:ext>
            </a:extLst>
          </p:cNvPr>
          <p:cNvSpPr txBox="1"/>
          <p:nvPr/>
        </p:nvSpPr>
        <p:spPr>
          <a:xfrm>
            <a:off x="838200" y="44655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y.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5D84B3-52E5-4DCE-ACBE-5C866A3EFD43}"/>
              </a:ext>
            </a:extLst>
          </p:cNvPr>
          <p:cNvSpPr txBox="1"/>
          <p:nvPr/>
        </p:nvSpPr>
        <p:spPr>
          <a:xfrm>
            <a:off x="838200" y="1690688"/>
            <a:ext cx="45529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64A21BC-A345-4E98-8ED1-C14FB6E62D33}"/>
              </a:ext>
            </a:extLst>
          </p:cNvPr>
          <p:cNvSpPr/>
          <p:nvPr/>
        </p:nvSpPr>
        <p:spPr>
          <a:xfrm>
            <a:off x="7762013" y="2884174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D9CA6F00-62FA-44A0-BC42-27A41E4D5D84}"/>
              </a:ext>
            </a:extLst>
          </p:cNvPr>
          <p:cNvSpPr/>
          <p:nvPr/>
        </p:nvSpPr>
        <p:spPr>
          <a:xfrm>
            <a:off x="3779129" y="2847529"/>
            <a:ext cx="202169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Koşula girmeyecek</a:t>
            </a:r>
            <a:endParaRPr lang="en-US" dirty="0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D19C54EE-2A84-4B9D-A5D7-332FE5D03514}"/>
              </a:ext>
            </a:extLst>
          </p:cNvPr>
          <p:cNvSpPr/>
          <p:nvPr/>
        </p:nvSpPr>
        <p:spPr>
          <a:xfrm>
            <a:off x="3779129" y="3542249"/>
            <a:ext cx="202169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Fonksiyon bitecek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 animBg="1"/>
      <p:bldP spid="14" grpId="1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20762395-A1A1-40FB-AAC1-087DCC722D4F}"/>
              </a:ext>
            </a:extLst>
          </p:cNvPr>
          <p:cNvSpPr/>
          <p:nvPr/>
        </p:nvSpPr>
        <p:spPr>
          <a:xfrm>
            <a:off x="8634406" y="2845480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64A21BC-A345-4E98-8ED1-C14FB6E62D33}"/>
              </a:ext>
            </a:extLst>
          </p:cNvPr>
          <p:cNvSpPr/>
          <p:nvPr/>
        </p:nvSpPr>
        <p:spPr>
          <a:xfrm>
            <a:off x="8638313" y="2847529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00BB42-536A-4755-9B94-8EBA597C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Eklenin Çalışması – Boş değil ise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3A69077-B15D-4FC8-A5B1-97279B3DE570}"/>
              </a:ext>
            </a:extLst>
          </p:cNvPr>
          <p:cNvSpPr txBox="1"/>
          <p:nvPr/>
        </p:nvSpPr>
        <p:spPr>
          <a:xfrm>
            <a:off x="838200" y="4465588"/>
            <a:ext cx="27146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y.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y.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5D84B3-52E5-4DCE-ACBE-5C866A3EFD43}"/>
              </a:ext>
            </a:extLst>
          </p:cNvPr>
          <p:cNvSpPr txBox="1"/>
          <p:nvPr/>
        </p:nvSpPr>
        <p:spPr>
          <a:xfrm>
            <a:off x="838200" y="1690688"/>
            <a:ext cx="45529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672A6AE-44A1-4EB4-8211-3ED272728612}"/>
              </a:ext>
            </a:extLst>
          </p:cNvPr>
          <p:cNvSpPr/>
          <p:nvPr/>
        </p:nvSpPr>
        <p:spPr>
          <a:xfrm>
            <a:off x="10575350" y="3928349"/>
            <a:ext cx="924787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21A9C29-68A7-4EEA-A033-F10910FF5C9E}"/>
              </a:ext>
            </a:extLst>
          </p:cNvPr>
          <p:cNvSpPr/>
          <p:nvPr/>
        </p:nvSpPr>
        <p:spPr>
          <a:xfrm>
            <a:off x="10575350" y="4316277"/>
            <a:ext cx="924787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F5AEF89-FA8C-4CA1-A6C0-462924C404B4}"/>
              </a:ext>
            </a:extLst>
          </p:cNvPr>
          <p:cNvSpPr txBox="1"/>
          <p:nvPr/>
        </p:nvSpPr>
        <p:spPr>
          <a:xfrm>
            <a:off x="10706100" y="36400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41833C47-3967-4216-A36E-EFE38E007CB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9992306" y="2599838"/>
            <a:ext cx="406597" cy="1673735"/>
          </a:xfrm>
          <a:prstGeom prst="bentConnector3">
            <a:avLst>
              <a:gd name="adj1" fmla="val 242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D9CA6F00-62FA-44A0-BC42-27A41E4D5D84}"/>
              </a:ext>
            </a:extLst>
          </p:cNvPr>
          <p:cNvSpPr/>
          <p:nvPr/>
        </p:nvSpPr>
        <p:spPr>
          <a:xfrm>
            <a:off x="4554884" y="2298889"/>
            <a:ext cx="202169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Koşula girecek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13D17B91-D3E2-4ED0-8B60-D7BF725AE92F}"/>
              </a:ext>
            </a:extLst>
          </p:cNvPr>
          <p:cNvCxnSpPr>
            <a:cxnSpLocks/>
          </p:cNvCxnSpPr>
          <p:nvPr/>
        </p:nvCxnSpPr>
        <p:spPr>
          <a:xfrm>
            <a:off x="536313" y="2433609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9DC6CBE-C376-42F4-B0BF-50A02DC2D9E5}"/>
              </a:ext>
            </a:extLst>
          </p:cNvPr>
          <p:cNvSpPr/>
          <p:nvPr/>
        </p:nvSpPr>
        <p:spPr>
          <a:xfrm>
            <a:off x="8978835" y="3928349"/>
            <a:ext cx="924787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60BFCBD-F75F-410F-AEEE-D4F413343298}"/>
              </a:ext>
            </a:extLst>
          </p:cNvPr>
          <p:cNvSpPr txBox="1"/>
          <p:nvPr/>
        </p:nvSpPr>
        <p:spPr>
          <a:xfrm>
            <a:off x="9114856" y="35995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65237C9-2EC0-4024-9B21-838E311C0A96}"/>
              </a:ext>
            </a:extLst>
          </p:cNvPr>
          <p:cNvCxnSpPr>
            <a:cxnSpLocks/>
          </p:cNvCxnSpPr>
          <p:nvPr/>
        </p:nvCxnSpPr>
        <p:spPr>
          <a:xfrm>
            <a:off x="536313" y="3007133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0ECC9B4-D11E-4607-902E-5FCFE5392B61}"/>
              </a:ext>
            </a:extLst>
          </p:cNvPr>
          <p:cNvSpPr/>
          <p:nvPr/>
        </p:nvSpPr>
        <p:spPr>
          <a:xfrm>
            <a:off x="8978835" y="4316277"/>
            <a:ext cx="924786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179047E8-DC42-4FAD-8168-36998CCCAB4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9903621" y="4122313"/>
            <a:ext cx="671729" cy="3879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01229CE-D09C-4862-B5D9-D013611BD949}"/>
              </a:ext>
            </a:extLst>
          </p:cNvPr>
          <p:cNvCxnSpPr>
            <a:cxnSpLocks/>
          </p:cNvCxnSpPr>
          <p:nvPr/>
        </p:nvCxnSpPr>
        <p:spPr>
          <a:xfrm>
            <a:off x="536313" y="3797708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Bağlayıcı: Dirsek 25">
            <a:extLst>
              <a:ext uri="{FF2B5EF4-FFF2-40B4-BE49-F238E27FC236}">
                <a16:creationId xmlns:a16="http://schemas.microsoft.com/office/drawing/2014/main" id="{8DDFFAB1-5571-4F53-BB3A-D76FE2D779D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9216931" y="3375213"/>
            <a:ext cx="366103" cy="824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D005DD-6908-42A2-9A16-1697C2FE8EF8}"/>
              </a:ext>
            </a:extLst>
          </p:cNvPr>
          <p:cNvSpPr/>
          <p:nvPr/>
        </p:nvSpPr>
        <p:spPr>
          <a:xfrm>
            <a:off x="7544324" y="3928349"/>
            <a:ext cx="924787" cy="3879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0663D459-975B-4F60-A359-892A5C020ADC}"/>
              </a:ext>
            </a:extLst>
          </p:cNvPr>
          <p:cNvSpPr txBox="1"/>
          <p:nvPr/>
        </p:nvSpPr>
        <p:spPr>
          <a:xfrm>
            <a:off x="7680345" y="35995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1000</a:t>
            </a:r>
            <a:endParaRPr lang="en-US" dirty="0"/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DA3E85D4-F2EA-4858-A5CE-D45AD603FA1B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8469110" y="4122313"/>
            <a:ext cx="509725" cy="3879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kdörtgen 37">
            <a:extLst>
              <a:ext uri="{FF2B5EF4-FFF2-40B4-BE49-F238E27FC236}">
                <a16:creationId xmlns:a16="http://schemas.microsoft.com/office/drawing/2014/main" id="{20C4A0BE-72A5-40FC-B109-218D87BED5B1}"/>
              </a:ext>
            </a:extLst>
          </p:cNvPr>
          <p:cNvSpPr/>
          <p:nvPr/>
        </p:nvSpPr>
        <p:spPr>
          <a:xfrm>
            <a:off x="8630499" y="2852574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74612DDD-6BF9-42F6-80FF-9EA33D31CFBC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rot="5400000">
            <a:off x="8501270" y="2745950"/>
            <a:ext cx="359009" cy="13481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D5250522-F383-4A13-B818-51DD2364B7B4}"/>
              </a:ext>
            </a:extLst>
          </p:cNvPr>
          <p:cNvSpPr txBox="1"/>
          <p:nvPr/>
        </p:nvSpPr>
        <p:spPr>
          <a:xfrm>
            <a:off x="1798515" y="3577651"/>
            <a:ext cx="238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silinecek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4E686ECC-AA39-4A99-BA8D-A8E3804330DC}"/>
              </a:ext>
            </a:extLst>
          </p:cNvPr>
          <p:cNvSpPr txBox="1"/>
          <p:nvPr/>
        </p:nvSpPr>
        <p:spPr>
          <a:xfrm>
            <a:off x="1798515" y="2779810"/>
            <a:ext cx="2632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055FD8F-F676-4EA1-9D51-CE8B69967C77}"/>
              </a:ext>
            </a:extLst>
          </p:cNvPr>
          <p:cNvSpPr txBox="1"/>
          <p:nvPr/>
        </p:nvSpPr>
        <p:spPr>
          <a:xfrm>
            <a:off x="1798515" y="320692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B9AA40EB-FE08-462E-B734-E526CFDF885A}"/>
              </a:ext>
            </a:extLst>
          </p:cNvPr>
          <p:cNvSpPr/>
          <p:nvPr/>
        </p:nvSpPr>
        <p:spPr>
          <a:xfrm>
            <a:off x="6899046" y="2847529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sil=1000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Bağlayıcı: Dirsek 39">
            <a:extLst>
              <a:ext uri="{FF2B5EF4-FFF2-40B4-BE49-F238E27FC236}">
                <a16:creationId xmlns:a16="http://schemas.microsoft.com/office/drawing/2014/main" id="{D1443A11-0149-47C8-A1CA-18B80E5E3098}"/>
              </a:ext>
            </a:extLst>
          </p:cNvPr>
          <p:cNvCxnSpPr>
            <a:cxnSpLocks/>
            <a:stCxn id="37" idx="2"/>
            <a:endCxn id="29" idx="1"/>
          </p:cNvCxnSpPr>
          <p:nvPr/>
        </p:nvCxnSpPr>
        <p:spPr>
          <a:xfrm rot="5400000">
            <a:off x="7140423" y="3639359"/>
            <a:ext cx="886856" cy="79053"/>
          </a:xfrm>
          <a:prstGeom prst="bentConnector4">
            <a:avLst>
              <a:gd name="adj1" fmla="val 39065"/>
              <a:gd name="adj2" fmla="val 38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3A9C622-5A64-46F3-A61B-6CD26A392ED8}"/>
              </a:ext>
            </a:extLst>
          </p:cNvPr>
          <p:cNvSpPr/>
          <p:nvPr/>
        </p:nvSpPr>
        <p:spPr>
          <a:xfrm>
            <a:off x="7544324" y="4316277"/>
            <a:ext cx="924786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9E9204DB-82B4-4D61-B5C8-84DC1E77A0A9}"/>
              </a:ext>
            </a:extLst>
          </p:cNvPr>
          <p:cNvSpPr/>
          <p:nvPr/>
        </p:nvSpPr>
        <p:spPr>
          <a:xfrm>
            <a:off x="6902953" y="2843902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sil=5000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Bağlayıcı: Dirsek 48">
            <a:extLst>
              <a:ext uri="{FF2B5EF4-FFF2-40B4-BE49-F238E27FC236}">
                <a16:creationId xmlns:a16="http://schemas.microsoft.com/office/drawing/2014/main" id="{9D311B68-98EA-4098-BC34-4DDC03A7695B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rot="16200000" flipH="1">
            <a:off x="8350416" y="2508698"/>
            <a:ext cx="367681" cy="18139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169A110B-7D0F-450D-A882-9E4DA2C9870E}"/>
              </a:ext>
            </a:extLst>
          </p:cNvPr>
          <p:cNvCxnSpPr>
            <a:cxnSpLocks/>
          </p:cNvCxnSpPr>
          <p:nvPr/>
        </p:nvCxnSpPr>
        <p:spPr>
          <a:xfrm>
            <a:off x="536313" y="3391590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kdörtgen 70">
            <a:extLst>
              <a:ext uri="{FF2B5EF4-FFF2-40B4-BE49-F238E27FC236}">
                <a16:creationId xmlns:a16="http://schemas.microsoft.com/office/drawing/2014/main" id="{9F76F45C-A079-4067-AF03-360F0B17C263}"/>
              </a:ext>
            </a:extLst>
          </p:cNvPr>
          <p:cNvSpPr/>
          <p:nvPr/>
        </p:nvSpPr>
        <p:spPr>
          <a:xfrm>
            <a:off x="6899046" y="2847528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sil=2000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Bağlayıcı: Dirsek 71">
            <a:extLst>
              <a:ext uri="{FF2B5EF4-FFF2-40B4-BE49-F238E27FC236}">
                <a16:creationId xmlns:a16="http://schemas.microsoft.com/office/drawing/2014/main" id="{BAD31345-F435-44F8-9571-AD5172F507B2}"/>
              </a:ext>
            </a:extLst>
          </p:cNvPr>
          <p:cNvCxnSpPr>
            <a:cxnSpLocks/>
            <a:stCxn id="71" idx="2"/>
            <a:endCxn id="7" idx="1"/>
          </p:cNvCxnSpPr>
          <p:nvPr/>
        </p:nvCxnSpPr>
        <p:spPr>
          <a:xfrm rot="16200000" flipH="1">
            <a:off x="8655935" y="2202897"/>
            <a:ext cx="886857" cy="29519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kdörtgen 74">
            <a:extLst>
              <a:ext uri="{FF2B5EF4-FFF2-40B4-BE49-F238E27FC236}">
                <a16:creationId xmlns:a16="http://schemas.microsoft.com/office/drawing/2014/main" id="{9A1A9C26-25FE-48CC-B07F-C4E59A48CB42}"/>
              </a:ext>
            </a:extLst>
          </p:cNvPr>
          <p:cNvSpPr/>
          <p:nvPr/>
        </p:nvSpPr>
        <p:spPr>
          <a:xfrm>
            <a:off x="8626592" y="2850050"/>
            <a:ext cx="1448662" cy="387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tepe=0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Dikdörtgen: Köşeleri Yuvarlatılmış 75">
            <a:extLst>
              <a:ext uri="{FF2B5EF4-FFF2-40B4-BE49-F238E27FC236}">
                <a16:creationId xmlns:a16="http://schemas.microsoft.com/office/drawing/2014/main" id="{E97219C0-87EB-4474-B650-3A4B48D0E799}"/>
              </a:ext>
            </a:extLst>
          </p:cNvPr>
          <p:cNvSpPr/>
          <p:nvPr/>
        </p:nvSpPr>
        <p:spPr>
          <a:xfrm>
            <a:off x="7673832" y="2006360"/>
            <a:ext cx="202169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 boşaldı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3" grpId="0" animBg="1"/>
      <p:bldP spid="16" grpId="0"/>
      <p:bldP spid="18" grpId="0" animBg="1"/>
      <p:bldP spid="29" grpId="0" animBg="1"/>
      <p:bldP spid="30" grpId="0"/>
      <p:bldP spid="38" grpId="0" animBg="1"/>
      <p:bldP spid="38" grpId="1" animBg="1"/>
      <p:bldP spid="33" grpId="0"/>
      <p:bldP spid="35" grpId="0"/>
      <p:bldP spid="36" grpId="0"/>
      <p:bldP spid="37" grpId="0" animBg="1"/>
      <p:bldP spid="37" grpId="1" animBg="1"/>
      <p:bldP spid="31" grpId="0" animBg="1"/>
      <p:bldP spid="48" grpId="0" animBg="1"/>
      <p:bldP spid="48" grpId="1" animBg="1"/>
      <p:bldP spid="71" grpId="0" animBg="1"/>
      <p:bldP spid="71" grpId="1" animBg="1"/>
      <p:bldP spid="75" grpId="0" animBg="1"/>
      <p:bldP spid="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A3FDFB-CB86-441E-A70B-5DC534C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Getir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0D6CA09-80ED-4CCB-A1CF-B59529B85F0C}"/>
              </a:ext>
            </a:extLst>
          </p:cNvPr>
          <p:cNvSpPr txBox="1"/>
          <p:nvPr/>
        </p:nvSpPr>
        <p:spPr>
          <a:xfrm>
            <a:off x="942975" y="3124131"/>
            <a:ext cx="7429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out_of_range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Getir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Bos"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501575E3-F18B-405A-B8B5-2E69823A04F8}"/>
              </a:ext>
            </a:extLst>
          </p:cNvPr>
          <p:cNvCxnSpPr>
            <a:cxnSpLocks/>
          </p:cNvCxnSpPr>
          <p:nvPr/>
        </p:nvCxnSpPr>
        <p:spPr>
          <a:xfrm flipH="1">
            <a:off x="4423532" y="4081825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EC2469E6-2D7C-4275-9A2C-4F1BE782F9EA}"/>
              </a:ext>
            </a:extLst>
          </p:cNvPr>
          <p:cNvSpPr/>
          <p:nvPr/>
        </p:nvSpPr>
        <p:spPr>
          <a:xfrm>
            <a:off x="6000750" y="3807505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Yığında eleman varsa en üstekinin verisini döndürür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6B4B1221-35F4-4163-A304-427516A24567}"/>
              </a:ext>
            </a:extLst>
          </p:cNvPr>
          <p:cNvCxnSpPr>
            <a:cxnSpLocks/>
          </p:cNvCxnSpPr>
          <p:nvPr/>
        </p:nvCxnSpPr>
        <p:spPr>
          <a:xfrm flipH="1">
            <a:off x="8372476" y="4978719"/>
            <a:ext cx="1047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524DBAF3-1717-438F-A993-D26BAB0F0EF3}"/>
              </a:ext>
            </a:extLst>
          </p:cNvPr>
          <p:cNvSpPr/>
          <p:nvPr/>
        </p:nvSpPr>
        <p:spPr>
          <a:xfrm>
            <a:off x="9563100" y="4641952"/>
            <a:ext cx="2543175" cy="57161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Eleman yoksa hata fırlatır.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D2963D-46ED-41BB-8B74-4ADD579E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Taban Dönüştürme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2606C2-4687-46A9-A287-2ED71B83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1874"/>
          </a:xfrm>
        </p:spPr>
        <p:txBody>
          <a:bodyPr/>
          <a:lstStyle/>
          <a:p>
            <a:r>
              <a:rPr lang="tr-TR" dirty="0"/>
              <a:t>Onluk sistemdeki sayıları diğer tabanlara dönüştürmek için yığın kullanılabilir.</a:t>
            </a:r>
          </a:p>
          <a:p>
            <a:r>
              <a:rPr lang="tr-TR" dirty="0"/>
              <a:t>Peki Nasıl?</a:t>
            </a:r>
          </a:p>
          <a:p>
            <a:r>
              <a:rPr lang="tr-TR" dirty="0"/>
              <a:t>Önce onluk sistemindeki sayının basamaklarını bulmaya çalışalım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772D35-7DEA-42DC-87AF-5C71FB83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 yolunda denemeler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52FA2D-2FB4-44D3-8F39-AF4915C393A1}"/>
              </a:ext>
            </a:extLst>
          </p:cNvPr>
          <p:cNvSpPr txBox="1"/>
          <p:nvPr/>
        </p:nvSpPr>
        <p:spPr>
          <a:xfrm>
            <a:off x="3253921" y="2959741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123</a:t>
            </a:r>
            <a:endParaRPr lang="en-US" sz="22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683BE66-46FF-438B-8BCC-F57EBD928CD3}"/>
              </a:ext>
            </a:extLst>
          </p:cNvPr>
          <p:cNvSpPr txBox="1"/>
          <p:nvPr/>
        </p:nvSpPr>
        <p:spPr>
          <a:xfrm>
            <a:off x="3866589" y="2959741"/>
            <a:ext cx="386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%</a:t>
            </a:r>
            <a:endParaRPr lang="en-US" sz="22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39ABC3-938C-4327-B74E-5BB76FBF0989}"/>
              </a:ext>
            </a:extLst>
          </p:cNvPr>
          <p:cNvSpPr txBox="1"/>
          <p:nvPr/>
        </p:nvSpPr>
        <p:spPr>
          <a:xfrm>
            <a:off x="4289907" y="2959741"/>
            <a:ext cx="4891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/>
              <a:t>10</a:t>
            </a:r>
            <a:endParaRPr lang="en-US" sz="22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11A41EA-3E84-442A-B198-F1EFABDBFB8D}"/>
              </a:ext>
            </a:extLst>
          </p:cNvPr>
          <p:cNvSpPr txBox="1"/>
          <p:nvPr/>
        </p:nvSpPr>
        <p:spPr>
          <a:xfrm>
            <a:off x="4812987" y="295974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=</a:t>
            </a:r>
            <a:endParaRPr lang="en-US" sz="2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03AD1EE-1EB4-47E1-84B5-4461DA5C97EE}"/>
              </a:ext>
            </a:extLst>
          </p:cNvPr>
          <p:cNvSpPr txBox="1"/>
          <p:nvPr/>
        </p:nvSpPr>
        <p:spPr>
          <a:xfrm>
            <a:off x="5202332" y="2959741"/>
            <a:ext cx="3257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/>
              <a:t>3</a:t>
            </a:r>
            <a:endParaRPr lang="en-US" sz="22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7A09733-25DF-419D-876A-AAD9AAE05EF6}"/>
              </a:ext>
            </a:extLst>
          </p:cNvPr>
          <p:cNvSpPr txBox="1"/>
          <p:nvPr/>
        </p:nvSpPr>
        <p:spPr>
          <a:xfrm>
            <a:off x="3252055" y="3516740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12</a:t>
            </a:r>
            <a:endParaRPr lang="en-US" sz="22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7FA0E1B-3217-4D94-A08C-421F866BE168}"/>
              </a:ext>
            </a:extLst>
          </p:cNvPr>
          <p:cNvSpPr txBox="1"/>
          <p:nvPr/>
        </p:nvSpPr>
        <p:spPr>
          <a:xfrm>
            <a:off x="3864723" y="3516740"/>
            <a:ext cx="386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%</a:t>
            </a:r>
            <a:endParaRPr lang="en-US" sz="22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C4E5EEA-9B0D-40FB-AAFC-82F805B11258}"/>
              </a:ext>
            </a:extLst>
          </p:cNvPr>
          <p:cNvSpPr txBox="1"/>
          <p:nvPr/>
        </p:nvSpPr>
        <p:spPr>
          <a:xfrm>
            <a:off x="4288041" y="3516740"/>
            <a:ext cx="4891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/>
              <a:t>10</a:t>
            </a:r>
            <a:endParaRPr lang="en-US" sz="22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FC2B87B-745E-428C-8B53-B296A912C90A}"/>
              </a:ext>
            </a:extLst>
          </p:cNvPr>
          <p:cNvSpPr txBox="1"/>
          <p:nvPr/>
        </p:nvSpPr>
        <p:spPr>
          <a:xfrm>
            <a:off x="4811121" y="351674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=</a:t>
            </a:r>
            <a:endParaRPr lang="en-US" sz="2200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C7E43A0B-1483-4E84-9879-9A685442961D}"/>
              </a:ext>
            </a:extLst>
          </p:cNvPr>
          <p:cNvGrpSpPr/>
          <p:nvPr/>
        </p:nvGrpSpPr>
        <p:grpSpPr>
          <a:xfrm>
            <a:off x="6747029" y="4252402"/>
            <a:ext cx="798990" cy="2308196"/>
            <a:chOff x="6747029" y="4252402"/>
            <a:chExt cx="798990" cy="1604800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B57F7E18-48D2-40B3-B89B-7AE551EED7E1}"/>
                </a:ext>
              </a:extLst>
            </p:cNvPr>
            <p:cNvSpPr/>
            <p:nvPr/>
          </p:nvSpPr>
          <p:spPr>
            <a:xfrm>
              <a:off x="6829003" y="4614328"/>
              <a:ext cx="612668" cy="124287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ABF11507-0EF7-4147-8022-703FAC0529F7}"/>
                </a:ext>
              </a:extLst>
            </p:cNvPr>
            <p:cNvSpPr/>
            <p:nvPr/>
          </p:nvSpPr>
          <p:spPr>
            <a:xfrm>
              <a:off x="6747029" y="4252402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A7A7E9B-EBD4-4BF2-8B2E-B2C7CDA4F3A4}"/>
              </a:ext>
            </a:extLst>
          </p:cNvPr>
          <p:cNvSpPr txBox="1"/>
          <p:nvPr/>
        </p:nvSpPr>
        <p:spPr>
          <a:xfrm>
            <a:off x="5200466" y="3516740"/>
            <a:ext cx="3257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/>
              <a:t>2</a:t>
            </a:r>
            <a:endParaRPr lang="en-US" sz="2200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2B793CF-6752-4ABE-9437-792058406D20}"/>
              </a:ext>
            </a:extLst>
          </p:cNvPr>
          <p:cNvSpPr txBox="1"/>
          <p:nvPr/>
        </p:nvSpPr>
        <p:spPr>
          <a:xfrm>
            <a:off x="6973201" y="6061988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/>
              <a:t>3</a:t>
            </a:r>
            <a:endParaRPr lang="en-US" sz="2200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54B3B8E-861A-4B91-BB05-186F27F268B9}"/>
              </a:ext>
            </a:extLst>
          </p:cNvPr>
          <p:cNvSpPr txBox="1"/>
          <p:nvPr/>
        </p:nvSpPr>
        <p:spPr>
          <a:xfrm>
            <a:off x="3252055" y="403695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46B1E4A-D092-484C-A7A0-BCF79AF96B49}"/>
              </a:ext>
            </a:extLst>
          </p:cNvPr>
          <p:cNvSpPr txBox="1"/>
          <p:nvPr/>
        </p:nvSpPr>
        <p:spPr>
          <a:xfrm>
            <a:off x="3864723" y="4036958"/>
            <a:ext cx="386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%</a:t>
            </a:r>
            <a:endParaRPr lang="en-US" sz="2200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4E461240-BD87-4DA1-B299-2D74A8DCA6ED}"/>
              </a:ext>
            </a:extLst>
          </p:cNvPr>
          <p:cNvSpPr txBox="1"/>
          <p:nvPr/>
        </p:nvSpPr>
        <p:spPr>
          <a:xfrm>
            <a:off x="4288041" y="4036958"/>
            <a:ext cx="4891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/>
              <a:t>10</a:t>
            </a:r>
            <a:endParaRPr lang="en-US" sz="22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6390168-7918-4C28-BB16-CA6E550093C4}"/>
              </a:ext>
            </a:extLst>
          </p:cNvPr>
          <p:cNvSpPr txBox="1"/>
          <p:nvPr/>
        </p:nvSpPr>
        <p:spPr>
          <a:xfrm>
            <a:off x="4811121" y="4036958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=</a:t>
            </a:r>
            <a:endParaRPr lang="en-US" sz="2200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F015112-261F-4E5C-A2B6-956424385718}"/>
              </a:ext>
            </a:extLst>
          </p:cNvPr>
          <p:cNvSpPr txBox="1"/>
          <p:nvPr/>
        </p:nvSpPr>
        <p:spPr>
          <a:xfrm>
            <a:off x="5200466" y="4036958"/>
            <a:ext cx="3257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464DD8A8-94DA-4424-ADAC-7CD0A90B5786}"/>
              </a:ext>
            </a:extLst>
          </p:cNvPr>
          <p:cNvSpPr/>
          <p:nvPr/>
        </p:nvSpPr>
        <p:spPr>
          <a:xfrm>
            <a:off x="5633394" y="1900391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Mod</a:t>
            </a:r>
            <a:r>
              <a:rPr lang="tr-TR" dirty="0"/>
              <a:t> bölümden kalanı verecektir.</a:t>
            </a:r>
            <a:endParaRPr lang="en-US" dirty="0"/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EB2D048C-7C40-46E4-8066-53AA89BB4DF3}"/>
              </a:ext>
            </a:extLst>
          </p:cNvPr>
          <p:cNvCxnSpPr>
            <a:stCxn id="24" idx="1"/>
            <a:endCxn id="5" idx="0"/>
          </p:cNvCxnSpPr>
          <p:nvPr/>
        </p:nvCxnSpPr>
        <p:spPr>
          <a:xfrm rot="10800000" flipV="1">
            <a:off x="4059912" y="2174711"/>
            <a:ext cx="1573483" cy="7850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BD17211D-9FC0-4C74-88EF-7F7F6BB5A775}"/>
              </a:ext>
            </a:extLst>
          </p:cNvPr>
          <p:cNvSpPr/>
          <p:nvPr/>
        </p:nvSpPr>
        <p:spPr>
          <a:xfrm>
            <a:off x="6973201" y="2900865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Onluk sayının 10’a bölümünden kalan son basamaktır.</a:t>
            </a:r>
            <a:endParaRPr lang="en-US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A269B0E-DC95-49B4-8163-FE1FAE21BB19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flipH="1">
            <a:off x="5528063" y="3175185"/>
            <a:ext cx="144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994F86C1-B4B1-41A2-B43A-440B4290E745}"/>
              </a:ext>
            </a:extLst>
          </p:cNvPr>
          <p:cNvSpPr/>
          <p:nvPr/>
        </p:nvSpPr>
        <p:spPr>
          <a:xfrm>
            <a:off x="8635245" y="5644065"/>
            <a:ext cx="3328156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Basamakları yığında saklarsak daha sonra sırayla birleştirebiliriz</a:t>
            </a:r>
            <a:endParaRPr lang="en-US" dirty="0"/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453901D1-323D-406C-B711-6ABA577A332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23563" y="5918385"/>
            <a:ext cx="1011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0267C4C9-5957-42DF-AE52-06329302CCB6}"/>
              </a:ext>
            </a:extLst>
          </p:cNvPr>
          <p:cNvSpPr/>
          <p:nvPr/>
        </p:nvSpPr>
        <p:spPr>
          <a:xfrm>
            <a:off x="539174" y="4557176"/>
            <a:ext cx="3328157" cy="1325562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 basamağı attıktan sonra tekrar </a:t>
            </a:r>
            <a:r>
              <a:rPr lang="tr-TR" dirty="0" err="1"/>
              <a:t>mod</a:t>
            </a:r>
            <a:r>
              <a:rPr lang="tr-TR" dirty="0"/>
              <a:t> 10 aldığımızda sondan 2. basamağı elde edebiliriz.</a:t>
            </a:r>
            <a:endParaRPr lang="en-US" dirty="0"/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43E2D74A-B192-4D89-9240-416C6330FB08}"/>
              </a:ext>
            </a:extLst>
          </p:cNvPr>
          <p:cNvCxnSpPr>
            <a:cxnSpLocks/>
            <a:stCxn id="37" idx="1"/>
            <a:endCxn id="9" idx="1"/>
          </p:cNvCxnSpPr>
          <p:nvPr/>
        </p:nvCxnSpPr>
        <p:spPr>
          <a:xfrm rot="10800000" flipH="1">
            <a:off x="539173" y="3732185"/>
            <a:ext cx="2712881" cy="1487773"/>
          </a:xfrm>
          <a:prstGeom prst="bentConnector3">
            <a:avLst>
              <a:gd name="adj1" fmla="val -84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05681BBA-842A-4042-93B4-1149D945CB88}"/>
              </a:ext>
            </a:extLst>
          </p:cNvPr>
          <p:cNvSpPr txBox="1"/>
          <p:nvPr/>
        </p:nvSpPr>
        <p:spPr>
          <a:xfrm>
            <a:off x="6973201" y="5580301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/>
              <a:t>2</a:t>
            </a:r>
            <a:endParaRPr lang="en-US" sz="2200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0C3328E0-6239-470A-9CAA-E62C0C0D4D1B}"/>
              </a:ext>
            </a:extLst>
          </p:cNvPr>
          <p:cNvSpPr txBox="1"/>
          <p:nvPr/>
        </p:nvSpPr>
        <p:spPr>
          <a:xfrm>
            <a:off x="6971534" y="5104577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8C9723A9-5D4D-4021-BE1C-33CF5A5BCC4D}"/>
              </a:ext>
            </a:extLst>
          </p:cNvPr>
          <p:cNvSpPr/>
          <p:nvPr/>
        </p:nvSpPr>
        <p:spPr>
          <a:xfrm>
            <a:off x="524886" y="6061987"/>
            <a:ext cx="3328157" cy="7521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 basamakta atıldığında </a:t>
            </a:r>
            <a:r>
              <a:rPr lang="tr-TR" dirty="0" err="1"/>
              <a:t>sayi</a:t>
            </a:r>
            <a:r>
              <a:rPr lang="tr-TR" dirty="0"/>
              <a:t> 0 olacaktır. Basamak kalmadı</a:t>
            </a:r>
            <a:endParaRPr lang="en-US" dirty="0"/>
          </a:p>
        </p:txBody>
      </p: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31E5BDC8-348A-4936-87F6-E2068F84B0E2}"/>
              </a:ext>
            </a:extLst>
          </p:cNvPr>
          <p:cNvCxnSpPr>
            <a:cxnSpLocks/>
            <a:stCxn id="45" idx="1"/>
            <a:endCxn id="48" idx="1"/>
          </p:cNvCxnSpPr>
          <p:nvPr/>
        </p:nvCxnSpPr>
        <p:spPr>
          <a:xfrm rot="10800000" flipH="1">
            <a:off x="524885" y="4771515"/>
            <a:ext cx="2739873" cy="1666537"/>
          </a:xfrm>
          <a:prstGeom prst="bentConnector3">
            <a:avLst>
              <a:gd name="adj1" fmla="val -834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5251427D-F8A0-4F4F-892F-69C4539E2D23}"/>
              </a:ext>
            </a:extLst>
          </p:cNvPr>
          <p:cNvSpPr txBox="1"/>
          <p:nvPr/>
        </p:nvSpPr>
        <p:spPr>
          <a:xfrm>
            <a:off x="3264759" y="4556070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645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4" grpId="0" animBg="1"/>
      <p:bldP spid="24" grpId="1" animBg="1"/>
      <p:bldP spid="28" grpId="0" animBg="1"/>
      <p:bldP spid="28" grpId="1" animBg="1"/>
      <p:bldP spid="33" grpId="0" animBg="1"/>
      <p:bldP spid="33" grpId="1" animBg="1"/>
      <p:bldP spid="37" grpId="0" animBg="1"/>
      <p:bldP spid="37" grpId="1" animBg="1"/>
      <p:bldP spid="43" grpId="0" animBg="1"/>
      <p:bldP spid="44" grpId="0" animBg="1"/>
      <p:bldP spid="45" grpId="0" animBg="1"/>
      <p:bldP spid="45" grpId="1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>
            <a:extLst>
              <a:ext uri="{FF2B5EF4-FFF2-40B4-BE49-F238E27FC236}">
                <a16:creationId xmlns:a16="http://schemas.microsoft.com/office/drawing/2014/main" id="{FC515B7D-3C3C-4249-8EAA-5EBFB03698D6}"/>
              </a:ext>
            </a:extLst>
          </p:cNvPr>
          <p:cNvSpPr/>
          <p:nvPr/>
        </p:nvSpPr>
        <p:spPr>
          <a:xfrm>
            <a:off x="10245725" y="5136305"/>
            <a:ext cx="1228725" cy="712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4D85AB4-9A1B-434B-97C7-5EA3999954EE}"/>
              </a:ext>
            </a:extLst>
          </p:cNvPr>
          <p:cNvSpPr/>
          <p:nvPr/>
        </p:nvSpPr>
        <p:spPr>
          <a:xfrm>
            <a:off x="10245725" y="4399282"/>
            <a:ext cx="1228725" cy="712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E4E618A-3C38-4209-93A5-D025D0F2F110}"/>
              </a:ext>
            </a:extLst>
          </p:cNvPr>
          <p:cNvSpPr/>
          <p:nvPr/>
        </p:nvSpPr>
        <p:spPr>
          <a:xfrm>
            <a:off x="10245725" y="3662260"/>
            <a:ext cx="1228725" cy="71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EC74F4-8DEC-4A47-AFF0-F91A2BF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Gerçekleştirilecek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B11BCB-1BC0-4FBC-8DDA-32DC1D55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7807" cy="4351338"/>
          </a:xfrm>
        </p:spPr>
        <p:txBody>
          <a:bodyPr>
            <a:normAutofit/>
          </a:bodyPr>
          <a:lstStyle/>
          <a:p>
            <a:r>
              <a:rPr lang="tr-TR" sz="2400" dirty="0"/>
              <a:t>Bir önceki kutu örneğimizde kutu kitaplarımızın saklandığı alan görevini görmekteydi</a:t>
            </a:r>
          </a:p>
          <a:p>
            <a:endParaRPr lang="tr-TR" sz="2400" dirty="0"/>
          </a:p>
          <a:p>
            <a:r>
              <a:rPr lang="tr-TR" sz="2400" dirty="0"/>
              <a:t>Bilgisayar söz konusu olduğunda kitapları veriler ve kutuyu da bir dizi olarak düşünebiliriz.</a:t>
            </a:r>
            <a:endParaRPr lang="en-US" sz="2400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6D88B88B-0380-4F41-9F5F-F8703DD245B4}"/>
              </a:ext>
            </a:extLst>
          </p:cNvPr>
          <p:cNvCxnSpPr/>
          <p:nvPr/>
        </p:nvCxnSpPr>
        <p:spPr>
          <a:xfrm>
            <a:off x="10217151" y="5873750"/>
            <a:ext cx="1304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DD12E40B-FB27-4EAF-8BD1-C0BC0FD540FD}"/>
              </a:ext>
            </a:extLst>
          </p:cNvPr>
          <p:cNvCxnSpPr>
            <a:cxnSpLocks/>
          </p:cNvCxnSpPr>
          <p:nvPr/>
        </p:nvCxnSpPr>
        <p:spPr>
          <a:xfrm>
            <a:off x="11514455" y="2167466"/>
            <a:ext cx="0" cy="370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8961A86-DD95-4C28-A7C2-9A3C037C5AA2}"/>
              </a:ext>
            </a:extLst>
          </p:cNvPr>
          <p:cNvSpPr txBox="1"/>
          <p:nvPr/>
        </p:nvSpPr>
        <p:spPr>
          <a:xfrm>
            <a:off x="10502237" y="5811228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Hücre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10399F1-1006-4D81-969F-A5D1B93A1298}"/>
              </a:ext>
            </a:extLst>
          </p:cNvPr>
          <p:cNvSpPr txBox="1"/>
          <p:nvPr/>
        </p:nvSpPr>
        <p:spPr>
          <a:xfrm>
            <a:off x="9321648" y="5811228"/>
            <a:ext cx="82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İndis</a:t>
            </a:r>
            <a:endParaRPr lang="en-US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93F9D0BC-8DC1-4D1A-A78C-40F252D14183}"/>
              </a:ext>
            </a:extLst>
          </p:cNvPr>
          <p:cNvCxnSpPr/>
          <p:nvPr/>
        </p:nvCxnSpPr>
        <p:spPr>
          <a:xfrm>
            <a:off x="7356213" y="4930776"/>
            <a:ext cx="17339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80E83D9C-608D-4B0C-8CC2-A1EA9CF886C8}"/>
              </a:ext>
            </a:extLst>
          </p:cNvPr>
          <p:cNvSpPr/>
          <p:nvPr/>
        </p:nvSpPr>
        <p:spPr>
          <a:xfrm>
            <a:off x="6043221" y="4533612"/>
            <a:ext cx="2062161" cy="7943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Temsili Dizi Gösterimi</a:t>
            </a:r>
            <a:endParaRPr lang="en-US" dirty="0"/>
          </a:p>
        </p:txBody>
      </p:sp>
      <p:graphicFrame>
        <p:nvGraphicFramePr>
          <p:cNvPr id="21" name="Tablo 4">
            <a:extLst>
              <a:ext uri="{FF2B5EF4-FFF2-40B4-BE49-F238E27FC236}">
                <a16:creationId xmlns:a16="http://schemas.microsoft.com/office/drawing/2014/main" id="{1D706A0F-DD5A-4C39-8C3B-5BA1EE55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91930"/>
              </p:ext>
            </p:extLst>
          </p:nvPr>
        </p:nvGraphicFramePr>
        <p:xfrm>
          <a:off x="9262178" y="2168525"/>
          <a:ext cx="9467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718">
                  <a:extLst>
                    <a:ext uri="{9D8B030D-6E8A-4147-A177-3AD203B41FA5}">
                      <a16:colId xmlns:a16="http://schemas.microsoft.com/office/drawing/2014/main" val="957959458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tr-T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60893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9632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29839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5769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999676"/>
                  </a:ext>
                </a:extLst>
              </a:tr>
            </a:tbl>
          </a:graphicData>
        </a:graphic>
      </p:graphicFrame>
      <p:sp>
        <p:nvSpPr>
          <p:cNvPr id="22" name="Metin kutusu 21">
            <a:extLst>
              <a:ext uri="{FF2B5EF4-FFF2-40B4-BE49-F238E27FC236}">
                <a16:creationId xmlns:a16="http://schemas.microsoft.com/office/drawing/2014/main" id="{B96A0C77-2CDB-4325-9479-1F4FFCC70938}"/>
              </a:ext>
            </a:extLst>
          </p:cNvPr>
          <p:cNvSpPr txBox="1"/>
          <p:nvPr/>
        </p:nvSpPr>
        <p:spPr>
          <a:xfrm rot="5400000">
            <a:off x="9626241" y="24629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83F41A37-C3A0-4A31-902D-1C7FBA812BC5}"/>
              </a:ext>
            </a:extLst>
          </p:cNvPr>
          <p:cNvCxnSpPr>
            <a:cxnSpLocks/>
          </p:cNvCxnSpPr>
          <p:nvPr/>
        </p:nvCxnSpPr>
        <p:spPr>
          <a:xfrm>
            <a:off x="10768285" y="1145659"/>
            <a:ext cx="0" cy="891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2712A48D-D5CA-49DB-A0C2-C5CD6EC67308}"/>
              </a:ext>
            </a:extLst>
          </p:cNvPr>
          <p:cNvSpPr/>
          <p:nvPr/>
        </p:nvSpPr>
        <p:spPr>
          <a:xfrm>
            <a:off x="9006840" y="-205308"/>
            <a:ext cx="3185155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D0002A34-C928-4C2F-AE1C-2D9E59A1DA0A}"/>
              </a:ext>
            </a:extLst>
          </p:cNvPr>
          <p:cNvSpPr/>
          <p:nvPr/>
        </p:nvSpPr>
        <p:spPr>
          <a:xfrm>
            <a:off x="9725176" y="299481"/>
            <a:ext cx="2062161" cy="7943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Veriler Yükleniyor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461061D-52F7-4EB8-8C9A-191181396053}"/>
              </a:ext>
            </a:extLst>
          </p:cNvPr>
          <p:cNvCxnSpPr>
            <a:cxnSpLocks/>
          </p:cNvCxnSpPr>
          <p:nvPr/>
        </p:nvCxnSpPr>
        <p:spPr>
          <a:xfrm flipV="1">
            <a:off x="10768285" y="1134395"/>
            <a:ext cx="0" cy="1784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2AF4F030-969A-4548-B3C5-8E4D2B4C7C19}"/>
              </a:ext>
            </a:extLst>
          </p:cNvPr>
          <p:cNvSpPr/>
          <p:nvPr/>
        </p:nvSpPr>
        <p:spPr>
          <a:xfrm>
            <a:off x="9725176" y="288217"/>
            <a:ext cx="2062161" cy="7943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Veriler Çıkartılıyor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/>
      <p:bldP spid="18" grpId="0"/>
      <p:bldP spid="20" grpId="0" animBg="1"/>
      <p:bldP spid="22" grpId="0"/>
      <p:bldP spid="27" grpId="0" animBg="1"/>
      <p:bldP spid="27" grpId="1" animBg="1"/>
      <p:bldP spid="31" grpId="0" animBg="1"/>
      <p:bldP spid="3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643138-F23D-4B7A-BB79-37E731AB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Yığının 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2C5536-1FEC-4776-BA87-06292F1D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776" y="1825625"/>
            <a:ext cx="4772024" cy="4351338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/>
              <a:t>Yığındaki rakamlar sayının sırayla  basamaklarını temsil etmektedir.</a:t>
            </a:r>
          </a:p>
          <a:p>
            <a:r>
              <a:rPr lang="tr-TR" sz="2400" dirty="0"/>
              <a:t>Bu rakamları kullanarak asıl sayıya ulaşabiliriz</a:t>
            </a:r>
          </a:p>
          <a:p>
            <a:r>
              <a:rPr lang="tr-TR" sz="2400" dirty="0"/>
              <a:t>Rakamları birleştirirken iki yol kullanılabilir.</a:t>
            </a:r>
          </a:p>
          <a:p>
            <a:r>
              <a:rPr lang="tr-TR" sz="2400" dirty="0"/>
              <a:t>Bir </a:t>
            </a:r>
            <a:r>
              <a:rPr lang="tr-TR" sz="2400" dirty="0" err="1"/>
              <a:t>string</a:t>
            </a:r>
            <a:r>
              <a:rPr lang="tr-TR" sz="2400" dirty="0"/>
              <a:t> kullanılarak her bir rakam bir karakter olarak yazıya eklenebilir.</a:t>
            </a:r>
          </a:p>
          <a:p>
            <a:r>
              <a:rPr lang="tr-TR" sz="2400" dirty="0"/>
              <a:t>Yığındaki basamakların karaktere dönüşmesi için '0' karakteri ile toplanması yeterli olacaktır.</a:t>
            </a:r>
          </a:p>
          <a:p>
            <a:r>
              <a:rPr lang="tr-TR" sz="2400" dirty="0"/>
              <a:t>Yığın boşaldıktan sonra yazıya eklemeyi durdurmamız gerekir.</a:t>
            </a:r>
            <a:endParaRPr lang="en-US" sz="2400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0C4286F0-E329-476A-B0D5-DC645CBB9BEA}"/>
              </a:ext>
            </a:extLst>
          </p:cNvPr>
          <p:cNvGrpSpPr/>
          <p:nvPr/>
        </p:nvGrpSpPr>
        <p:grpSpPr>
          <a:xfrm>
            <a:off x="485776" y="4386328"/>
            <a:ext cx="798990" cy="2308196"/>
            <a:chOff x="6747029" y="4252402"/>
            <a:chExt cx="798990" cy="1604800"/>
          </a:xfrm>
        </p:grpSpPr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C3E29BDF-F19A-4193-9DC9-81CA2C209F61}"/>
                </a:ext>
              </a:extLst>
            </p:cNvPr>
            <p:cNvSpPr/>
            <p:nvPr/>
          </p:nvSpPr>
          <p:spPr>
            <a:xfrm>
              <a:off x="6829003" y="4614328"/>
              <a:ext cx="612668" cy="124287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6B6E7CB5-EA13-4A90-A2CF-F1EC7C79993E}"/>
                </a:ext>
              </a:extLst>
            </p:cNvPr>
            <p:cNvSpPr/>
            <p:nvPr/>
          </p:nvSpPr>
          <p:spPr>
            <a:xfrm>
              <a:off x="6747029" y="4252402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B7C2DBD-DC8C-4B76-8D0A-B4A5C719C71C}"/>
              </a:ext>
            </a:extLst>
          </p:cNvPr>
          <p:cNvSpPr txBox="1"/>
          <p:nvPr/>
        </p:nvSpPr>
        <p:spPr>
          <a:xfrm>
            <a:off x="711948" y="6195914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/>
              <a:t>3</a:t>
            </a:r>
            <a:endParaRPr lang="en-US" sz="22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6635725-1C07-45AD-BD35-E0DB6731A0CB}"/>
              </a:ext>
            </a:extLst>
          </p:cNvPr>
          <p:cNvSpPr txBox="1"/>
          <p:nvPr/>
        </p:nvSpPr>
        <p:spPr>
          <a:xfrm>
            <a:off x="711948" y="5714227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/>
              <a:t>2</a:t>
            </a:r>
            <a:endParaRPr lang="en-US" sz="22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44E7A2F-3971-4298-962C-D05D6680BF42}"/>
              </a:ext>
            </a:extLst>
          </p:cNvPr>
          <p:cNvSpPr txBox="1"/>
          <p:nvPr/>
        </p:nvSpPr>
        <p:spPr>
          <a:xfrm>
            <a:off x="710281" y="523850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4" name="Ok: Aşağı Bükülü 13">
            <a:extLst>
              <a:ext uri="{FF2B5EF4-FFF2-40B4-BE49-F238E27FC236}">
                <a16:creationId xmlns:a16="http://schemas.microsoft.com/office/drawing/2014/main" id="{9A20A9BA-4C8B-4A74-BA6E-68B40D5BFFBB}"/>
              </a:ext>
            </a:extLst>
          </p:cNvPr>
          <p:cNvSpPr/>
          <p:nvPr/>
        </p:nvSpPr>
        <p:spPr>
          <a:xfrm>
            <a:off x="837091" y="4698708"/>
            <a:ext cx="1839434" cy="43088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179034A4-3463-4940-9797-AB4DB67184B3}"/>
              </a:ext>
            </a:extLst>
          </p:cNvPr>
          <p:cNvSpPr/>
          <p:nvPr/>
        </p:nvSpPr>
        <p:spPr>
          <a:xfrm>
            <a:off x="1489553" y="4041160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Siradaki</a:t>
            </a:r>
            <a:r>
              <a:rPr lang="tr-TR" dirty="0"/>
              <a:t> basamağı getir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F609772-D3BB-4F34-80D2-AA8B84D27F4F}"/>
              </a:ext>
            </a:extLst>
          </p:cNvPr>
          <p:cNvSpPr txBox="1"/>
          <p:nvPr/>
        </p:nvSpPr>
        <p:spPr>
          <a:xfrm>
            <a:off x="485776" y="1898869"/>
            <a:ext cx="219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03209F1-979D-4D5F-AE3E-08411A36D71C}"/>
              </a:ext>
            </a:extLst>
          </p:cNvPr>
          <p:cNvSpPr txBox="1"/>
          <p:nvPr/>
        </p:nvSpPr>
        <p:spPr>
          <a:xfrm>
            <a:off x="485776" y="2351943"/>
            <a:ext cx="354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+yigin.getir()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DFF44BDA-682D-4B33-AA0A-1650E9596CC5}"/>
              </a:ext>
            </a:extLst>
          </p:cNvPr>
          <p:cNvSpPr/>
          <p:nvPr/>
        </p:nvSpPr>
        <p:spPr>
          <a:xfrm>
            <a:off x="2057400" y="5550209"/>
            <a:ext cx="304800" cy="32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ADAECF8C-0C9D-4B76-BD07-5861A0F9C3F0}"/>
              </a:ext>
            </a:extLst>
          </p:cNvPr>
          <p:cNvSpPr/>
          <p:nvPr/>
        </p:nvSpPr>
        <p:spPr>
          <a:xfrm>
            <a:off x="2362200" y="5550209"/>
            <a:ext cx="304800" cy="32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3B83E31-D232-4E6E-B352-FC7C501E6D77}"/>
              </a:ext>
            </a:extLst>
          </p:cNvPr>
          <p:cNvSpPr/>
          <p:nvPr/>
        </p:nvSpPr>
        <p:spPr>
          <a:xfrm>
            <a:off x="2667000" y="5550209"/>
            <a:ext cx="304800" cy="32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4F925CA-1141-47B8-BD53-4B6B32467682}"/>
              </a:ext>
            </a:extLst>
          </p:cNvPr>
          <p:cNvSpPr/>
          <p:nvPr/>
        </p:nvSpPr>
        <p:spPr>
          <a:xfrm>
            <a:off x="2971800" y="5550209"/>
            <a:ext cx="304800" cy="32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8AEB02E7-A394-4C58-AB56-68B97933AF28}"/>
              </a:ext>
            </a:extLst>
          </p:cNvPr>
          <p:cNvSpPr txBox="1"/>
          <p:nvPr/>
        </p:nvSpPr>
        <p:spPr>
          <a:xfrm>
            <a:off x="2286000" y="5114014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F85A67D-06EE-48A8-BDFC-8801FB704CF9}"/>
              </a:ext>
            </a:extLst>
          </p:cNvPr>
          <p:cNvSpPr txBox="1"/>
          <p:nvPr/>
        </p:nvSpPr>
        <p:spPr>
          <a:xfrm>
            <a:off x="3295650" y="54532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FB5B9E2A-F3CB-492D-86A7-B43FD2A79E22}"/>
              </a:ext>
            </a:extLst>
          </p:cNvPr>
          <p:cNvSpPr/>
          <p:nvPr/>
        </p:nvSpPr>
        <p:spPr>
          <a:xfrm>
            <a:off x="2057400" y="5550209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08DF839E-6181-4E5E-9708-2A0CC0E82ED8}"/>
              </a:ext>
            </a:extLst>
          </p:cNvPr>
          <p:cNvSpPr txBox="1"/>
          <p:nvPr/>
        </p:nvSpPr>
        <p:spPr>
          <a:xfrm>
            <a:off x="485776" y="2673666"/>
            <a:ext cx="3328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+yigin.getir()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1DDD346D-9364-456C-996E-0184F6E70167}"/>
              </a:ext>
            </a:extLst>
          </p:cNvPr>
          <p:cNvSpPr/>
          <p:nvPr/>
        </p:nvSpPr>
        <p:spPr>
          <a:xfrm>
            <a:off x="2362200" y="5550209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C0CB04C6-7468-4174-9503-7249C602804F}"/>
              </a:ext>
            </a:extLst>
          </p:cNvPr>
          <p:cNvSpPr/>
          <p:nvPr/>
        </p:nvSpPr>
        <p:spPr>
          <a:xfrm>
            <a:off x="2667000" y="5550209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E2912C0E-FCC9-4C72-9597-3D8EB74479E1}"/>
              </a:ext>
            </a:extLst>
          </p:cNvPr>
          <p:cNvSpPr txBox="1"/>
          <p:nvPr/>
        </p:nvSpPr>
        <p:spPr>
          <a:xfrm>
            <a:off x="485776" y="2977066"/>
            <a:ext cx="3771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+yigin.getir()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65DBE09A-3F9A-4946-99BB-90F2AD495F55}"/>
              </a:ext>
            </a:extLst>
          </p:cNvPr>
          <p:cNvSpPr/>
          <p:nvPr/>
        </p:nvSpPr>
        <p:spPr>
          <a:xfrm>
            <a:off x="1767037" y="6145884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 boşaldı</a:t>
            </a:r>
            <a:endParaRPr lang="en-US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7384E391-01F2-4EE4-A90F-614EC1721F38}"/>
              </a:ext>
            </a:extLst>
          </p:cNvPr>
          <p:cNvSpPr txBox="1"/>
          <p:nvPr/>
        </p:nvSpPr>
        <p:spPr>
          <a:xfrm>
            <a:off x="4014813" y="2222019"/>
            <a:ext cx="12906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US" sz="2400" dirty="0">
                <a:latin typeface="Consolas" panose="020B0609020204030204" pitchFamily="49" charset="0"/>
              </a:rPr>
              <a:t>≠</a:t>
            </a:r>
            <a:r>
              <a:rPr lang="tr-TR" sz="2400" dirty="0">
                <a:latin typeface="Consolas" panose="020B0609020204030204" pitchFamily="49" charset="0"/>
              </a:rPr>
              <a:t> 0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0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023 L -4.375E-6 0.00023 C 0.00105 -0.0081 0.00183 -0.0162 0.00313 -0.02384 L 0.0056 -0.03935 L 0.00625 -0.04352 C 0.00638 -0.04722 0.00665 -0.05139 0.00678 -0.05509 C 0.00704 -0.05949 0.00704 -0.06389 0.00743 -0.06806 C 0.00769 -0.07014 0.00834 -0.07176 0.00873 -0.07338 C 0.00899 -0.07778 0.00912 -0.08495 0.01055 -0.08912 C 0.01146 -0.09167 0.01615 -0.10116 0.0181 -0.10347 C 0.02006 -0.10602 0.02214 -0.10648 0.02435 -0.10741 C 0.02553 -0.10787 0.02683 -0.1081 0.02813 -0.1088 C 0.02917 -0.10903 0.03008 -0.10949 0.03125 -0.10995 C 0.03269 -0.11042 0.03412 -0.11088 0.03555 -0.11111 C 0.04011 -0.11435 0.03711 -0.11273 0.04623 -0.11389 C 0.05638 -0.11528 0.0612 -0.11551 0.07188 -0.1162 C 0.0737 -0.11597 0.07553 -0.11551 0.07748 -0.11528 C 0.08204 -0.11435 0.08672 -0.11528 0.09115 -0.11389 C 0.09375 -0.11296 0.0961 -0.10949 0.0987 -0.1088 C 0.10013 -0.1081 0.1017 -0.10787 0.10313 -0.10741 C 0.10743 -0.10533 0.10691 -0.10486 0.11055 -0.10208 C 0.11185 -0.10116 0.11316 -0.10046 0.11433 -0.09954 C 0.12969 -0.08588 0.11055 -0.10208 0.12305 -0.08912 C 0.1362 -0.07546 0.12266 -0.09028 0.1306 -0.07986 C 0.13138 -0.0787 0.1323 -0.07824 0.13308 -0.07732 C 0.13464 -0.07546 0.13568 -0.07361 0.13685 -0.07083 C 0.13842 -0.0669 0.13829 -0.06551 0.13933 -0.06019 C 0.13985 -0.05764 0.14063 -0.05509 0.14128 -0.05232 " pathEditMode="relative" rAng="0" ptsTypes="AAAAAAAAAAAAAAAAAAAAAAAAAAAA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-578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0.00162 L 0.00027 -0.15162 L 0.00534 -0.15532 C 0.00795 -0.15902 0.01055 -0.16319 0.01316 -0.16643 C 0.01446 -0.16805 0.0155 -0.1699 0.0168 -0.17106 C 0.01849 -0.17268 0.02032 -0.17361 0.02201 -0.17477 C 0.02448 -0.17685 0.02683 -0.17963 0.0293 -0.18125 C 0.03073 -0.18217 0.03217 -0.1831 0.03347 -0.18402 C 0.03581 -0.18564 0.0379 -0.18773 0.04024 -0.18865 C 0.04154 -0.18935 0.04271 -0.18935 0.04388 -0.18958 C 0.0448 -0.19004 0.04571 -0.19027 0.04649 -0.19051 C 0.04792 -0.19027 0.04935 -0.18981 0.05066 -0.18958 C 0.05704 -0.18865 0.06381 -0.18842 0.06993 -0.18773 C 0.0724 -0.1875 0.07487 -0.18727 0.07722 -0.1868 C 0.0793 -0.18634 0.08152 -0.18634 0.08347 -0.18495 L 0.08972 -0.18125 C 0.09076 -0.18078 0.0918 -0.18009 0.09284 -0.17939 C 0.09415 -0.17893 0.09532 -0.17847 0.09649 -0.17754 C 0.09844 -0.17639 0.09948 -0.17453 0.10118 -0.17291 C 0.10209 -0.17222 0.103 -0.17199 0.10378 -0.17106 C 0.10456 -0.17037 0.10521 -0.16921 0.10586 -0.16828 C 0.10756 -0.16666 0.10964 -0.16574 0.11107 -0.16365 C 0.11185 -0.16273 0.1125 -0.1618 0.11316 -0.16088 C 0.11576 -0.1581 0.11524 -0.15995 0.11784 -0.15625 C 0.11862 -0.15532 0.11928 -0.1537 0.11993 -0.15254 C 0.12084 -0.15162 0.12175 -0.15092 0.12253 -0.14977 C 0.13138 -0.13912 0.12383 -0.14838 0.12826 -0.14143 C 0.12904 -0.14051 0.12969 -0.13981 0.13034 -0.13865 C 0.13256 -0.13564 0.13165 -0.13634 0.13347 -0.13217 C 0.13399 -0.13125 0.13451 -0.13032 0.13503 -0.12939 C 0.13542 -0.12801 0.13581 -0.12639 0.13607 -0.12477 C 0.13633 -0.12407 0.13646 -0.12291 0.13659 -0.12199 C 0.13724 -0.11967 0.13868 -0.11458 0.13868 -0.11458 C 0.13894 -0.11273 0.13907 -0.11088 0.1392 -0.10902 C 0.13985 -0.10463 0.13972 -0.10787 0.13972 -0.10532 " pathEditMode="relative" ptsTypes="AAAAAAAAAAAAAAAAAAAAAAAAAAAAAAAAAAA">
                                      <p:cBhvr>
                                        <p:cTn id="8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39 L -0.00026 -0.20509 L -0.00026 -0.20231 C 0.00209 -0.20717 0.00678 -0.2169 0.00964 -0.22083 C 0.01172 -0.22407 0.01394 -0.22685 0.01589 -0.23009 C 0.01823 -0.23449 0.01849 -0.23565 0.02162 -0.23842 C 0.02188 -0.23889 0.02969 -0.24629 0.03256 -0.24768 C 0.03386 -0.24861 0.03529 -0.24884 0.03672 -0.24953 C 0.03881 -0.25069 0.04076 -0.25278 0.04297 -0.25324 C 0.04467 -0.2537 0.04792 -0.25463 0.04974 -0.25509 C 0.05131 -0.25578 0.05287 -0.25648 0.05443 -0.25694 C 0.05573 -0.25764 0.05717 -0.25833 0.0586 -0.25879 C 0.0599 -0.25926 0.06133 -0.25949 0.06277 -0.25972 C 0.06667 -0.25949 0.07071 -0.25949 0.07474 -0.25879 C 0.07748 -0.25856 0.08308 -0.25694 0.08308 -0.25694 C 0.08412 -0.25648 0.08516 -0.25578 0.0862 -0.25509 C 0.08894 -0.25347 0.08881 -0.25301 0.09193 -0.25139 C 0.0961 -0.24953 0.09506 -0.25185 0.10079 -0.24676 C 0.10183 -0.24583 0.10287 -0.24491 0.10391 -0.24398 C 0.1056 -0.24282 0.10743 -0.24213 0.10912 -0.24028 C 0.1099 -0.23935 0.11081 -0.23866 0.11172 -0.2375 C 0.11237 -0.2368 0.11303 -0.23565 0.11381 -0.23472 C 0.11459 -0.23403 0.1155 -0.23356 0.11641 -0.23287 C 0.12006 -0.22639 0.11771 -0.23032 0.1237 -0.22176 C 0.12448 -0.2206 0.12553 -0.21967 0.12631 -0.21805 C 0.12787 -0.21458 0.12852 -0.21273 0.13047 -0.20972 C 0.13112 -0.20879 0.13191 -0.2081 0.13256 -0.20694 C 0.13308 -0.20602 0.13347 -0.20463 0.13412 -0.20324 C 0.13477 -0.20208 0.13542 -0.20092 0.1362 -0.19953 C 0.13633 -0.19861 0.13646 -0.19768 0.13672 -0.19676 C 0.13698 -0.19537 0.1375 -0.19375 0.13777 -0.19213 C 0.13803 -0.19097 0.13803 -0.18981 0.13829 -0.18842 C 0.13855 -0.1875 0.1392 -0.1868 0.13933 -0.18565 C 0.13946 -0.18426 0.13933 -0.18264 0.13933 -0.18102 " pathEditMode="relative" ptsTypes="AAAAAAAAAAAAAAAAAAAAAAAAAAAAAAAAAA"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27C28A-1D8F-46FB-9248-8256C294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Karşılığı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7FA45BB-BB79-4E4C-AD40-39BB2C73ED41}"/>
              </a:ext>
            </a:extLst>
          </p:cNvPr>
          <p:cNvSpPr txBox="1"/>
          <p:nvPr/>
        </p:nvSpPr>
        <p:spPr>
          <a:xfrm>
            <a:off x="838200" y="1825625"/>
            <a:ext cx="47053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yaziyaCevir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C8C0A46-39DA-440C-99A2-E07C56171309}"/>
              </a:ext>
            </a:extLst>
          </p:cNvPr>
          <p:cNvSpPr txBox="1"/>
          <p:nvPr/>
        </p:nvSpPr>
        <p:spPr>
          <a:xfrm>
            <a:off x="723900" y="2410510"/>
            <a:ext cx="300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992CE30-6F35-4459-9801-97A231A942EC}"/>
              </a:ext>
            </a:extLst>
          </p:cNvPr>
          <p:cNvSpPr txBox="1"/>
          <p:nvPr/>
        </p:nvSpPr>
        <p:spPr>
          <a:xfrm>
            <a:off x="723900" y="3087564"/>
            <a:ext cx="4038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basamak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sayi%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basamak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490B65D-2A98-45CC-A4FE-6DF8ADE7BE13}"/>
              </a:ext>
            </a:extLst>
          </p:cNvPr>
          <p:cNvSpPr txBox="1"/>
          <p:nvPr/>
        </p:nvSpPr>
        <p:spPr>
          <a:xfrm>
            <a:off x="723900" y="4719161"/>
            <a:ext cx="47053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yigin.bosmu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'0'+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yigin.getir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yigin.cikar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A9F2F52-4F38-47A8-A129-8B98FEF1C3B9}"/>
              </a:ext>
            </a:extLst>
          </p:cNvPr>
          <p:cNvSpPr txBox="1"/>
          <p:nvPr/>
        </p:nvSpPr>
        <p:spPr>
          <a:xfrm>
            <a:off x="723900" y="619648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53EA7062-4388-46CE-BE77-6A6EF72D9EDA}"/>
              </a:ext>
            </a:extLst>
          </p:cNvPr>
          <p:cNvCxnSpPr>
            <a:cxnSpLocks/>
          </p:cNvCxnSpPr>
          <p:nvPr/>
        </p:nvCxnSpPr>
        <p:spPr>
          <a:xfrm flipH="1">
            <a:off x="3899657" y="2684830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8A03E803-7C80-4B2E-AFC7-7C81D833F75E}"/>
              </a:ext>
            </a:extLst>
          </p:cNvPr>
          <p:cNvSpPr/>
          <p:nvPr/>
        </p:nvSpPr>
        <p:spPr>
          <a:xfrm>
            <a:off x="5445503" y="2480201"/>
            <a:ext cx="3328157" cy="40925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 ve </a:t>
            </a:r>
            <a:r>
              <a:rPr lang="tr-TR" dirty="0" err="1"/>
              <a:t>string</a:t>
            </a:r>
            <a:r>
              <a:rPr lang="tr-TR" dirty="0"/>
              <a:t> oluşturuluyor</a:t>
            </a:r>
            <a:endParaRPr lang="en-US" dirty="0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7392C515-E93E-4E0B-B3B1-3F9A172FD938}"/>
              </a:ext>
            </a:extLst>
          </p:cNvPr>
          <p:cNvCxnSpPr>
            <a:cxnSpLocks/>
          </p:cNvCxnSpPr>
          <p:nvPr/>
        </p:nvCxnSpPr>
        <p:spPr>
          <a:xfrm flipH="1">
            <a:off x="4737857" y="3818355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kdörtgen: Köşeleri Yuvarlatılmış 20">
            <a:extLst>
              <a:ext uri="{FF2B5EF4-FFF2-40B4-BE49-F238E27FC236}">
                <a16:creationId xmlns:a16="http://schemas.microsoft.com/office/drawing/2014/main" id="{918DBF6C-E8D5-4D45-996D-5D9D9183D605}"/>
              </a:ext>
            </a:extLst>
          </p:cNvPr>
          <p:cNvSpPr/>
          <p:nvPr/>
        </p:nvSpPr>
        <p:spPr>
          <a:xfrm>
            <a:off x="6315075" y="3544035"/>
            <a:ext cx="4600575" cy="354816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Sayinin</a:t>
            </a:r>
            <a:r>
              <a:rPr lang="tr-TR" dirty="0"/>
              <a:t> basamakları bulunup yığına aktarılıyor</a:t>
            </a:r>
            <a:endParaRPr lang="en-US" dirty="0"/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19A3ECDF-E56D-444E-87D4-54CB51162989}"/>
              </a:ext>
            </a:extLst>
          </p:cNvPr>
          <p:cNvCxnSpPr>
            <a:cxnSpLocks/>
          </p:cNvCxnSpPr>
          <p:nvPr/>
        </p:nvCxnSpPr>
        <p:spPr>
          <a:xfrm flipH="1">
            <a:off x="3613907" y="4403240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3D08CB05-4AE2-431F-AC49-13B53923F760}"/>
              </a:ext>
            </a:extLst>
          </p:cNvPr>
          <p:cNvSpPr/>
          <p:nvPr/>
        </p:nvSpPr>
        <p:spPr>
          <a:xfrm>
            <a:off x="5153027" y="4198611"/>
            <a:ext cx="3613907" cy="40925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Sayinin</a:t>
            </a:r>
            <a:r>
              <a:rPr lang="tr-TR" dirty="0"/>
              <a:t> son basamağı yok ediliyor</a:t>
            </a:r>
            <a:endParaRPr lang="en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B33E7A9B-7DE0-401D-87A7-707E9DD8EC2C}"/>
              </a:ext>
            </a:extLst>
          </p:cNvPr>
          <p:cNvCxnSpPr>
            <a:cxnSpLocks/>
          </p:cNvCxnSpPr>
          <p:nvPr/>
        </p:nvCxnSpPr>
        <p:spPr>
          <a:xfrm flipH="1">
            <a:off x="5314950" y="5416919"/>
            <a:ext cx="9715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5C54CD5A-6234-40BE-813A-BD1D116DEF34}"/>
              </a:ext>
            </a:extLst>
          </p:cNvPr>
          <p:cNvSpPr/>
          <p:nvPr/>
        </p:nvSpPr>
        <p:spPr>
          <a:xfrm>
            <a:off x="6410327" y="5212290"/>
            <a:ext cx="4600575" cy="40925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Yığındaki rakamlar </a:t>
            </a:r>
            <a:r>
              <a:rPr lang="tr-TR" dirty="0" err="1"/>
              <a:t>string</a:t>
            </a:r>
            <a:r>
              <a:rPr lang="tr-TR" dirty="0"/>
              <a:t> değişkene ekleniyor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5" grpId="0"/>
      <p:bldP spid="17" grpId="0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o 10">
            <a:extLst>
              <a:ext uri="{FF2B5EF4-FFF2-40B4-BE49-F238E27FC236}">
                <a16:creationId xmlns:a16="http://schemas.microsoft.com/office/drawing/2014/main" id="{C864CC79-F3B3-44A7-9FBC-2DE56768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0593"/>
              </p:ext>
            </p:extLst>
          </p:nvPr>
        </p:nvGraphicFramePr>
        <p:xfrm>
          <a:off x="7308850" y="5672666"/>
          <a:ext cx="44259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728452125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4072311381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3964907223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316283869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3828447859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1078690246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3237256438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3808658233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3564830415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270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3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'0'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'1'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'2'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'3'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'4'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'5'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'6'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'7'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'8'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'9'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43442"/>
                  </a:ext>
                </a:extLst>
              </a:tr>
            </a:tbl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7137783A-A6EB-44FB-8B34-43A7D2E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Farklı bir yol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0D4A84C-F7DB-41CD-A403-8F1FF0569F93}"/>
              </a:ext>
            </a:extLst>
          </p:cNvPr>
          <p:cNvSpPr txBox="1"/>
          <p:nvPr/>
        </p:nvSpPr>
        <p:spPr>
          <a:xfrm>
            <a:off x="233812" y="1685926"/>
            <a:ext cx="650378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yaziyaCevir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chBasamaklar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"0123456789"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basamak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10;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basamak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10;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bosmu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chBasamaklar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tr-TR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F8B95190-1937-4BDF-AECC-49FF9AC876F7}"/>
              </a:ext>
            </a:extLst>
          </p:cNvPr>
          <p:cNvSpPr/>
          <p:nvPr/>
        </p:nvSpPr>
        <p:spPr>
          <a:xfrm>
            <a:off x="6706501" y="2691315"/>
            <a:ext cx="3951974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Bütün basamakları barındıran bir </a:t>
            </a:r>
            <a:r>
              <a:rPr lang="tr-TR" dirty="0" err="1"/>
              <a:t>string</a:t>
            </a:r>
            <a:r>
              <a:rPr lang="tr-TR" dirty="0"/>
              <a:t> oluşturuyoruz.</a:t>
            </a:r>
            <a:endParaRPr lang="en-US" dirty="0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18089150-E999-49E6-A342-079912DE825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61363" y="2965635"/>
            <a:ext cx="144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FB130238-8F86-4AA4-974F-5C399E4F9B4C}"/>
              </a:ext>
            </a:extLst>
          </p:cNvPr>
          <p:cNvSpPr/>
          <p:nvPr/>
        </p:nvSpPr>
        <p:spPr>
          <a:xfrm>
            <a:off x="6706500" y="3358547"/>
            <a:ext cx="3951975" cy="802501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 bir rakamın karakter karşılığını rakamı indeks olarak kullanarak bulabiliriz.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4F8CCD2-86F2-4C0C-AA3C-D2224947B8FF}"/>
              </a:ext>
            </a:extLst>
          </p:cNvPr>
          <p:cNvSpPr txBox="1"/>
          <p:nvPr/>
        </p:nvSpPr>
        <p:spPr>
          <a:xfrm>
            <a:off x="8704660" y="5303334"/>
            <a:ext cx="3907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chBasamaklar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2CC1E5D-0856-402B-A4BB-CB8E7B9C5BFD}"/>
              </a:ext>
            </a:extLst>
          </p:cNvPr>
          <p:cNvSpPr txBox="1"/>
          <p:nvPr/>
        </p:nvSpPr>
        <p:spPr>
          <a:xfrm>
            <a:off x="6553200" y="5672666"/>
            <a:ext cx="78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indeks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82807A6-E498-42FC-A5BA-0B452B5BE80F}"/>
              </a:ext>
            </a:extLst>
          </p:cNvPr>
          <p:cNvSpPr txBox="1"/>
          <p:nvPr/>
        </p:nvSpPr>
        <p:spPr>
          <a:xfrm>
            <a:off x="6553200" y="6041998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değer</a:t>
            </a:r>
            <a:endParaRPr lang="en-US" dirty="0"/>
          </a:p>
        </p:txBody>
      </p: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CEA60DEB-0543-45F8-B59D-BEE4DB3BA104}"/>
              </a:ext>
            </a:extLst>
          </p:cNvPr>
          <p:cNvCxnSpPr>
            <a:cxnSpLocks/>
            <a:stCxn id="19" idx="0"/>
            <a:endCxn id="22" idx="0"/>
          </p:cNvCxnSpPr>
          <p:nvPr/>
        </p:nvCxnSpPr>
        <p:spPr>
          <a:xfrm rot="16200000" flipH="1">
            <a:off x="6466289" y="4129110"/>
            <a:ext cx="385568" cy="2636228"/>
          </a:xfrm>
          <a:prstGeom prst="bentConnector3">
            <a:avLst>
              <a:gd name="adj1" fmla="val -59289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341730A-C20E-46AA-AB42-EF3316512113}"/>
              </a:ext>
            </a:extLst>
          </p:cNvPr>
          <p:cNvSpPr txBox="1"/>
          <p:nvPr/>
        </p:nvSpPr>
        <p:spPr>
          <a:xfrm>
            <a:off x="4347793" y="5254440"/>
            <a:ext cx="198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getir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0544E18E-B583-4193-9ABE-CC9D83B88C0D}"/>
              </a:ext>
            </a:extLst>
          </p:cNvPr>
          <p:cNvSpPr/>
          <p:nvPr/>
        </p:nvSpPr>
        <p:spPr>
          <a:xfrm>
            <a:off x="7781924" y="5640008"/>
            <a:ext cx="3905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8" grpId="0" animBg="1"/>
      <p:bldP spid="8" grpId="1" animBg="1"/>
      <p:bldP spid="12" grpId="0"/>
      <p:bldP spid="13" grpId="0"/>
      <p:bldP spid="14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E2E6B0-768D-4DA6-9D9F-85AE09A6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Diğer Tabanları Ekleyelim.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BEF2FC7-D2E7-4F65-B965-68FCFC778F15}"/>
              </a:ext>
            </a:extLst>
          </p:cNvPr>
          <p:cNvSpPr txBox="1"/>
          <p:nvPr/>
        </p:nvSpPr>
        <p:spPr>
          <a:xfrm>
            <a:off x="233813" y="1685926"/>
            <a:ext cx="64432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yaziyaCevir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basamak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basamak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chBasamaklar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getir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B801C3D-ADB2-43ED-B59A-B0DF46FE13E2}"/>
              </a:ext>
            </a:extLst>
          </p:cNvPr>
          <p:cNvSpPr txBox="1"/>
          <p:nvPr/>
        </p:nvSpPr>
        <p:spPr>
          <a:xfrm>
            <a:off x="740569" y="2777609"/>
            <a:ext cx="666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chBasamaklar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204909D-4D8E-470E-BB7D-6E2D8292BE0E}"/>
              </a:ext>
            </a:extLst>
          </p:cNvPr>
          <p:cNvSpPr txBox="1"/>
          <p:nvPr/>
        </p:nvSpPr>
        <p:spPr>
          <a:xfrm>
            <a:off x="3845719" y="3588678"/>
            <a:ext cx="60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en-US" b="1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64140F1-E474-4B29-B8B2-BE5220A9DE0D}"/>
              </a:ext>
            </a:extLst>
          </p:cNvPr>
          <p:cNvSpPr txBox="1"/>
          <p:nvPr/>
        </p:nvSpPr>
        <p:spPr>
          <a:xfrm>
            <a:off x="2912269" y="4170238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en-US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7F7F884-3598-4CBF-B6CC-F8DBBD2641BF}"/>
              </a:ext>
            </a:extLst>
          </p:cNvPr>
          <p:cNvSpPr txBox="1"/>
          <p:nvPr/>
        </p:nvSpPr>
        <p:spPr>
          <a:xfrm>
            <a:off x="3642122" y="1689617"/>
            <a:ext cx="1612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taban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31FAADB-71A0-4091-B5C7-1D794EBDF94E}"/>
              </a:ext>
            </a:extLst>
          </p:cNvPr>
          <p:cNvSpPr txBox="1"/>
          <p:nvPr/>
        </p:nvSpPr>
        <p:spPr>
          <a:xfrm>
            <a:off x="3400425" y="2777609"/>
            <a:ext cx="1802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"0123456789"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49F02F7-CABE-4F41-8BD7-2C0A22B3FB04}"/>
              </a:ext>
            </a:extLst>
          </p:cNvPr>
          <p:cNvSpPr txBox="1"/>
          <p:nvPr/>
        </p:nvSpPr>
        <p:spPr>
          <a:xfrm>
            <a:off x="3396836" y="2776538"/>
            <a:ext cx="256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"0123456789ABCDEF"</a:t>
            </a:r>
            <a:endParaRPr lang="en-US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EB68E20-2BF3-47B1-9064-C2F90372819C}"/>
              </a:ext>
            </a:extLst>
          </p:cNvPr>
          <p:cNvCxnSpPr>
            <a:cxnSpLocks/>
          </p:cNvCxnSpPr>
          <p:nvPr/>
        </p:nvCxnSpPr>
        <p:spPr>
          <a:xfrm flipH="1">
            <a:off x="5452612" y="1890555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F36CE379-A837-499E-AF99-914588D53923}"/>
              </a:ext>
            </a:extLst>
          </p:cNvPr>
          <p:cNvSpPr/>
          <p:nvPr/>
        </p:nvSpPr>
        <p:spPr>
          <a:xfrm>
            <a:off x="6998458" y="1685926"/>
            <a:ext cx="3328157" cy="40925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Taban parametre olarak alınmalı.</a:t>
            </a:r>
            <a:endParaRPr lang="en-US" dirty="0"/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B104F93F-8191-4DC8-9C50-3624D5E0BFBB}"/>
              </a:ext>
            </a:extLst>
          </p:cNvPr>
          <p:cNvCxnSpPr>
            <a:cxnSpLocks/>
          </p:cNvCxnSpPr>
          <p:nvPr/>
        </p:nvCxnSpPr>
        <p:spPr>
          <a:xfrm flipH="1">
            <a:off x="6928987" y="2982238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16BB06E3-5D91-4C04-9792-11FCF701E410}"/>
              </a:ext>
            </a:extLst>
          </p:cNvPr>
          <p:cNvSpPr/>
          <p:nvPr/>
        </p:nvSpPr>
        <p:spPr>
          <a:xfrm>
            <a:off x="7810464" y="2698492"/>
            <a:ext cx="4147723" cy="567491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Hexadecimal</a:t>
            </a:r>
            <a:r>
              <a:rPr lang="tr-TR" dirty="0"/>
              <a:t>(16’lık) sayı sistemine göre basamaklar güncellenmeli</a:t>
            </a:r>
            <a:endParaRPr lang="en-US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83A14577-EA2C-4B45-8104-6C98CF6AB411}"/>
              </a:ext>
            </a:extLst>
          </p:cNvPr>
          <p:cNvCxnSpPr>
            <a:cxnSpLocks/>
          </p:cNvCxnSpPr>
          <p:nvPr/>
        </p:nvCxnSpPr>
        <p:spPr>
          <a:xfrm flipH="1">
            <a:off x="5004937" y="4033994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E2203E20-933B-4737-AEE5-AED196BD68C3}"/>
              </a:ext>
            </a:extLst>
          </p:cNvPr>
          <p:cNvSpPr/>
          <p:nvPr/>
        </p:nvSpPr>
        <p:spPr>
          <a:xfrm>
            <a:off x="6550783" y="3829365"/>
            <a:ext cx="3328157" cy="523538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Basamakları alırken taban argümanı kullanılmalı.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CB9B112-6A89-4843-9A34-7402CA95E2F0}"/>
              </a:ext>
            </a:extLst>
          </p:cNvPr>
          <p:cNvSpPr txBox="1"/>
          <p:nvPr/>
        </p:nvSpPr>
        <p:spPr>
          <a:xfrm>
            <a:off x="3842147" y="3588678"/>
            <a:ext cx="91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taban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B099F6F8-533D-434D-BBDA-AE149F43C363}"/>
              </a:ext>
            </a:extLst>
          </p:cNvPr>
          <p:cNvSpPr txBox="1"/>
          <p:nvPr/>
        </p:nvSpPr>
        <p:spPr>
          <a:xfrm>
            <a:off x="2880897" y="4170238"/>
            <a:ext cx="91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 animBg="1"/>
      <p:bldP spid="20" grpId="1" animBg="1"/>
      <p:bldP spid="22" grpId="0" animBg="1"/>
      <p:bldP spid="24" grpId="0" animBg="1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01682-8C83-4EDC-859B-CC56B73A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Parantez Kontrol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9F2221-1333-4DD4-B996-762C99EC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Matematiksel işlemler gerçekleştirilirken parantezlerin doğru şekilde kullanılması önemlidir.</a:t>
            </a:r>
          </a:p>
          <a:p>
            <a:endParaRPr lang="tr-TR" dirty="0"/>
          </a:p>
          <a:p>
            <a:r>
              <a:rPr lang="tr-TR" dirty="0"/>
              <a:t>Derleyici her açılan paranteze karşılık kapanan bir parantez beklemektedir.</a:t>
            </a:r>
          </a:p>
          <a:p>
            <a:endParaRPr lang="tr-TR" dirty="0"/>
          </a:p>
          <a:p>
            <a:r>
              <a:rPr lang="tr-TR" dirty="0"/>
              <a:t>Aksi takdirde derleyici hata verecektir.</a:t>
            </a:r>
          </a:p>
          <a:p>
            <a:endParaRPr lang="tr-TR" dirty="0"/>
          </a:p>
          <a:p>
            <a:r>
              <a:rPr lang="tr-TR" dirty="0"/>
              <a:t>Gelin derleyicinin yaptığı bu işi kendimiz de yapmaya çalışalım.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17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DD745-4021-4029-B9E9-F70BA36F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2394C078-2608-4BD5-952C-5C571A7A5C20}"/>
              </a:ext>
            </a:extLst>
          </p:cNvPr>
          <p:cNvGrpSpPr/>
          <p:nvPr/>
        </p:nvGrpSpPr>
        <p:grpSpPr>
          <a:xfrm>
            <a:off x="4497467" y="2783481"/>
            <a:ext cx="798990" cy="3711288"/>
            <a:chOff x="6747029" y="4252402"/>
            <a:chExt cx="798990" cy="1604800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D0425F7E-E9FA-4110-8BF3-AAB765F4D198}"/>
                </a:ext>
              </a:extLst>
            </p:cNvPr>
            <p:cNvSpPr/>
            <p:nvPr/>
          </p:nvSpPr>
          <p:spPr>
            <a:xfrm>
              <a:off x="6829003" y="4614328"/>
              <a:ext cx="612668" cy="124287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6F244BB9-3FF7-4D69-9BCB-DF9FAB51107B}"/>
                </a:ext>
              </a:extLst>
            </p:cNvPr>
            <p:cNvSpPr/>
            <p:nvPr/>
          </p:nvSpPr>
          <p:spPr>
            <a:xfrm>
              <a:off x="6747029" y="4252402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etin kutusu 6">
            <a:extLst>
              <a:ext uri="{FF2B5EF4-FFF2-40B4-BE49-F238E27FC236}">
                <a16:creationId xmlns:a16="http://schemas.microsoft.com/office/drawing/2014/main" id="{205FFC3B-BC41-4B80-BA5B-CA621C33E63D}"/>
              </a:ext>
            </a:extLst>
          </p:cNvPr>
          <p:cNvSpPr txBox="1"/>
          <p:nvPr/>
        </p:nvSpPr>
        <p:spPr>
          <a:xfrm>
            <a:off x="4723639" y="5998978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{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2DD1788-D231-4490-812E-29820D388991}"/>
              </a:ext>
            </a:extLst>
          </p:cNvPr>
          <p:cNvSpPr txBox="1"/>
          <p:nvPr/>
        </p:nvSpPr>
        <p:spPr>
          <a:xfrm>
            <a:off x="4723639" y="5536586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49656AD-3EB2-4C1D-8112-2D7591649458}"/>
              </a:ext>
            </a:extLst>
          </p:cNvPr>
          <p:cNvSpPr txBox="1"/>
          <p:nvPr/>
        </p:nvSpPr>
        <p:spPr>
          <a:xfrm>
            <a:off x="4723639" y="5075245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C354BBC-0C83-414F-9EB0-8FF8039BA25B}"/>
              </a:ext>
            </a:extLst>
          </p:cNvPr>
          <p:cNvSpPr txBox="1"/>
          <p:nvPr/>
        </p:nvSpPr>
        <p:spPr>
          <a:xfrm>
            <a:off x="761999" y="1905570"/>
            <a:ext cx="987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–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]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2A24598E-29E8-48ED-819A-65EB4E0F3B67}"/>
              </a:ext>
            </a:extLst>
          </p:cNvPr>
          <p:cNvCxnSpPr>
            <a:cxnSpLocks/>
          </p:cNvCxnSpPr>
          <p:nvPr/>
        </p:nvCxnSpPr>
        <p:spPr>
          <a:xfrm flipV="1">
            <a:off x="933450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11CAE2F7-3905-4A3A-AF86-1E0A08E4A848}"/>
              </a:ext>
            </a:extLst>
          </p:cNvPr>
          <p:cNvSpPr/>
          <p:nvPr/>
        </p:nvSpPr>
        <p:spPr>
          <a:xfrm>
            <a:off x="761999" y="4081509"/>
            <a:ext cx="3328157" cy="60007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 bir </a:t>
            </a:r>
            <a:r>
              <a:rPr lang="tr-TR" dirty="0" err="1"/>
              <a:t>parentez</a:t>
            </a:r>
            <a:r>
              <a:rPr lang="tr-TR" dirty="0"/>
              <a:t> açma sıra ile yığına yerleştirilecek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17C9FE5-B83E-46E8-B01A-BD932B06CC02}"/>
              </a:ext>
            </a:extLst>
          </p:cNvPr>
          <p:cNvSpPr txBox="1"/>
          <p:nvPr/>
        </p:nvSpPr>
        <p:spPr>
          <a:xfrm>
            <a:off x="4497467" y="6492875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40757672-4ADC-4C13-90D7-517AF52D3155}"/>
              </a:ext>
            </a:extLst>
          </p:cNvPr>
          <p:cNvCxnSpPr>
            <a:cxnSpLocks/>
          </p:cNvCxnSpPr>
          <p:nvPr/>
        </p:nvCxnSpPr>
        <p:spPr>
          <a:xfrm flipV="1">
            <a:off x="1314450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00EC0B9D-90C0-4639-8DE4-4070280788D7}"/>
              </a:ext>
            </a:extLst>
          </p:cNvPr>
          <p:cNvSpPr/>
          <p:nvPr/>
        </p:nvSpPr>
        <p:spPr>
          <a:xfrm>
            <a:off x="1419228" y="1905570"/>
            <a:ext cx="1333495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48EF29DD-5238-46AD-B1D3-FB4A200B3A26}"/>
              </a:ext>
            </a:extLst>
          </p:cNvPr>
          <p:cNvSpPr/>
          <p:nvPr/>
        </p:nvSpPr>
        <p:spPr>
          <a:xfrm>
            <a:off x="4909494" y="2859016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Parentez</a:t>
            </a:r>
            <a:r>
              <a:rPr lang="tr-TR" dirty="0"/>
              <a:t> olmayan kısımlar için bir işlem yapılmamalıdır.</a:t>
            </a:r>
            <a:endParaRPr lang="en-US" dirty="0"/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A3923B48-F0A1-4BAA-BAD5-D04BD28FB9C0}"/>
              </a:ext>
            </a:extLst>
          </p:cNvPr>
          <p:cNvCxnSpPr>
            <a:cxnSpLocks/>
            <a:stCxn id="19" idx="1"/>
            <a:endCxn id="18" idx="2"/>
          </p:cNvCxnSpPr>
          <p:nvPr/>
        </p:nvCxnSpPr>
        <p:spPr>
          <a:xfrm rot="10800000">
            <a:off x="2085976" y="2367236"/>
            <a:ext cx="2823518" cy="7661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32964E56-B25A-4B1F-B946-88337BAB2337}"/>
              </a:ext>
            </a:extLst>
          </p:cNvPr>
          <p:cNvCxnSpPr>
            <a:cxnSpLocks/>
          </p:cNvCxnSpPr>
          <p:nvPr/>
        </p:nvCxnSpPr>
        <p:spPr>
          <a:xfrm flipV="1">
            <a:off x="2981325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CBF881D0-9752-4F53-B299-5A441C37E8E7}"/>
              </a:ext>
            </a:extLst>
          </p:cNvPr>
          <p:cNvCxnSpPr>
            <a:cxnSpLocks/>
          </p:cNvCxnSpPr>
          <p:nvPr/>
        </p:nvCxnSpPr>
        <p:spPr>
          <a:xfrm flipV="1">
            <a:off x="4267200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2318238B-4A9E-484F-97D0-1B1AF62E67F4}"/>
              </a:ext>
            </a:extLst>
          </p:cNvPr>
          <p:cNvSpPr/>
          <p:nvPr/>
        </p:nvSpPr>
        <p:spPr>
          <a:xfrm>
            <a:off x="6334124" y="4050153"/>
            <a:ext cx="3886201" cy="60007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Kapama parantezi geldiğinde yığının en tepesindeki parantez ile karşılaştırılır. </a:t>
            </a:r>
            <a:endParaRPr lang="en-US" dirty="0"/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8CABC8A3-F11A-4A13-966E-9E9FB15B3830}"/>
              </a:ext>
            </a:extLst>
          </p:cNvPr>
          <p:cNvCxnSpPr>
            <a:cxnSpLocks/>
          </p:cNvCxnSpPr>
          <p:nvPr/>
        </p:nvCxnSpPr>
        <p:spPr>
          <a:xfrm>
            <a:off x="4915280" y="5315863"/>
            <a:ext cx="18569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FEE5ABF-5396-4A1E-88D5-2AC57EC0EB54}"/>
              </a:ext>
            </a:extLst>
          </p:cNvPr>
          <p:cNvSpPr txBox="1"/>
          <p:nvPr/>
        </p:nvSpPr>
        <p:spPr>
          <a:xfrm>
            <a:off x="6772274" y="5105699"/>
            <a:ext cx="324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(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878C5DBD-9E05-4A71-AE76-6ADB6DE7033A}"/>
              </a:ext>
            </a:extLst>
          </p:cNvPr>
          <p:cNvSpPr txBox="1"/>
          <p:nvPr/>
        </p:nvSpPr>
        <p:spPr>
          <a:xfrm>
            <a:off x="7277100" y="5105699"/>
            <a:ext cx="307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9B0C243F-0BFB-4E63-A34E-9668E41DFE24}"/>
              </a:ext>
            </a:extLst>
          </p:cNvPr>
          <p:cNvSpPr/>
          <p:nvPr/>
        </p:nvSpPr>
        <p:spPr>
          <a:xfrm>
            <a:off x="7686675" y="4888431"/>
            <a:ext cx="4065701" cy="160444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Açma ve kapanma parantezleri uyumlu olduğu için yığının tepesindeki parantez çıkartılır </a:t>
            </a:r>
            <a:r>
              <a:rPr lang="tr-TR" dirty="0" err="1"/>
              <a:t>veyola</a:t>
            </a:r>
            <a:r>
              <a:rPr lang="tr-TR" dirty="0"/>
              <a:t> devam edilir. Aksi durumda hata oluşur.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1" grpId="0"/>
      <p:bldP spid="15" grpId="0" animBg="1"/>
      <p:bldP spid="16" grpId="0"/>
      <p:bldP spid="18" grpId="0" animBg="1"/>
      <p:bldP spid="18" grpId="1" animBg="1"/>
      <p:bldP spid="19" grpId="0" animBg="1"/>
      <p:bldP spid="19" grpId="1" animBg="1"/>
      <p:bldP spid="24" grpId="0" animBg="1"/>
      <p:bldP spid="24" grpId="1" animBg="1"/>
      <p:bldP spid="27" grpId="0" animBg="1"/>
      <p:bldP spid="27" grpId="1"/>
      <p:bldP spid="29" grpId="0"/>
      <p:bldP spid="29" grpId="1"/>
      <p:bldP spid="31" grpId="0" animBg="1"/>
      <p:bldP spid="3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DD745-4021-4029-B9E9-F70BA36F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2394C078-2608-4BD5-952C-5C571A7A5C20}"/>
              </a:ext>
            </a:extLst>
          </p:cNvPr>
          <p:cNvGrpSpPr/>
          <p:nvPr/>
        </p:nvGrpSpPr>
        <p:grpSpPr>
          <a:xfrm>
            <a:off x="4497467" y="2783481"/>
            <a:ext cx="798990" cy="3711288"/>
            <a:chOff x="6747029" y="4252402"/>
            <a:chExt cx="798990" cy="1604800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D0425F7E-E9FA-4110-8BF3-AAB765F4D198}"/>
                </a:ext>
              </a:extLst>
            </p:cNvPr>
            <p:cNvSpPr/>
            <p:nvPr/>
          </p:nvSpPr>
          <p:spPr>
            <a:xfrm>
              <a:off x="6829003" y="4614328"/>
              <a:ext cx="612668" cy="124287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6F244BB9-3FF7-4D69-9BCB-DF9FAB51107B}"/>
                </a:ext>
              </a:extLst>
            </p:cNvPr>
            <p:cNvSpPr/>
            <p:nvPr/>
          </p:nvSpPr>
          <p:spPr>
            <a:xfrm>
              <a:off x="6747029" y="4252402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etin kutusu 6">
            <a:extLst>
              <a:ext uri="{FF2B5EF4-FFF2-40B4-BE49-F238E27FC236}">
                <a16:creationId xmlns:a16="http://schemas.microsoft.com/office/drawing/2014/main" id="{205FFC3B-BC41-4B80-BA5B-CA621C33E63D}"/>
              </a:ext>
            </a:extLst>
          </p:cNvPr>
          <p:cNvSpPr txBox="1"/>
          <p:nvPr/>
        </p:nvSpPr>
        <p:spPr>
          <a:xfrm>
            <a:off x="4723639" y="5998978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{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2DD1788-D231-4490-812E-29820D388991}"/>
              </a:ext>
            </a:extLst>
          </p:cNvPr>
          <p:cNvSpPr txBox="1"/>
          <p:nvPr/>
        </p:nvSpPr>
        <p:spPr>
          <a:xfrm>
            <a:off x="4723639" y="5536586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C354BBC-0C83-414F-9EB0-8FF8039BA25B}"/>
              </a:ext>
            </a:extLst>
          </p:cNvPr>
          <p:cNvSpPr txBox="1"/>
          <p:nvPr/>
        </p:nvSpPr>
        <p:spPr>
          <a:xfrm>
            <a:off x="761999" y="1905570"/>
            <a:ext cx="987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–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]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11CAE2F7-3905-4A3A-AF86-1E0A08E4A848}"/>
              </a:ext>
            </a:extLst>
          </p:cNvPr>
          <p:cNvSpPr/>
          <p:nvPr/>
        </p:nvSpPr>
        <p:spPr>
          <a:xfrm>
            <a:off x="761999" y="4081509"/>
            <a:ext cx="3328157" cy="60007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 bir </a:t>
            </a:r>
            <a:r>
              <a:rPr lang="tr-TR" dirty="0" err="1"/>
              <a:t>parentez</a:t>
            </a:r>
            <a:r>
              <a:rPr lang="tr-TR" dirty="0"/>
              <a:t> açma sıra ile yığına yerleştirilecek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17C9FE5-B83E-46E8-B01A-BD932B06CC02}"/>
              </a:ext>
            </a:extLst>
          </p:cNvPr>
          <p:cNvSpPr txBox="1"/>
          <p:nvPr/>
        </p:nvSpPr>
        <p:spPr>
          <a:xfrm>
            <a:off x="4497467" y="6492875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CBF881D0-9752-4F53-B299-5A441C37E8E7}"/>
              </a:ext>
            </a:extLst>
          </p:cNvPr>
          <p:cNvCxnSpPr>
            <a:cxnSpLocks/>
          </p:cNvCxnSpPr>
          <p:nvPr/>
        </p:nvCxnSpPr>
        <p:spPr>
          <a:xfrm flipV="1">
            <a:off x="4267200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4835ECC4-145C-40A4-BCA2-28D6EC58BD25}"/>
              </a:ext>
            </a:extLst>
          </p:cNvPr>
          <p:cNvCxnSpPr>
            <a:cxnSpLocks/>
          </p:cNvCxnSpPr>
          <p:nvPr/>
        </p:nvCxnSpPr>
        <p:spPr>
          <a:xfrm flipV="1">
            <a:off x="4608016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5F2A7B71-92F6-4CB3-8DC6-70F145DACFFD}"/>
              </a:ext>
            </a:extLst>
          </p:cNvPr>
          <p:cNvCxnSpPr>
            <a:cxnSpLocks/>
          </p:cNvCxnSpPr>
          <p:nvPr/>
        </p:nvCxnSpPr>
        <p:spPr>
          <a:xfrm>
            <a:off x="4944348" y="5746750"/>
            <a:ext cx="18569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61ADF425-A53B-41CA-BFBB-5CED33B68B05}"/>
              </a:ext>
            </a:extLst>
          </p:cNvPr>
          <p:cNvSpPr txBox="1"/>
          <p:nvPr/>
        </p:nvSpPr>
        <p:spPr>
          <a:xfrm>
            <a:off x="6801342" y="5536586"/>
            <a:ext cx="324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(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CC252AB8-0DD1-4216-A5BF-C152A6F61126}"/>
              </a:ext>
            </a:extLst>
          </p:cNvPr>
          <p:cNvSpPr txBox="1"/>
          <p:nvPr/>
        </p:nvSpPr>
        <p:spPr>
          <a:xfrm>
            <a:off x="7306168" y="5536586"/>
            <a:ext cx="307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2D9B7291-F62E-4F91-BCA9-A676729B8F61}"/>
              </a:ext>
            </a:extLst>
          </p:cNvPr>
          <p:cNvSpPr/>
          <p:nvPr/>
        </p:nvSpPr>
        <p:spPr>
          <a:xfrm>
            <a:off x="7896225" y="4934419"/>
            <a:ext cx="4065701" cy="160444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Açma ve kapama parantezleri uyumlu olduğu için yığının tepesindeki parantez çıkartılır </a:t>
            </a:r>
            <a:r>
              <a:rPr lang="tr-TR" dirty="0" err="1"/>
              <a:t>veyola</a:t>
            </a:r>
            <a:r>
              <a:rPr lang="tr-TR" dirty="0"/>
              <a:t> devam edilir. Aksi durumda hata oluşur.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30" grpId="1"/>
      <p:bldP spid="32" grpId="0"/>
      <p:bldP spid="32" grpId="1"/>
      <p:bldP spid="33" grpId="0" animBg="1"/>
      <p:bldP spid="3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DD745-4021-4029-B9E9-F70BA36F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2394C078-2608-4BD5-952C-5C571A7A5C20}"/>
              </a:ext>
            </a:extLst>
          </p:cNvPr>
          <p:cNvGrpSpPr/>
          <p:nvPr/>
        </p:nvGrpSpPr>
        <p:grpSpPr>
          <a:xfrm>
            <a:off x="4497467" y="2783481"/>
            <a:ext cx="798990" cy="3711288"/>
            <a:chOff x="6747029" y="4252402"/>
            <a:chExt cx="798990" cy="1604800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D0425F7E-E9FA-4110-8BF3-AAB765F4D198}"/>
                </a:ext>
              </a:extLst>
            </p:cNvPr>
            <p:cNvSpPr/>
            <p:nvPr/>
          </p:nvSpPr>
          <p:spPr>
            <a:xfrm>
              <a:off x="6829003" y="4614328"/>
              <a:ext cx="612668" cy="124287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6F244BB9-3FF7-4D69-9BCB-DF9FAB51107B}"/>
                </a:ext>
              </a:extLst>
            </p:cNvPr>
            <p:cNvSpPr/>
            <p:nvPr/>
          </p:nvSpPr>
          <p:spPr>
            <a:xfrm>
              <a:off x="6747029" y="4252402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etin kutusu 6">
            <a:extLst>
              <a:ext uri="{FF2B5EF4-FFF2-40B4-BE49-F238E27FC236}">
                <a16:creationId xmlns:a16="http://schemas.microsoft.com/office/drawing/2014/main" id="{205FFC3B-BC41-4B80-BA5B-CA621C33E63D}"/>
              </a:ext>
            </a:extLst>
          </p:cNvPr>
          <p:cNvSpPr txBox="1"/>
          <p:nvPr/>
        </p:nvSpPr>
        <p:spPr>
          <a:xfrm>
            <a:off x="4723639" y="5998978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{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C354BBC-0C83-414F-9EB0-8FF8039BA25B}"/>
              </a:ext>
            </a:extLst>
          </p:cNvPr>
          <p:cNvSpPr txBox="1"/>
          <p:nvPr/>
        </p:nvSpPr>
        <p:spPr>
          <a:xfrm>
            <a:off x="761999" y="1905570"/>
            <a:ext cx="987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–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]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11CAE2F7-3905-4A3A-AF86-1E0A08E4A848}"/>
              </a:ext>
            </a:extLst>
          </p:cNvPr>
          <p:cNvSpPr/>
          <p:nvPr/>
        </p:nvSpPr>
        <p:spPr>
          <a:xfrm>
            <a:off x="761999" y="4081509"/>
            <a:ext cx="3328157" cy="60007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 bir </a:t>
            </a:r>
            <a:r>
              <a:rPr lang="tr-TR" dirty="0" err="1"/>
              <a:t>parentez</a:t>
            </a:r>
            <a:r>
              <a:rPr lang="tr-TR" dirty="0"/>
              <a:t> açma sıra ile yığına yerleştirilecek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17C9FE5-B83E-46E8-B01A-BD932B06CC02}"/>
              </a:ext>
            </a:extLst>
          </p:cNvPr>
          <p:cNvSpPr txBox="1"/>
          <p:nvPr/>
        </p:nvSpPr>
        <p:spPr>
          <a:xfrm>
            <a:off x="4497467" y="6492875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4835ECC4-145C-40A4-BCA2-28D6EC58BD25}"/>
              </a:ext>
            </a:extLst>
          </p:cNvPr>
          <p:cNvCxnSpPr>
            <a:cxnSpLocks/>
          </p:cNvCxnSpPr>
          <p:nvPr/>
        </p:nvCxnSpPr>
        <p:spPr>
          <a:xfrm flipV="1">
            <a:off x="4608016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BE68935A-459E-4636-B472-15C1CACB161A}"/>
              </a:ext>
            </a:extLst>
          </p:cNvPr>
          <p:cNvCxnSpPr>
            <a:cxnSpLocks/>
          </p:cNvCxnSpPr>
          <p:nvPr/>
        </p:nvCxnSpPr>
        <p:spPr>
          <a:xfrm flipV="1">
            <a:off x="5296457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10440B2-D6CB-48DD-A51F-931B14390EA3}"/>
              </a:ext>
            </a:extLst>
          </p:cNvPr>
          <p:cNvSpPr txBox="1"/>
          <p:nvPr/>
        </p:nvSpPr>
        <p:spPr>
          <a:xfrm>
            <a:off x="4723639" y="5536586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[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38EC5DB7-BCE3-4DBB-BB9D-323CA165FAB1}"/>
              </a:ext>
            </a:extLst>
          </p:cNvPr>
          <p:cNvCxnSpPr>
            <a:cxnSpLocks/>
          </p:cNvCxnSpPr>
          <p:nvPr/>
        </p:nvCxnSpPr>
        <p:spPr>
          <a:xfrm flipV="1">
            <a:off x="5667932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B084896-8BAC-42C9-80A6-DF27F440EE4B}"/>
              </a:ext>
            </a:extLst>
          </p:cNvPr>
          <p:cNvSpPr txBox="1"/>
          <p:nvPr/>
        </p:nvSpPr>
        <p:spPr>
          <a:xfrm>
            <a:off x="4723639" y="5080152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81F710DF-CE67-4D22-8EB9-D01B195583D1}"/>
              </a:ext>
            </a:extLst>
          </p:cNvPr>
          <p:cNvCxnSpPr>
            <a:cxnSpLocks/>
          </p:cNvCxnSpPr>
          <p:nvPr/>
        </p:nvCxnSpPr>
        <p:spPr>
          <a:xfrm flipV="1">
            <a:off x="6982382" y="236941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C285140E-FD9C-4EEA-91CC-DFFE33F41D6C}"/>
              </a:ext>
            </a:extLst>
          </p:cNvPr>
          <p:cNvCxnSpPr>
            <a:cxnSpLocks/>
          </p:cNvCxnSpPr>
          <p:nvPr/>
        </p:nvCxnSpPr>
        <p:spPr>
          <a:xfrm>
            <a:off x="5047911" y="5303097"/>
            <a:ext cx="18569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399220AA-17B8-4443-81AC-26944DC0FDAC}"/>
              </a:ext>
            </a:extLst>
          </p:cNvPr>
          <p:cNvSpPr txBox="1"/>
          <p:nvPr/>
        </p:nvSpPr>
        <p:spPr>
          <a:xfrm>
            <a:off x="6904905" y="5092933"/>
            <a:ext cx="324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(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D3573AC-748F-4EB1-824C-4C01B110D034}"/>
              </a:ext>
            </a:extLst>
          </p:cNvPr>
          <p:cNvSpPr txBox="1"/>
          <p:nvPr/>
        </p:nvSpPr>
        <p:spPr>
          <a:xfrm>
            <a:off x="7409731" y="5092933"/>
            <a:ext cx="307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10F08D06-C5CC-44E6-A6FD-41CD224B5B4E}"/>
              </a:ext>
            </a:extLst>
          </p:cNvPr>
          <p:cNvSpPr/>
          <p:nvPr/>
        </p:nvSpPr>
        <p:spPr>
          <a:xfrm>
            <a:off x="7999788" y="4490766"/>
            <a:ext cx="4065701" cy="160444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Açma ve kapama parantezleri uyumlu olduğu için yığının tepesindeki parantez çıkartılır </a:t>
            </a:r>
            <a:r>
              <a:rPr lang="tr-TR" dirty="0" err="1"/>
              <a:t>veyola</a:t>
            </a:r>
            <a:r>
              <a:rPr lang="tr-TR" dirty="0"/>
              <a:t> devam edilir. Aksi durumda hata oluşur.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0" grpId="1" animBg="1"/>
      <p:bldP spid="24" grpId="0" animBg="1"/>
      <p:bldP spid="24" grpId="1"/>
      <p:bldP spid="25" grpId="0"/>
      <p:bldP spid="25" grpId="1"/>
      <p:bldP spid="27" grpId="0" animBg="1"/>
      <p:bldP spid="2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DD745-4021-4029-B9E9-F70BA36F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2394C078-2608-4BD5-952C-5C571A7A5C20}"/>
              </a:ext>
            </a:extLst>
          </p:cNvPr>
          <p:cNvGrpSpPr/>
          <p:nvPr/>
        </p:nvGrpSpPr>
        <p:grpSpPr>
          <a:xfrm>
            <a:off x="4497467" y="2783481"/>
            <a:ext cx="798990" cy="3711288"/>
            <a:chOff x="6747029" y="4252402"/>
            <a:chExt cx="798990" cy="1604800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D0425F7E-E9FA-4110-8BF3-AAB765F4D198}"/>
                </a:ext>
              </a:extLst>
            </p:cNvPr>
            <p:cNvSpPr/>
            <p:nvPr/>
          </p:nvSpPr>
          <p:spPr>
            <a:xfrm>
              <a:off x="6829003" y="4614328"/>
              <a:ext cx="612668" cy="124287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6F244BB9-3FF7-4D69-9BCB-DF9FAB51107B}"/>
                </a:ext>
              </a:extLst>
            </p:cNvPr>
            <p:cNvSpPr/>
            <p:nvPr/>
          </p:nvSpPr>
          <p:spPr>
            <a:xfrm>
              <a:off x="6747029" y="4252402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etin kutusu 6">
            <a:extLst>
              <a:ext uri="{FF2B5EF4-FFF2-40B4-BE49-F238E27FC236}">
                <a16:creationId xmlns:a16="http://schemas.microsoft.com/office/drawing/2014/main" id="{205FFC3B-BC41-4B80-BA5B-CA621C33E63D}"/>
              </a:ext>
            </a:extLst>
          </p:cNvPr>
          <p:cNvSpPr txBox="1"/>
          <p:nvPr/>
        </p:nvSpPr>
        <p:spPr>
          <a:xfrm>
            <a:off x="4723639" y="5998978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{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C354BBC-0C83-414F-9EB0-8FF8039BA25B}"/>
              </a:ext>
            </a:extLst>
          </p:cNvPr>
          <p:cNvSpPr txBox="1"/>
          <p:nvPr/>
        </p:nvSpPr>
        <p:spPr>
          <a:xfrm>
            <a:off x="761999" y="1905570"/>
            <a:ext cx="987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–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*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+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]</a:t>
            </a:r>
            <a:r>
              <a:rPr lang="tr-T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11CAE2F7-3905-4A3A-AF86-1E0A08E4A848}"/>
              </a:ext>
            </a:extLst>
          </p:cNvPr>
          <p:cNvSpPr/>
          <p:nvPr/>
        </p:nvSpPr>
        <p:spPr>
          <a:xfrm>
            <a:off x="761999" y="4081509"/>
            <a:ext cx="3328157" cy="60007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 bir </a:t>
            </a:r>
            <a:r>
              <a:rPr lang="tr-TR" dirty="0" err="1"/>
              <a:t>parentez</a:t>
            </a:r>
            <a:r>
              <a:rPr lang="tr-TR" dirty="0"/>
              <a:t> açma sıra ile yığına yerleştirilecek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17C9FE5-B83E-46E8-B01A-BD932B06CC02}"/>
              </a:ext>
            </a:extLst>
          </p:cNvPr>
          <p:cNvSpPr txBox="1"/>
          <p:nvPr/>
        </p:nvSpPr>
        <p:spPr>
          <a:xfrm>
            <a:off x="4497467" y="6492875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10440B2-D6CB-48DD-A51F-931B14390EA3}"/>
              </a:ext>
            </a:extLst>
          </p:cNvPr>
          <p:cNvSpPr txBox="1"/>
          <p:nvPr/>
        </p:nvSpPr>
        <p:spPr>
          <a:xfrm>
            <a:off x="4723639" y="5536586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[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81F710DF-CE67-4D22-8EB9-D01B195583D1}"/>
              </a:ext>
            </a:extLst>
          </p:cNvPr>
          <p:cNvCxnSpPr>
            <a:cxnSpLocks/>
          </p:cNvCxnSpPr>
          <p:nvPr/>
        </p:nvCxnSpPr>
        <p:spPr>
          <a:xfrm flipV="1">
            <a:off x="6982382" y="236941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3A90696A-A709-4206-A0A6-FE24D8A11B51}"/>
              </a:ext>
            </a:extLst>
          </p:cNvPr>
          <p:cNvCxnSpPr>
            <a:cxnSpLocks/>
          </p:cNvCxnSpPr>
          <p:nvPr/>
        </p:nvCxnSpPr>
        <p:spPr>
          <a:xfrm flipV="1">
            <a:off x="7706282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D86207EE-463B-4408-9AC1-D5FA8FFE4BB1}"/>
              </a:ext>
            </a:extLst>
          </p:cNvPr>
          <p:cNvSpPr txBox="1"/>
          <p:nvPr/>
        </p:nvSpPr>
        <p:spPr>
          <a:xfrm>
            <a:off x="4723639" y="5080152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F60CECC-82FC-4F26-B785-FE49A042394F}"/>
              </a:ext>
            </a:extLst>
          </p:cNvPr>
          <p:cNvCxnSpPr>
            <a:cxnSpLocks/>
          </p:cNvCxnSpPr>
          <p:nvPr/>
        </p:nvCxnSpPr>
        <p:spPr>
          <a:xfrm flipV="1">
            <a:off x="8982632" y="235989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267ED805-2019-43D4-9B55-9CF783B6D89D}"/>
              </a:ext>
            </a:extLst>
          </p:cNvPr>
          <p:cNvCxnSpPr>
            <a:cxnSpLocks/>
          </p:cNvCxnSpPr>
          <p:nvPr/>
        </p:nvCxnSpPr>
        <p:spPr>
          <a:xfrm>
            <a:off x="5047911" y="5303097"/>
            <a:ext cx="18569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E909C096-8D0E-453F-AF28-237755B3B31C}"/>
              </a:ext>
            </a:extLst>
          </p:cNvPr>
          <p:cNvSpPr txBox="1"/>
          <p:nvPr/>
        </p:nvSpPr>
        <p:spPr>
          <a:xfrm>
            <a:off x="6904905" y="5092933"/>
            <a:ext cx="324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(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4835AB3-8775-48DF-A3CB-960030991728}"/>
              </a:ext>
            </a:extLst>
          </p:cNvPr>
          <p:cNvSpPr txBox="1"/>
          <p:nvPr/>
        </p:nvSpPr>
        <p:spPr>
          <a:xfrm>
            <a:off x="7409731" y="5092933"/>
            <a:ext cx="307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C98FE5AF-5ED9-4C2C-9101-011EC7FAE9F0}"/>
              </a:ext>
            </a:extLst>
          </p:cNvPr>
          <p:cNvSpPr/>
          <p:nvPr/>
        </p:nvSpPr>
        <p:spPr>
          <a:xfrm>
            <a:off x="7999788" y="4490766"/>
            <a:ext cx="4065701" cy="160444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Açma ve kapama parantezleri uyumlu olduğu için yığının tepesindeki parantez çıkartılır </a:t>
            </a:r>
            <a:r>
              <a:rPr lang="tr-TR" dirty="0" err="1"/>
              <a:t>veyola</a:t>
            </a:r>
            <a:r>
              <a:rPr lang="tr-TR" dirty="0"/>
              <a:t> devam edilir. Aksi durumda hata oluşur.</a:t>
            </a:r>
            <a:endParaRPr lang="en-US" dirty="0"/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BFF72F7A-32F4-4EC7-B0C9-16E8C14EE584}"/>
              </a:ext>
            </a:extLst>
          </p:cNvPr>
          <p:cNvCxnSpPr>
            <a:cxnSpLocks/>
          </p:cNvCxnSpPr>
          <p:nvPr/>
        </p:nvCxnSpPr>
        <p:spPr>
          <a:xfrm flipV="1">
            <a:off x="9363632" y="235989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CF2EE34F-02C1-4B81-8368-D256CE6CEC75}"/>
              </a:ext>
            </a:extLst>
          </p:cNvPr>
          <p:cNvCxnSpPr>
            <a:cxnSpLocks/>
          </p:cNvCxnSpPr>
          <p:nvPr/>
        </p:nvCxnSpPr>
        <p:spPr>
          <a:xfrm>
            <a:off x="5034223" y="5791493"/>
            <a:ext cx="18569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C750509-8523-422D-9995-7D8B98E2DB7F}"/>
              </a:ext>
            </a:extLst>
          </p:cNvPr>
          <p:cNvSpPr txBox="1"/>
          <p:nvPr/>
        </p:nvSpPr>
        <p:spPr>
          <a:xfrm>
            <a:off x="6891217" y="5581329"/>
            <a:ext cx="324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[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08EF02B4-231A-4F26-BDFD-50F70845135E}"/>
              </a:ext>
            </a:extLst>
          </p:cNvPr>
          <p:cNvSpPr txBox="1"/>
          <p:nvPr/>
        </p:nvSpPr>
        <p:spPr>
          <a:xfrm>
            <a:off x="7396043" y="5581329"/>
            <a:ext cx="307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A31515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89234036-F8CA-4C32-B824-79531A9820C2}"/>
              </a:ext>
            </a:extLst>
          </p:cNvPr>
          <p:cNvCxnSpPr>
            <a:cxnSpLocks/>
          </p:cNvCxnSpPr>
          <p:nvPr/>
        </p:nvCxnSpPr>
        <p:spPr>
          <a:xfrm flipV="1">
            <a:off x="9687482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BC4BC5C1-E001-462B-BEDB-4211055EFE65}"/>
              </a:ext>
            </a:extLst>
          </p:cNvPr>
          <p:cNvCxnSpPr>
            <a:cxnSpLocks/>
          </p:cNvCxnSpPr>
          <p:nvPr/>
        </p:nvCxnSpPr>
        <p:spPr>
          <a:xfrm>
            <a:off x="5034223" y="6225001"/>
            <a:ext cx="18569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3C53390E-0DA3-4590-86E0-C4E856BEC3A5}"/>
              </a:ext>
            </a:extLst>
          </p:cNvPr>
          <p:cNvSpPr txBox="1"/>
          <p:nvPr/>
        </p:nvSpPr>
        <p:spPr>
          <a:xfrm>
            <a:off x="6891217" y="6014837"/>
            <a:ext cx="324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763C97E-872D-44E8-A65E-52B84B492319}"/>
              </a:ext>
            </a:extLst>
          </p:cNvPr>
          <p:cNvSpPr txBox="1"/>
          <p:nvPr/>
        </p:nvSpPr>
        <p:spPr>
          <a:xfrm>
            <a:off x="7396043" y="6014837"/>
            <a:ext cx="307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2" name="Dikdörtgen: Köşeleri Yuvarlatılmış 41">
            <a:extLst>
              <a:ext uri="{FF2B5EF4-FFF2-40B4-BE49-F238E27FC236}">
                <a16:creationId xmlns:a16="http://schemas.microsoft.com/office/drawing/2014/main" id="{1A5E0371-92F7-42A1-BF98-A924933327F9}"/>
              </a:ext>
            </a:extLst>
          </p:cNvPr>
          <p:cNvSpPr/>
          <p:nvPr/>
        </p:nvSpPr>
        <p:spPr>
          <a:xfrm>
            <a:off x="771144" y="4910964"/>
            <a:ext cx="3328157" cy="60007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İfade  bitti ve yığın boş. O yüzden hata yok.</a:t>
            </a:r>
            <a:endParaRPr lang="en-US" dirty="0"/>
          </a:p>
        </p:txBody>
      </p:sp>
      <p:sp>
        <p:nvSpPr>
          <p:cNvPr id="43" name="Dikdörtgen: Köşeleri Yuvarlatılmış 42">
            <a:extLst>
              <a:ext uri="{FF2B5EF4-FFF2-40B4-BE49-F238E27FC236}">
                <a16:creationId xmlns:a16="http://schemas.microsoft.com/office/drawing/2014/main" id="{BB22B01C-DD09-49B2-903C-CA646DEB0D9B}"/>
              </a:ext>
            </a:extLst>
          </p:cNvPr>
          <p:cNvSpPr/>
          <p:nvPr/>
        </p:nvSpPr>
        <p:spPr>
          <a:xfrm>
            <a:off x="771144" y="5698940"/>
            <a:ext cx="3328157" cy="102571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Eğer ifade bittikten sonra yığın boş olmasaydı hata olduğu anlamına gelmektedir.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8" grpId="0" animBg="1"/>
      <p:bldP spid="28" grpId="0" animBg="1"/>
      <p:bldP spid="28" grpId="1" animBg="1"/>
      <p:bldP spid="31" grpId="0" animBg="1"/>
      <p:bldP spid="31" grpId="1"/>
      <p:bldP spid="32" grpId="0"/>
      <p:bldP spid="32" grpId="1"/>
      <p:bldP spid="33" grpId="0" animBg="1"/>
      <p:bldP spid="33" grpId="1" animBg="1"/>
      <p:bldP spid="36" grpId="0" animBg="1"/>
      <p:bldP spid="36" grpId="1"/>
      <p:bldP spid="37" grpId="0"/>
      <p:bldP spid="37" grpId="1"/>
      <p:bldP spid="40" grpId="0" animBg="1"/>
      <p:bldP spid="40" grpId="1"/>
      <p:bldP spid="41" grpId="0"/>
      <p:bldP spid="41" grpId="1"/>
      <p:bldP spid="42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74400355-9766-4185-8940-234AB66C60E0}"/>
              </a:ext>
            </a:extLst>
          </p:cNvPr>
          <p:cNvSpPr txBox="1"/>
          <p:nvPr/>
        </p:nvSpPr>
        <p:spPr>
          <a:xfrm>
            <a:off x="28575" y="856357"/>
            <a:ext cx="6934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parantezKontrol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ifade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karakterSayisi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ifade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karakterSayisi;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bosmu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3B2D5FF-4A06-423E-ABEA-15BC1F2EECA9}"/>
              </a:ext>
            </a:extLst>
          </p:cNvPr>
          <p:cNvSpPr txBox="1"/>
          <p:nvPr/>
        </p:nvSpPr>
        <p:spPr>
          <a:xfrm>
            <a:off x="764381" y="3252951"/>
            <a:ext cx="61007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']'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')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B7EC6C3-2356-413E-A7E8-D595ED535075}"/>
              </a:ext>
            </a:extLst>
          </p:cNvPr>
          <p:cNvSpPr txBox="1"/>
          <p:nvPr/>
        </p:nvSpPr>
        <p:spPr>
          <a:xfrm>
            <a:off x="1114425" y="4250688"/>
            <a:ext cx="64865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']'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'['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'(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128E26-86CD-4DA1-8D37-120BF507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0" y="365125"/>
            <a:ext cx="2438400" cy="1325563"/>
          </a:xfrm>
        </p:spPr>
        <p:txBody>
          <a:bodyPr/>
          <a:lstStyle/>
          <a:p>
            <a:pPr algn="r"/>
            <a:r>
              <a:rPr lang="tr-TR" dirty="0"/>
              <a:t>Kod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A58B0B3-1228-450E-A42F-22D50C82774F}"/>
              </a:ext>
            </a:extLst>
          </p:cNvPr>
          <p:cNvSpPr txBox="1"/>
          <p:nvPr/>
        </p:nvSpPr>
        <p:spPr>
          <a:xfrm>
            <a:off x="1119187" y="5221187"/>
            <a:ext cx="1795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b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DD48402-855C-4804-B43E-F2FBBC5D7252}"/>
              </a:ext>
            </a:extLst>
          </p:cNvPr>
          <p:cNvSpPr txBox="1"/>
          <p:nvPr/>
        </p:nvSpPr>
        <p:spPr>
          <a:xfrm>
            <a:off x="764381" y="2329622"/>
            <a:ext cx="3864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ifade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B25639C-20B8-415E-BDCE-805B57D884BE}"/>
              </a:ext>
            </a:extLst>
          </p:cNvPr>
          <p:cNvSpPr txBox="1"/>
          <p:nvPr/>
        </p:nvSpPr>
        <p:spPr>
          <a:xfrm>
            <a:off x="764381" y="2668176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'{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'['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'(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04FA495-11BA-433F-BA6E-8808DCB131D7}"/>
              </a:ext>
            </a:extLst>
          </p:cNvPr>
          <p:cNvSpPr txBox="1"/>
          <p:nvPr/>
        </p:nvSpPr>
        <p:spPr>
          <a:xfrm>
            <a:off x="1114425" y="3726465"/>
            <a:ext cx="3829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bosmu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7E17B48-256E-4792-9B73-CADB4CEBB2A1}"/>
              </a:ext>
            </a:extLst>
          </p:cNvPr>
          <p:cNvSpPr txBox="1"/>
          <p:nvPr/>
        </p:nvSpPr>
        <p:spPr>
          <a:xfrm>
            <a:off x="1114424" y="3991615"/>
            <a:ext cx="4276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sonKarakter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getir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4EACE02-C170-403F-A176-774AF182EA8E}"/>
              </a:ext>
            </a:extLst>
          </p:cNvPr>
          <p:cNvCxnSpPr>
            <a:cxnSpLocks/>
          </p:cNvCxnSpPr>
          <p:nvPr/>
        </p:nvCxnSpPr>
        <p:spPr>
          <a:xfrm flipH="1">
            <a:off x="3914775" y="2519359"/>
            <a:ext cx="29174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kdörtgen: Köşeleri Yuvarlatılmış 20">
            <a:extLst>
              <a:ext uri="{FF2B5EF4-FFF2-40B4-BE49-F238E27FC236}">
                <a16:creationId xmlns:a16="http://schemas.microsoft.com/office/drawing/2014/main" id="{C3781B87-E7FA-4A38-90BD-FDA0FDF82781}"/>
              </a:ext>
            </a:extLst>
          </p:cNvPr>
          <p:cNvSpPr/>
          <p:nvPr/>
        </p:nvSpPr>
        <p:spPr>
          <a:xfrm>
            <a:off x="6962775" y="2314730"/>
            <a:ext cx="3328157" cy="40925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Sıradaki karakter okunuyor</a:t>
            </a:r>
            <a:endParaRPr lang="en-US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ED4AEB71-906B-452E-854B-1B52CD749C0E}"/>
              </a:ext>
            </a:extLst>
          </p:cNvPr>
          <p:cNvCxnSpPr>
            <a:cxnSpLocks/>
          </p:cNvCxnSpPr>
          <p:nvPr/>
        </p:nvCxnSpPr>
        <p:spPr>
          <a:xfrm flipH="1">
            <a:off x="6715540" y="2872805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11D42C39-8762-43AE-9400-A024E8D2A3E4}"/>
              </a:ext>
            </a:extLst>
          </p:cNvPr>
          <p:cNvSpPr/>
          <p:nvPr/>
        </p:nvSpPr>
        <p:spPr>
          <a:xfrm>
            <a:off x="8052971" y="2590801"/>
            <a:ext cx="3577054" cy="581023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Okunan karakter parantez açma ise yığına ekleniyor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B541493-BD97-4E6E-A900-223D9311ED43}"/>
              </a:ext>
            </a:extLst>
          </p:cNvPr>
          <p:cNvCxnSpPr>
            <a:cxnSpLocks/>
          </p:cNvCxnSpPr>
          <p:nvPr/>
        </p:nvCxnSpPr>
        <p:spPr>
          <a:xfrm flipH="1">
            <a:off x="6786561" y="3427446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86504054-119B-4C29-B6C1-D89C3CBA9836}"/>
              </a:ext>
            </a:extLst>
          </p:cNvPr>
          <p:cNvSpPr/>
          <p:nvPr/>
        </p:nvSpPr>
        <p:spPr>
          <a:xfrm>
            <a:off x="8123992" y="3145442"/>
            <a:ext cx="3577054" cy="581023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Okunan karakter parantez kapama ise yığın kontrol edilecek.</a:t>
            </a:r>
            <a:endParaRPr lang="en-US" dirty="0"/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5AB18E7-D357-4037-978A-4F6F0EC9E25E}"/>
              </a:ext>
            </a:extLst>
          </p:cNvPr>
          <p:cNvCxnSpPr>
            <a:cxnSpLocks/>
          </p:cNvCxnSpPr>
          <p:nvPr/>
        </p:nvCxnSpPr>
        <p:spPr>
          <a:xfrm flipH="1">
            <a:off x="4855992" y="3883946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0D3D284A-3AD5-408C-A921-168FA261EEC0}"/>
              </a:ext>
            </a:extLst>
          </p:cNvPr>
          <p:cNvSpPr/>
          <p:nvPr/>
        </p:nvSpPr>
        <p:spPr>
          <a:xfrm>
            <a:off x="6193423" y="3401768"/>
            <a:ext cx="3577054" cy="909472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Eğer yığın boş ise ifademizde  fazladan bir parantez kapama </a:t>
            </a:r>
            <a:r>
              <a:rPr lang="tr-TR" dirty="0" err="1"/>
              <a:t>bulunoyr</a:t>
            </a:r>
            <a:r>
              <a:rPr lang="tr-TR" dirty="0"/>
              <a:t> yani hata var demektir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89895425-5569-454D-91F8-3BA038E0CF9E}"/>
              </a:ext>
            </a:extLst>
          </p:cNvPr>
          <p:cNvCxnSpPr>
            <a:cxnSpLocks/>
          </p:cNvCxnSpPr>
          <p:nvPr/>
        </p:nvCxnSpPr>
        <p:spPr>
          <a:xfrm flipH="1">
            <a:off x="6105940" y="4577741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4F12AB3B-27E3-4EDE-B65D-346AD0606DFA}"/>
              </a:ext>
            </a:extLst>
          </p:cNvPr>
          <p:cNvSpPr/>
          <p:nvPr/>
        </p:nvSpPr>
        <p:spPr>
          <a:xfrm>
            <a:off x="7134224" y="4095563"/>
            <a:ext cx="4566821" cy="909472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Eğer yığının en başındaki karakter ile ifadeden alınan parantez kapama uyumlu ise yığının tepesindeki çıkartılıyor</a:t>
            </a:r>
            <a:endParaRPr lang="en-US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4E08047F-075E-4C90-8649-B2440FFF12E0}"/>
              </a:ext>
            </a:extLst>
          </p:cNvPr>
          <p:cNvCxnSpPr>
            <a:cxnSpLocks/>
          </p:cNvCxnSpPr>
          <p:nvPr/>
        </p:nvCxnSpPr>
        <p:spPr>
          <a:xfrm flipH="1">
            <a:off x="2016918" y="5367941"/>
            <a:ext cx="49434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870C5120-C883-4075-B1DA-479E780AB9A1}"/>
              </a:ext>
            </a:extLst>
          </p:cNvPr>
          <p:cNvSpPr/>
          <p:nvPr/>
        </p:nvSpPr>
        <p:spPr>
          <a:xfrm>
            <a:off x="7063204" y="5086510"/>
            <a:ext cx="4566821" cy="530378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Aksi durumda yine ifadede bir hata var demektir.</a:t>
            </a:r>
            <a:endParaRPr lang="en-US" dirty="0"/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C21C1C6-C5EB-468D-A9E8-DCA61BE62226}"/>
              </a:ext>
            </a:extLst>
          </p:cNvPr>
          <p:cNvCxnSpPr>
            <a:cxnSpLocks/>
          </p:cNvCxnSpPr>
          <p:nvPr/>
        </p:nvCxnSpPr>
        <p:spPr>
          <a:xfrm flipH="1">
            <a:off x="3006685" y="6402799"/>
            <a:ext cx="1689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A4189665-5877-4BC2-B233-3FBD4CE53EFB}"/>
              </a:ext>
            </a:extLst>
          </p:cNvPr>
          <p:cNvSpPr/>
          <p:nvPr/>
        </p:nvSpPr>
        <p:spPr>
          <a:xfrm>
            <a:off x="4779793" y="5828277"/>
            <a:ext cx="6850232" cy="919236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Döngü bittiğinde yığın boş ise ifadede bir hata yok demektir. Kullanıcı boş ifade verirse döngü içerisine girilmeyeceğinden yığın boş olarak kalacaktır. Yani yine doğru ifade olarak kabul edilecek.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7" grpId="0"/>
      <p:bldP spid="9" grpId="0"/>
      <p:bldP spid="11" grpId="0"/>
      <p:bldP spid="15" grpId="0"/>
      <p:bldP spid="17" grpId="0"/>
      <p:bldP spid="21" grpId="0" animBg="1"/>
      <p:bldP spid="21" grpId="1" animBg="1"/>
      <p:bldP spid="24" grpId="0" animBg="1"/>
      <p:bldP spid="24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>
            <a:extLst>
              <a:ext uri="{FF2B5EF4-FFF2-40B4-BE49-F238E27FC236}">
                <a16:creationId xmlns:a16="http://schemas.microsoft.com/office/drawing/2014/main" id="{FC515B7D-3C3C-4249-8EAA-5EBFB03698D6}"/>
              </a:ext>
            </a:extLst>
          </p:cNvPr>
          <p:cNvSpPr/>
          <p:nvPr/>
        </p:nvSpPr>
        <p:spPr>
          <a:xfrm>
            <a:off x="10245725" y="5136305"/>
            <a:ext cx="1228725" cy="712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4D85AB4-9A1B-434B-97C7-5EA3999954EE}"/>
              </a:ext>
            </a:extLst>
          </p:cNvPr>
          <p:cNvSpPr/>
          <p:nvPr/>
        </p:nvSpPr>
        <p:spPr>
          <a:xfrm>
            <a:off x="10245725" y="4399282"/>
            <a:ext cx="1228725" cy="712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E4E618A-3C38-4209-93A5-D025D0F2F110}"/>
              </a:ext>
            </a:extLst>
          </p:cNvPr>
          <p:cNvSpPr/>
          <p:nvPr/>
        </p:nvSpPr>
        <p:spPr>
          <a:xfrm>
            <a:off x="10245725" y="3662260"/>
            <a:ext cx="1228725" cy="71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EC74F4-8DEC-4A47-AFF0-F91A2BF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Tasarıma Doğru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B11BCB-1BC0-4FBC-8DDA-32DC1D55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4625" cy="4351338"/>
          </a:xfrm>
        </p:spPr>
        <p:txBody>
          <a:bodyPr>
            <a:normAutofit/>
          </a:bodyPr>
          <a:lstStyle/>
          <a:p>
            <a:r>
              <a:rPr lang="tr-TR" sz="2400" dirty="0"/>
              <a:t>Verinin hangi hücreye ekleneceğini bir değişken ile tutabiliriz(tepe olsun ismi).</a:t>
            </a:r>
          </a:p>
          <a:p>
            <a:r>
              <a:rPr lang="tr-TR" sz="2400" dirty="0"/>
              <a:t>Başlangıçta -1 olur. -1 değeri doğru bir dizi indisi olmadığı için yığının boş olma durumunu tespit edebiliriz.</a:t>
            </a:r>
          </a:p>
          <a:p>
            <a:r>
              <a:rPr lang="tr-TR" sz="2400" dirty="0"/>
              <a:t>Bir veri ekleneceğinde tepe 1 artar ve eklenecek indis bulunur</a:t>
            </a:r>
          </a:p>
          <a:p>
            <a:r>
              <a:rPr lang="tr-TR" sz="2400" dirty="0"/>
              <a:t>Bir sonraki eklemede aynı şekilde devam eder</a:t>
            </a:r>
          </a:p>
          <a:p>
            <a:r>
              <a:rPr lang="tr-TR" sz="2400" dirty="0"/>
              <a:t>Yığın belirli bir sayıda eleman alabilmektedir.</a:t>
            </a:r>
          </a:p>
          <a:p>
            <a:r>
              <a:rPr lang="tr-TR" sz="2400" dirty="0"/>
              <a:t>Sınıra gelindiğinde yığın ya genişlemeli yada ekleme yapılmadan işlem bitmeli.</a:t>
            </a:r>
          </a:p>
          <a:p>
            <a:endParaRPr lang="en-US" sz="2400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6D88B88B-0380-4F41-9F5F-F8703DD245B4}"/>
              </a:ext>
            </a:extLst>
          </p:cNvPr>
          <p:cNvCxnSpPr/>
          <p:nvPr/>
        </p:nvCxnSpPr>
        <p:spPr>
          <a:xfrm>
            <a:off x="10217151" y="5873750"/>
            <a:ext cx="1304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DD12E40B-FB27-4EAF-8BD1-C0BC0FD540FD}"/>
              </a:ext>
            </a:extLst>
          </p:cNvPr>
          <p:cNvCxnSpPr>
            <a:cxnSpLocks/>
          </p:cNvCxnSpPr>
          <p:nvPr/>
        </p:nvCxnSpPr>
        <p:spPr>
          <a:xfrm>
            <a:off x="11514455" y="2167466"/>
            <a:ext cx="0" cy="370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8961A86-DD95-4C28-A7C2-9A3C037C5AA2}"/>
              </a:ext>
            </a:extLst>
          </p:cNvPr>
          <p:cNvSpPr txBox="1"/>
          <p:nvPr/>
        </p:nvSpPr>
        <p:spPr>
          <a:xfrm>
            <a:off x="10502237" y="5811228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Hücre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10399F1-1006-4D81-969F-A5D1B93A1298}"/>
              </a:ext>
            </a:extLst>
          </p:cNvPr>
          <p:cNvSpPr txBox="1"/>
          <p:nvPr/>
        </p:nvSpPr>
        <p:spPr>
          <a:xfrm>
            <a:off x="9321648" y="5811228"/>
            <a:ext cx="82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İndis</a:t>
            </a:r>
            <a:endParaRPr lang="en-US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93F9D0BC-8DC1-4D1A-A78C-40F252D14183}"/>
              </a:ext>
            </a:extLst>
          </p:cNvPr>
          <p:cNvCxnSpPr>
            <a:cxnSpLocks/>
          </p:cNvCxnSpPr>
          <p:nvPr/>
        </p:nvCxnSpPr>
        <p:spPr>
          <a:xfrm>
            <a:off x="8591550" y="5454650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80E83D9C-608D-4B0C-8CC2-A1EA9CF886C8}"/>
              </a:ext>
            </a:extLst>
          </p:cNvPr>
          <p:cNvSpPr/>
          <p:nvPr/>
        </p:nvSpPr>
        <p:spPr>
          <a:xfrm>
            <a:off x="7943850" y="5995894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tepe=-1</a:t>
            </a:r>
            <a:endParaRPr lang="en-US" dirty="0"/>
          </a:p>
        </p:txBody>
      </p:sp>
      <p:graphicFrame>
        <p:nvGraphicFramePr>
          <p:cNvPr id="21" name="Tablo 4">
            <a:extLst>
              <a:ext uri="{FF2B5EF4-FFF2-40B4-BE49-F238E27FC236}">
                <a16:creationId xmlns:a16="http://schemas.microsoft.com/office/drawing/2014/main" id="{1D706A0F-DD5A-4C39-8C3B-5BA1EE55836F}"/>
              </a:ext>
            </a:extLst>
          </p:cNvPr>
          <p:cNvGraphicFramePr>
            <a:graphicFrameLocks noGrp="1"/>
          </p:cNvGraphicFramePr>
          <p:nvPr/>
        </p:nvGraphicFramePr>
        <p:xfrm>
          <a:off x="9262178" y="2168525"/>
          <a:ext cx="9467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718">
                  <a:extLst>
                    <a:ext uri="{9D8B030D-6E8A-4147-A177-3AD203B41FA5}">
                      <a16:colId xmlns:a16="http://schemas.microsoft.com/office/drawing/2014/main" val="957959458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tr-T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60893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9632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29839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5769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999676"/>
                  </a:ext>
                </a:extLst>
              </a:tr>
            </a:tbl>
          </a:graphicData>
        </a:graphic>
      </p:graphicFrame>
      <p:sp>
        <p:nvSpPr>
          <p:cNvPr id="22" name="Metin kutusu 21">
            <a:extLst>
              <a:ext uri="{FF2B5EF4-FFF2-40B4-BE49-F238E27FC236}">
                <a16:creationId xmlns:a16="http://schemas.microsoft.com/office/drawing/2014/main" id="{B96A0C77-2CDB-4325-9479-1F4FFCC70938}"/>
              </a:ext>
            </a:extLst>
          </p:cNvPr>
          <p:cNvSpPr txBox="1"/>
          <p:nvPr/>
        </p:nvSpPr>
        <p:spPr>
          <a:xfrm rot="5400000">
            <a:off x="9626241" y="24629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83F41A37-C3A0-4A31-902D-1C7FBA812BC5}"/>
              </a:ext>
            </a:extLst>
          </p:cNvPr>
          <p:cNvCxnSpPr>
            <a:cxnSpLocks/>
          </p:cNvCxnSpPr>
          <p:nvPr/>
        </p:nvCxnSpPr>
        <p:spPr>
          <a:xfrm>
            <a:off x="10768285" y="1145659"/>
            <a:ext cx="0" cy="891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2712A48D-D5CA-49DB-A0C2-C5CD6EC67308}"/>
              </a:ext>
            </a:extLst>
          </p:cNvPr>
          <p:cNvSpPr/>
          <p:nvPr/>
        </p:nvSpPr>
        <p:spPr>
          <a:xfrm>
            <a:off x="9006840" y="-205308"/>
            <a:ext cx="3185155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D0002A34-C928-4C2F-AE1C-2D9E59A1DA0A}"/>
              </a:ext>
            </a:extLst>
          </p:cNvPr>
          <p:cNvSpPr/>
          <p:nvPr/>
        </p:nvSpPr>
        <p:spPr>
          <a:xfrm>
            <a:off x="9725176" y="299481"/>
            <a:ext cx="2062161" cy="7943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Veriler Yükleniyor</a:t>
            </a:r>
            <a:endParaRPr lang="en-US" dirty="0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7AF9EAAA-93E9-4793-BCD0-CE9BD90DDBEB}"/>
              </a:ext>
            </a:extLst>
          </p:cNvPr>
          <p:cNvSpPr/>
          <p:nvPr/>
        </p:nvSpPr>
        <p:spPr>
          <a:xfrm>
            <a:off x="7943850" y="5255645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tepe=0</a:t>
            </a:r>
            <a:endParaRPr lang="en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D29F7976-B7F6-4B77-A794-060E3D6DA29F}"/>
              </a:ext>
            </a:extLst>
          </p:cNvPr>
          <p:cNvCxnSpPr>
            <a:cxnSpLocks/>
          </p:cNvCxnSpPr>
          <p:nvPr/>
        </p:nvCxnSpPr>
        <p:spPr>
          <a:xfrm>
            <a:off x="8591550" y="4778654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525D867F-5C43-4F59-ADC1-DE5837CAE598}"/>
              </a:ext>
            </a:extLst>
          </p:cNvPr>
          <p:cNvSpPr/>
          <p:nvPr/>
        </p:nvSpPr>
        <p:spPr>
          <a:xfrm>
            <a:off x="7943850" y="4579649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tepe=1</a:t>
            </a:r>
            <a:endParaRPr lang="en-US" dirty="0"/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50939F4C-99D6-4C4C-AE54-786E1FD29CA2}"/>
              </a:ext>
            </a:extLst>
          </p:cNvPr>
          <p:cNvCxnSpPr>
            <a:cxnSpLocks/>
          </p:cNvCxnSpPr>
          <p:nvPr/>
        </p:nvCxnSpPr>
        <p:spPr>
          <a:xfrm>
            <a:off x="8591550" y="4038829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kdörtgen: Köşeleri Yuvarlatılmış 31">
            <a:extLst>
              <a:ext uri="{FF2B5EF4-FFF2-40B4-BE49-F238E27FC236}">
                <a16:creationId xmlns:a16="http://schemas.microsoft.com/office/drawing/2014/main" id="{91082F0A-62CA-4AFB-822F-1A39E990F183}"/>
              </a:ext>
            </a:extLst>
          </p:cNvPr>
          <p:cNvSpPr/>
          <p:nvPr/>
        </p:nvSpPr>
        <p:spPr>
          <a:xfrm>
            <a:off x="7943850" y="3839824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8" grpId="0"/>
      <p:bldP spid="20" grpId="0" animBg="1"/>
      <p:bldP spid="20" grpId="1" animBg="1"/>
      <p:bldP spid="22" grpId="0"/>
      <p:bldP spid="27" grpId="0" animBg="1"/>
      <p:bldP spid="23" grpId="0" animBg="1"/>
      <p:bldP spid="23" grpId="1" animBg="1"/>
      <p:bldP spid="25" grpId="0" animBg="1"/>
      <p:bldP spid="25" grpId="1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BA61CE-35F1-4CD1-BA11-49EBE736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İnfix</a:t>
            </a:r>
            <a:r>
              <a:rPr lang="tr-TR" dirty="0"/>
              <a:t> ifadenin </a:t>
            </a:r>
            <a:r>
              <a:rPr lang="tr-TR" dirty="0" err="1"/>
              <a:t>Postfix’e</a:t>
            </a:r>
            <a:r>
              <a:rPr lang="tr-TR" dirty="0"/>
              <a:t> Çevrilmesi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8E0788-2238-4BBE-945E-A6B4BCED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İnfix</a:t>
            </a:r>
            <a:r>
              <a:rPr lang="tr-TR" dirty="0"/>
              <a:t> ifadeler matematiksel işlemleri göstermek için kullanılır</a:t>
            </a:r>
          </a:p>
          <a:p>
            <a:pPr marL="0" indent="0" algn="ctr">
              <a:buNone/>
            </a:pPr>
            <a:endParaRPr kumimoji="0" lang="tr-T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x^y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/(5*z)+2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  <a:p>
            <a:r>
              <a:rPr lang="tr-TR" dirty="0"/>
              <a:t>Bilgisayar </a:t>
            </a:r>
            <a:r>
              <a:rPr lang="tr-TR" dirty="0" err="1"/>
              <a:t>infix</a:t>
            </a:r>
            <a:r>
              <a:rPr lang="tr-TR" dirty="0"/>
              <a:t> ifadeleri işlemede pek başarılı değildir. O yüzden bu ifadenin </a:t>
            </a:r>
            <a:r>
              <a:rPr lang="tr-TR" dirty="0" err="1"/>
              <a:t>postfix’e</a:t>
            </a:r>
            <a:r>
              <a:rPr lang="tr-TR" dirty="0"/>
              <a:t> çevrilmesi gerekmektedir.</a:t>
            </a:r>
          </a:p>
          <a:p>
            <a:pPr marL="0" indent="0" algn="ctr">
              <a:buNone/>
            </a:pPr>
            <a:endParaRPr lang="tr-TR" dirty="0">
              <a:latin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</a:rPr>
              <a:t>xy^5z*/2+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EBFEF4-9F55-48AD-A290-4177A46E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56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A7FE5-AE20-4914-A8E8-7C80A08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Yapılır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B298EAB-A31A-4EAD-ADB3-84CA8A2E9FB6}"/>
              </a:ext>
            </a:extLst>
          </p:cNvPr>
          <p:cNvSpPr txBox="1"/>
          <p:nvPr/>
        </p:nvSpPr>
        <p:spPr>
          <a:xfrm>
            <a:off x="761999" y="1905570"/>
            <a:ext cx="7470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( 3 + 4 ) * ( 242 – 84 ) + ( 8 + 2 ) / 24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24772-BACD-4252-990F-406D6271FED4}"/>
              </a:ext>
            </a:extLst>
          </p:cNvPr>
          <p:cNvSpPr/>
          <p:nvPr/>
        </p:nvSpPr>
        <p:spPr>
          <a:xfrm>
            <a:off x="4497467" y="2783481"/>
            <a:ext cx="798990" cy="996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C7850DDE-F1E3-4B9C-96AD-0E72B937E77C}"/>
              </a:ext>
            </a:extLst>
          </p:cNvPr>
          <p:cNvGrpSpPr/>
          <p:nvPr/>
        </p:nvGrpSpPr>
        <p:grpSpPr>
          <a:xfrm>
            <a:off x="9975732" y="1905570"/>
            <a:ext cx="798990" cy="4358367"/>
            <a:chOff x="9674351" y="3972598"/>
            <a:chExt cx="798990" cy="1884604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F2CCD920-8161-4942-BB2E-34D87AC0A226}"/>
                </a:ext>
              </a:extLst>
            </p:cNvPr>
            <p:cNvSpPr/>
            <p:nvPr/>
          </p:nvSpPr>
          <p:spPr>
            <a:xfrm>
              <a:off x="9767512" y="4284889"/>
              <a:ext cx="612668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F97AF56C-D7A2-42D3-BE16-DE7FD90F7720}"/>
                </a:ext>
              </a:extLst>
            </p:cNvPr>
            <p:cNvSpPr/>
            <p:nvPr/>
          </p:nvSpPr>
          <p:spPr>
            <a:xfrm>
              <a:off x="9674351" y="3972598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056F0A0E-7BFE-493E-A886-8C6B66C03BC4}"/>
              </a:ext>
            </a:extLst>
          </p:cNvPr>
          <p:cNvSpPr txBox="1"/>
          <p:nvPr/>
        </p:nvSpPr>
        <p:spPr>
          <a:xfrm>
            <a:off x="9975732" y="6263937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24FF96C-28E5-4ADA-B6D3-233F2DB40CD1}"/>
              </a:ext>
            </a:extLst>
          </p:cNvPr>
          <p:cNvCxnSpPr>
            <a:cxnSpLocks/>
          </p:cNvCxnSpPr>
          <p:nvPr/>
        </p:nvCxnSpPr>
        <p:spPr>
          <a:xfrm flipV="1">
            <a:off x="943532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6EFC306F-257C-44B8-A54E-B69F778EC442}"/>
              </a:ext>
            </a:extLst>
          </p:cNvPr>
          <p:cNvCxnSpPr>
            <a:cxnSpLocks/>
          </p:cNvCxnSpPr>
          <p:nvPr/>
        </p:nvCxnSpPr>
        <p:spPr>
          <a:xfrm flipV="1">
            <a:off x="1276907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B03C900-3E61-4847-8911-45C013121D24}"/>
              </a:ext>
            </a:extLst>
          </p:cNvPr>
          <p:cNvSpPr txBox="1"/>
          <p:nvPr/>
        </p:nvSpPr>
        <p:spPr>
          <a:xfrm>
            <a:off x="10213091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CC18C7-8ECF-4628-A0D1-06A9763D5BCD}"/>
              </a:ext>
            </a:extLst>
          </p:cNvPr>
          <p:cNvSpPr txBox="1"/>
          <p:nvPr/>
        </p:nvSpPr>
        <p:spPr>
          <a:xfrm>
            <a:off x="822245" y="55295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CAE651-4AC7-43FB-A238-3D390149DE69}"/>
              </a:ext>
            </a:extLst>
          </p:cNvPr>
          <p:cNvSpPr/>
          <p:nvPr/>
        </p:nvSpPr>
        <p:spPr>
          <a:xfrm>
            <a:off x="1977337" y="555020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A692B909-BA9D-4136-9107-81EF11177CA1}"/>
              </a:ext>
            </a:extLst>
          </p:cNvPr>
          <p:cNvSpPr/>
          <p:nvPr/>
        </p:nvSpPr>
        <p:spPr>
          <a:xfrm>
            <a:off x="2552960" y="555020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D9D9FF3A-8D44-4B46-8DE9-62E15B25128D}"/>
              </a:ext>
            </a:extLst>
          </p:cNvPr>
          <p:cNvSpPr/>
          <p:nvPr/>
        </p:nvSpPr>
        <p:spPr>
          <a:xfrm>
            <a:off x="1755164" y="4196204"/>
            <a:ext cx="3328157" cy="64708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Sayılar direk </a:t>
            </a:r>
            <a:r>
              <a:rPr lang="tr-TR" dirty="0" err="1"/>
              <a:t>postfix</a:t>
            </a:r>
            <a:r>
              <a:rPr lang="tr-TR" dirty="0"/>
              <a:t> ifadeye eklenecek</a:t>
            </a:r>
            <a:endParaRPr lang="en-US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1DD62329-DF8F-426F-9A70-DD2746A6650E}"/>
              </a:ext>
            </a:extLst>
          </p:cNvPr>
          <p:cNvCxnSpPr>
            <a:cxnSpLocks/>
          </p:cNvCxnSpPr>
          <p:nvPr/>
        </p:nvCxnSpPr>
        <p:spPr>
          <a:xfrm flipV="1">
            <a:off x="1610282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739DF757-053F-4A5C-8CCC-A1C9C829B4AD}"/>
              </a:ext>
            </a:extLst>
          </p:cNvPr>
          <p:cNvSpPr txBox="1"/>
          <p:nvPr/>
        </p:nvSpPr>
        <p:spPr>
          <a:xfrm>
            <a:off x="10213091" y="535541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+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7F43EB8A-19C0-4AAA-A43D-0F90C4B3D383}"/>
              </a:ext>
            </a:extLst>
          </p:cNvPr>
          <p:cNvSpPr/>
          <p:nvPr/>
        </p:nvSpPr>
        <p:spPr>
          <a:xfrm>
            <a:off x="6310783" y="4890187"/>
            <a:ext cx="3613912" cy="11019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Yığın tepesi kontrol edilir eğer '(' operatörü var direk yığına yüklenir.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B8AAB77-89E2-4357-B653-017EE4800EA6}"/>
              </a:ext>
            </a:extLst>
          </p:cNvPr>
          <p:cNvCxnSpPr>
            <a:cxnSpLocks/>
          </p:cNvCxnSpPr>
          <p:nvPr/>
        </p:nvCxnSpPr>
        <p:spPr>
          <a:xfrm flipV="1">
            <a:off x="1958844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2C4B4F48-21D7-4851-AEFD-29D61B79ABD5}"/>
              </a:ext>
            </a:extLst>
          </p:cNvPr>
          <p:cNvCxnSpPr>
            <a:cxnSpLocks/>
          </p:cNvCxnSpPr>
          <p:nvPr/>
        </p:nvCxnSpPr>
        <p:spPr>
          <a:xfrm flipV="1">
            <a:off x="2282137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D5109C6C-E9A1-4E45-95B8-A0D1EEB0786C}"/>
              </a:ext>
            </a:extLst>
          </p:cNvPr>
          <p:cNvSpPr/>
          <p:nvPr/>
        </p:nvSpPr>
        <p:spPr>
          <a:xfrm>
            <a:off x="6243662" y="3598337"/>
            <a:ext cx="3613912" cy="11019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Yığın tepesi '(' operatörü olana kadar yığındakiler çıkartılır ve </a:t>
            </a:r>
            <a:r>
              <a:rPr lang="tr-TR" dirty="0" err="1"/>
              <a:t>postfix</a:t>
            </a:r>
            <a:r>
              <a:rPr lang="tr-TR" dirty="0"/>
              <a:t> ifadeye eklenir. Son olarak ( operatörü yığından çıkartılır.</a:t>
            </a:r>
            <a:endParaRPr lang="en-US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7265113-A64B-4A75-A508-9098011F5D52}"/>
              </a:ext>
            </a:extLst>
          </p:cNvPr>
          <p:cNvSpPr/>
          <p:nvPr/>
        </p:nvSpPr>
        <p:spPr>
          <a:xfrm>
            <a:off x="3128505" y="555020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279C5B5E-C64D-4F09-B5A5-84F8EA3B8E12}"/>
              </a:ext>
            </a:extLst>
          </p:cNvPr>
          <p:cNvCxnSpPr>
            <a:cxnSpLocks/>
          </p:cNvCxnSpPr>
          <p:nvPr/>
        </p:nvCxnSpPr>
        <p:spPr>
          <a:xfrm flipV="1">
            <a:off x="2625665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2" grpId="1" animBg="1"/>
      <p:bldP spid="17" grpId="0"/>
      <p:bldP spid="19" grpId="0" animBg="1"/>
      <p:bldP spid="20" grpId="0" animBg="1"/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A7FE5-AE20-4914-A8E8-7C80A08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Yapılır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B298EAB-A31A-4EAD-ADB3-84CA8A2E9FB6}"/>
              </a:ext>
            </a:extLst>
          </p:cNvPr>
          <p:cNvSpPr txBox="1"/>
          <p:nvPr/>
        </p:nvSpPr>
        <p:spPr>
          <a:xfrm>
            <a:off x="761999" y="1905570"/>
            <a:ext cx="7470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( 3 + 4 ) * ( 242 – 84 ) + ( 8 + 2 ) / 24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24772-BACD-4252-990F-406D6271FED4}"/>
              </a:ext>
            </a:extLst>
          </p:cNvPr>
          <p:cNvSpPr/>
          <p:nvPr/>
        </p:nvSpPr>
        <p:spPr>
          <a:xfrm>
            <a:off x="4497467" y="2783481"/>
            <a:ext cx="798990" cy="996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C7850DDE-F1E3-4B9C-96AD-0E72B937E77C}"/>
              </a:ext>
            </a:extLst>
          </p:cNvPr>
          <p:cNvGrpSpPr/>
          <p:nvPr/>
        </p:nvGrpSpPr>
        <p:grpSpPr>
          <a:xfrm>
            <a:off x="9975732" y="1905570"/>
            <a:ext cx="798990" cy="4358367"/>
            <a:chOff x="9674351" y="3972598"/>
            <a:chExt cx="798990" cy="1884604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F2CCD920-8161-4942-BB2E-34D87AC0A226}"/>
                </a:ext>
              </a:extLst>
            </p:cNvPr>
            <p:cNvSpPr/>
            <p:nvPr/>
          </p:nvSpPr>
          <p:spPr>
            <a:xfrm>
              <a:off x="9767512" y="4284889"/>
              <a:ext cx="612668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F97AF56C-D7A2-42D3-BE16-DE7FD90F7720}"/>
                </a:ext>
              </a:extLst>
            </p:cNvPr>
            <p:cNvSpPr/>
            <p:nvPr/>
          </p:nvSpPr>
          <p:spPr>
            <a:xfrm>
              <a:off x="9674351" y="3972598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056F0A0E-7BFE-493E-A886-8C6B66C03BC4}"/>
              </a:ext>
            </a:extLst>
          </p:cNvPr>
          <p:cNvSpPr txBox="1"/>
          <p:nvPr/>
        </p:nvSpPr>
        <p:spPr>
          <a:xfrm>
            <a:off x="9975732" y="6263937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B03C900-3E61-4847-8911-45C013121D24}"/>
              </a:ext>
            </a:extLst>
          </p:cNvPr>
          <p:cNvSpPr txBox="1"/>
          <p:nvPr/>
        </p:nvSpPr>
        <p:spPr>
          <a:xfrm>
            <a:off x="10213091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*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CC18C7-8ECF-4628-A0D1-06A9763D5BCD}"/>
              </a:ext>
            </a:extLst>
          </p:cNvPr>
          <p:cNvSpPr txBox="1"/>
          <p:nvPr/>
        </p:nvSpPr>
        <p:spPr>
          <a:xfrm>
            <a:off x="822245" y="55295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CAE651-4AC7-43FB-A238-3D390149DE69}"/>
              </a:ext>
            </a:extLst>
          </p:cNvPr>
          <p:cNvSpPr/>
          <p:nvPr/>
        </p:nvSpPr>
        <p:spPr>
          <a:xfrm>
            <a:off x="1977337" y="555020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A692B909-BA9D-4136-9107-81EF11177CA1}"/>
              </a:ext>
            </a:extLst>
          </p:cNvPr>
          <p:cNvSpPr/>
          <p:nvPr/>
        </p:nvSpPr>
        <p:spPr>
          <a:xfrm>
            <a:off x="2508573" y="555020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3C6B4EFC-D620-4B05-8BDE-7A770D8BC390}"/>
              </a:ext>
            </a:extLst>
          </p:cNvPr>
          <p:cNvSpPr/>
          <p:nvPr/>
        </p:nvSpPr>
        <p:spPr>
          <a:xfrm>
            <a:off x="4656850" y="554891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739DF757-053F-4A5C-8CCC-A1C9C829B4AD}"/>
              </a:ext>
            </a:extLst>
          </p:cNvPr>
          <p:cNvSpPr txBox="1"/>
          <p:nvPr/>
        </p:nvSpPr>
        <p:spPr>
          <a:xfrm>
            <a:off x="10213091" y="4920795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-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7265113-A64B-4A75-A508-9098011F5D52}"/>
              </a:ext>
            </a:extLst>
          </p:cNvPr>
          <p:cNvSpPr/>
          <p:nvPr/>
        </p:nvSpPr>
        <p:spPr>
          <a:xfrm>
            <a:off x="3030850" y="555020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279C5B5E-C64D-4F09-B5A5-84F8EA3B8E12}"/>
              </a:ext>
            </a:extLst>
          </p:cNvPr>
          <p:cNvCxnSpPr>
            <a:cxnSpLocks/>
          </p:cNvCxnSpPr>
          <p:nvPr/>
        </p:nvCxnSpPr>
        <p:spPr>
          <a:xfrm flipV="1">
            <a:off x="2625665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27BA2634-1B2D-45A5-A20A-16FB8A231A21}"/>
              </a:ext>
            </a:extLst>
          </p:cNvPr>
          <p:cNvSpPr/>
          <p:nvPr/>
        </p:nvSpPr>
        <p:spPr>
          <a:xfrm>
            <a:off x="5162472" y="3629026"/>
            <a:ext cx="3328157" cy="1097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* Operatörü yığın boş olduğu için direk yığına yüklenir.</a:t>
            </a:r>
            <a:endParaRPr lang="en-US" sz="2000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10AAE11-ADA7-448C-AFF9-B4B9DE99AD4B}"/>
              </a:ext>
            </a:extLst>
          </p:cNvPr>
          <p:cNvCxnSpPr>
            <a:cxnSpLocks/>
          </p:cNvCxnSpPr>
          <p:nvPr/>
        </p:nvCxnSpPr>
        <p:spPr>
          <a:xfrm flipV="1">
            <a:off x="2996512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50BC666E-DD3C-4B63-9291-DAA62E0CD67D}"/>
              </a:ext>
            </a:extLst>
          </p:cNvPr>
          <p:cNvSpPr txBox="1"/>
          <p:nvPr/>
        </p:nvSpPr>
        <p:spPr>
          <a:xfrm>
            <a:off x="10213091" y="5363409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A3689B75-F175-4E77-9B54-BA4999B5FB49}"/>
              </a:ext>
            </a:extLst>
          </p:cNvPr>
          <p:cNvCxnSpPr>
            <a:cxnSpLocks/>
          </p:cNvCxnSpPr>
          <p:nvPr/>
        </p:nvCxnSpPr>
        <p:spPr>
          <a:xfrm flipV="1">
            <a:off x="3291787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kdörtgen 34">
            <a:extLst>
              <a:ext uri="{FF2B5EF4-FFF2-40B4-BE49-F238E27FC236}">
                <a16:creationId xmlns:a16="http://schemas.microsoft.com/office/drawing/2014/main" id="{AD22EAB4-7D34-4B86-97CB-FAB4D5312560}"/>
              </a:ext>
            </a:extLst>
          </p:cNvPr>
          <p:cNvSpPr/>
          <p:nvPr/>
        </p:nvSpPr>
        <p:spPr>
          <a:xfrm>
            <a:off x="3535374" y="555020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8B8307BD-FED3-49EE-82A9-CB82056F97A6}"/>
              </a:ext>
            </a:extLst>
          </p:cNvPr>
          <p:cNvSpPr/>
          <p:nvPr/>
        </p:nvSpPr>
        <p:spPr>
          <a:xfrm>
            <a:off x="3844665" y="555020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C7CC9EE6-5A62-4F0E-BB8C-F76EBE5F7557}"/>
              </a:ext>
            </a:extLst>
          </p:cNvPr>
          <p:cNvSpPr/>
          <p:nvPr/>
        </p:nvSpPr>
        <p:spPr>
          <a:xfrm>
            <a:off x="4153878" y="5550206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F2B7FD3C-6CD4-49A4-B6BD-7F14E8496C3D}"/>
              </a:ext>
            </a:extLst>
          </p:cNvPr>
          <p:cNvCxnSpPr>
            <a:cxnSpLocks/>
          </p:cNvCxnSpPr>
          <p:nvPr/>
        </p:nvCxnSpPr>
        <p:spPr>
          <a:xfrm flipV="1">
            <a:off x="3463237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0FED5090-0850-4C7A-98B3-A2C73FDC2239}"/>
              </a:ext>
            </a:extLst>
          </p:cNvPr>
          <p:cNvCxnSpPr>
            <a:cxnSpLocks/>
          </p:cNvCxnSpPr>
          <p:nvPr/>
        </p:nvCxnSpPr>
        <p:spPr>
          <a:xfrm flipV="1">
            <a:off x="3634687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6B2192DB-C4A5-492B-955F-4E842ECCF88B}"/>
              </a:ext>
            </a:extLst>
          </p:cNvPr>
          <p:cNvSpPr/>
          <p:nvPr/>
        </p:nvSpPr>
        <p:spPr>
          <a:xfrm>
            <a:off x="1332433" y="4112781"/>
            <a:ext cx="3328157" cy="1097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Her bir basamak </a:t>
            </a:r>
            <a:r>
              <a:rPr lang="tr-TR" sz="2000" dirty="0" err="1"/>
              <a:t>postfix</a:t>
            </a:r>
            <a:r>
              <a:rPr lang="tr-TR" sz="2000" dirty="0"/>
              <a:t> ifadeye yüklenecektir.</a:t>
            </a:r>
            <a:endParaRPr lang="en-US" sz="2000" dirty="0"/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DEB4AF17-A0EF-4D66-AE9F-FA15568EA00A}"/>
              </a:ext>
            </a:extLst>
          </p:cNvPr>
          <p:cNvCxnSpPr>
            <a:cxnSpLocks/>
          </p:cNvCxnSpPr>
          <p:nvPr/>
        </p:nvCxnSpPr>
        <p:spPr>
          <a:xfrm flipV="1">
            <a:off x="3949012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kdörtgen: Köşeleri Yuvarlatılmış 41">
            <a:extLst>
              <a:ext uri="{FF2B5EF4-FFF2-40B4-BE49-F238E27FC236}">
                <a16:creationId xmlns:a16="http://schemas.microsoft.com/office/drawing/2014/main" id="{7F5F6729-DC5E-4843-9C0E-AB1189F4DD62}"/>
              </a:ext>
            </a:extLst>
          </p:cNvPr>
          <p:cNvSpPr/>
          <p:nvPr/>
        </p:nvSpPr>
        <p:spPr>
          <a:xfrm>
            <a:off x="5983549" y="4814889"/>
            <a:ext cx="3328157" cy="1097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yığının tepesinde </a:t>
            </a:r>
            <a:r>
              <a:rPr lang="tr-TR" sz="2000" b="1" dirty="0">
                <a:solidFill>
                  <a:srgbClr val="FF0000"/>
                </a:solidFill>
              </a:rPr>
              <a:t>(</a:t>
            </a:r>
            <a:r>
              <a:rPr lang="tr-TR" sz="2000" dirty="0"/>
              <a:t> olduğu için </a:t>
            </a:r>
            <a:r>
              <a:rPr lang="tr-TR" sz="2000" b="1" dirty="0">
                <a:solidFill>
                  <a:srgbClr val="FF0000"/>
                </a:solidFill>
              </a:rPr>
              <a:t>-</a:t>
            </a:r>
            <a:r>
              <a:rPr lang="tr-TR" sz="2000" dirty="0"/>
              <a:t> operatörü yığına yüklenir.</a:t>
            </a:r>
            <a:endParaRPr lang="en-US" sz="2000" dirty="0"/>
          </a:p>
        </p:txBody>
      </p: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6DA0231F-5965-4894-8FFA-8EA369376F6A}"/>
              </a:ext>
            </a:extLst>
          </p:cNvPr>
          <p:cNvCxnSpPr>
            <a:cxnSpLocks/>
          </p:cNvCxnSpPr>
          <p:nvPr/>
        </p:nvCxnSpPr>
        <p:spPr>
          <a:xfrm flipV="1">
            <a:off x="4310962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2A150115-30C4-4941-A658-2EEF03762B93}"/>
              </a:ext>
            </a:extLst>
          </p:cNvPr>
          <p:cNvSpPr/>
          <p:nvPr/>
        </p:nvSpPr>
        <p:spPr>
          <a:xfrm>
            <a:off x="4970476" y="554891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399CC711-D2B4-4DDF-A2DF-847AFD435740}"/>
              </a:ext>
            </a:extLst>
          </p:cNvPr>
          <p:cNvCxnSpPr>
            <a:cxnSpLocks/>
          </p:cNvCxnSpPr>
          <p:nvPr/>
        </p:nvCxnSpPr>
        <p:spPr>
          <a:xfrm flipV="1">
            <a:off x="4497467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FE7EC4DC-EB92-47FF-AB0B-5452AAEFA219}"/>
              </a:ext>
            </a:extLst>
          </p:cNvPr>
          <p:cNvCxnSpPr>
            <a:cxnSpLocks/>
          </p:cNvCxnSpPr>
          <p:nvPr/>
        </p:nvCxnSpPr>
        <p:spPr>
          <a:xfrm flipV="1">
            <a:off x="4773692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5F4186F9-FFA0-4AA0-84BF-55815D033683}"/>
              </a:ext>
            </a:extLst>
          </p:cNvPr>
          <p:cNvSpPr/>
          <p:nvPr/>
        </p:nvSpPr>
        <p:spPr>
          <a:xfrm>
            <a:off x="5406622" y="4505909"/>
            <a:ext cx="3813932" cy="1097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)</a:t>
            </a:r>
            <a:r>
              <a:rPr lang="tr-TR" sz="2000" dirty="0"/>
              <a:t> Operatörü okundu yığının başındaki </a:t>
            </a:r>
            <a:r>
              <a:rPr lang="tr-TR" sz="2000" b="1" dirty="0">
                <a:solidFill>
                  <a:srgbClr val="FF0000"/>
                </a:solidFill>
              </a:rPr>
              <a:t>(</a:t>
            </a:r>
            <a:r>
              <a:rPr lang="tr-TR" sz="2000" dirty="0"/>
              <a:t> olana kadar </a:t>
            </a:r>
            <a:r>
              <a:rPr lang="tr-TR" sz="2000" dirty="0" err="1"/>
              <a:t>yığındankiler</a:t>
            </a:r>
            <a:r>
              <a:rPr lang="tr-TR" sz="2000" dirty="0"/>
              <a:t> </a:t>
            </a:r>
            <a:r>
              <a:rPr lang="tr-TR" sz="2000" dirty="0" err="1"/>
              <a:t>postfix’e</a:t>
            </a:r>
            <a:r>
              <a:rPr lang="tr-TR" sz="2000" dirty="0"/>
              <a:t> eklenir.</a:t>
            </a:r>
            <a:endParaRPr lang="en-US" sz="2000" dirty="0"/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06C720A0-92A4-458F-B30A-7A73129E98EA}"/>
              </a:ext>
            </a:extLst>
          </p:cNvPr>
          <p:cNvSpPr/>
          <p:nvPr/>
        </p:nvSpPr>
        <p:spPr>
          <a:xfrm>
            <a:off x="5497247" y="554891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4" grpId="0" animBg="1"/>
      <p:bldP spid="24" grpId="1" animBg="1"/>
      <p:bldP spid="31" grpId="0" animBg="1"/>
      <p:bldP spid="31" grpId="1" animBg="1"/>
      <p:bldP spid="33" grpId="0" animBg="1"/>
      <p:bldP spid="33" grpId="1" animBg="1"/>
      <p:bldP spid="35" grpId="0" animBg="1"/>
      <p:bldP spid="36" grpId="0" animBg="1"/>
      <p:bldP spid="37" grpId="0" animBg="1"/>
      <p:bldP spid="40" grpId="0" animBg="1"/>
      <p:bldP spid="40" grpId="1" animBg="1"/>
      <p:bldP spid="40" grpId="2" animBg="1"/>
      <p:bldP spid="40" grpId="3" animBg="1"/>
      <p:bldP spid="42" grpId="0" animBg="1"/>
      <p:bldP spid="42" grpId="1" animBg="1"/>
      <p:bldP spid="45" grpId="0" animBg="1"/>
      <p:bldP spid="48" grpId="0" animBg="1"/>
      <p:bldP spid="48" grpId="1" animBg="1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A7FE5-AE20-4914-A8E8-7C80A08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Yapılır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B298EAB-A31A-4EAD-ADB3-84CA8A2E9FB6}"/>
              </a:ext>
            </a:extLst>
          </p:cNvPr>
          <p:cNvSpPr txBox="1"/>
          <p:nvPr/>
        </p:nvSpPr>
        <p:spPr>
          <a:xfrm>
            <a:off x="761999" y="1905570"/>
            <a:ext cx="7470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( 3 + 4 ) * ( 242 – 84 ) + ( 8 + 2 ) / 24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24772-BACD-4252-990F-406D6271FED4}"/>
              </a:ext>
            </a:extLst>
          </p:cNvPr>
          <p:cNvSpPr/>
          <p:nvPr/>
        </p:nvSpPr>
        <p:spPr>
          <a:xfrm>
            <a:off x="4497467" y="2783481"/>
            <a:ext cx="798990" cy="996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C7850DDE-F1E3-4B9C-96AD-0E72B937E77C}"/>
              </a:ext>
            </a:extLst>
          </p:cNvPr>
          <p:cNvGrpSpPr/>
          <p:nvPr/>
        </p:nvGrpSpPr>
        <p:grpSpPr>
          <a:xfrm>
            <a:off x="9975732" y="1905570"/>
            <a:ext cx="798990" cy="4358367"/>
            <a:chOff x="9674351" y="3972598"/>
            <a:chExt cx="798990" cy="1884604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F2CCD920-8161-4942-BB2E-34D87AC0A226}"/>
                </a:ext>
              </a:extLst>
            </p:cNvPr>
            <p:cNvSpPr/>
            <p:nvPr/>
          </p:nvSpPr>
          <p:spPr>
            <a:xfrm>
              <a:off x="9767512" y="4284889"/>
              <a:ext cx="612668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F97AF56C-D7A2-42D3-BE16-DE7FD90F7720}"/>
                </a:ext>
              </a:extLst>
            </p:cNvPr>
            <p:cNvSpPr/>
            <p:nvPr/>
          </p:nvSpPr>
          <p:spPr>
            <a:xfrm>
              <a:off x="9674351" y="3972598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056F0A0E-7BFE-493E-A886-8C6B66C03BC4}"/>
              </a:ext>
            </a:extLst>
          </p:cNvPr>
          <p:cNvSpPr txBox="1"/>
          <p:nvPr/>
        </p:nvSpPr>
        <p:spPr>
          <a:xfrm>
            <a:off x="9975732" y="6263937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B03C900-3E61-4847-8911-45C013121D24}"/>
              </a:ext>
            </a:extLst>
          </p:cNvPr>
          <p:cNvSpPr txBox="1"/>
          <p:nvPr/>
        </p:nvSpPr>
        <p:spPr>
          <a:xfrm>
            <a:off x="10213091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*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CC18C7-8ECF-4628-A0D1-06A9763D5BCD}"/>
              </a:ext>
            </a:extLst>
          </p:cNvPr>
          <p:cNvSpPr txBox="1"/>
          <p:nvPr/>
        </p:nvSpPr>
        <p:spPr>
          <a:xfrm>
            <a:off x="822245" y="55295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E6C41CB-D9B5-48A2-A12C-71BED59E050C}"/>
              </a:ext>
            </a:extLst>
          </p:cNvPr>
          <p:cNvSpPr txBox="1"/>
          <p:nvPr/>
        </p:nvSpPr>
        <p:spPr>
          <a:xfrm>
            <a:off x="4057650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10ED0A3A-D215-4333-BA94-89F18D7623BB}"/>
              </a:ext>
            </a:extLst>
          </p:cNvPr>
          <p:cNvCxnSpPr>
            <a:cxnSpLocks/>
          </p:cNvCxnSpPr>
          <p:nvPr/>
        </p:nvCxnSpPr>
        <p:spPr>
          <a:xfrm flipV="1">
            <a:off x="5135642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612C2BF5-C074-4F3B-8E38-F0EEABED1272}"/>
              </a:ext>
            </a:extLst>
          </p:cNvPr>
          <p:cNvCxnSpPr>
            <a:cxnSpLocks/>
          </p:cNvCxnSpPr>
          <p:nvPr/>
        </p:nvCxnSpPr>
        <p:spPr>
          <a:xfrm flipV="1">
            <a:off x="4773692" y="2359890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kdörtgen: Köşeleri Yuvarlatılmış 51">
            <a:extLst>
              <a:ext uri="{FF2B5EF4-FFF2-40B4-BE49-F238E27FC236}">
                <a16:creationId xmlns:a16="http://schemas.microsoft.com/office/drawing/2014/main" id="{49ED0D06-7096-4A84-A261-D1A26B10E4EF}"/>
              </a:ext>
            </a:extLst>
          </p:cNvPr>
          <p:cNvSpPr/>
          <p:nvPr/>
        </p:nvSpPr>
        <p:spPr>
          <a:xfrm>
            <a:off x="5389618" y="3281719"/>
            <a:ext cx="4039873" cy="1519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Yığındaki operatör ile karşılaştırılır. Yığındaki operatörün önceliği daha yüksek </a:t>
            </a:r>
            <a:r>
              <a:rPr lang="tr-TR" sz="2000" dirty="0" err="1"/>
              <a:t>postfix’e</a:t>
            </a:r>
            <a:r>
              <a:rPr lang="tr-TR" sz="2000" dirty="0"/>
              <a:t> eklenir.</a:t>
            </a:r>
            <a:endParaRPr lang="en-US" sz="2000" dirty="0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76A31E8D-F97B-47AC-9348-F0FE4D9B269F}"/>
              </a:ext>
            </a:extLst>
          </p:cNvPr>
          <p:cNvSpPr/>
          <p:nvPr/>
        </p:nvSpPr>
        <p:spPr>
          <a:xfrm>
            <a:off x="5997355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65F9B9D-899B-43FA-9A0A-A4F78CA5D792}"/>
              </a:ext>
            </a:extLst>
          </p:cNvPr>
          <p:cNvSpPr txBox="1"/>
          <p:nvPr/>
        </p:nvSpPr>
        <p:spPr>
          <a:xfrm>
            <a:off x="10220383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+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97123902-FE61-4850-B62C-39E84E6AEE33}"/>
              </a:ext>
            </a:extLst>
          </p:cNvPr>
          <p:cNvSpPr/>
          <p:nvPr/>
        </p:nvSpPr>
        <p:spPr>
          <a:xfrm>
            <a:off x="5373792" y="4973035"/>
            <a:ext cx="4039873" cy="4616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+ operatörü yığına eklenir.</a:t>
            </a:r>
            <a:endParaRPr lang="en-US" sz="2000" dirty="0"/>
          </a:p>
        </p:txBody>
      </p: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EDB58F90-664C-44B7-A4D4-435662D8413C}"/>
              </a:ext>
            </a:extLst>
          </p:cNvPr>
          <p:cNvCxnSpPr>
            <a:cxnSpLocks/>
          </p:cNvCxnSpPr>
          <p:nvPr/>
        </p:nvCxnSpPr>
        <p:spPr>
          <a:xfrm flipV="1">
            <a:off x="5497592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870197BC-31EB-4DB3-BAF0-1F3BC5E5701C}"/>
              </a:ext>
            </a:extLst>
          </p:cNvPr>
          <p:cNvSpPr/>
          <p:nvPr/>
        </p:nvSpPr>
        <p:spPr>
          <a:xfrm>
            <a:off x="1977337" y="555020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73DDD920-1E6B-4E01-99EE-FAB5281157E8}"/>
              </a:ext>
            </a:extLst>
          </p:cNvPr>
          <p:cNvSpPr/>
          <p:nvPr/>
        </p:nvSpPr>
        <p:spPr>
          <a:xfrm>
            <a:off x="2508573" y="555020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F36AA45-F30B-49F9-A0BB-2DDE86C7C66D}"/>
              </a:ext>
            </a:extLst>
          </p:cNvPr>
          <p:cNvSpPr/>
          <p:nvPr/>
        </p:nvSpPr>
        <p:spPr>
          <a:xfrm>
            <a:off x="4656850" y="554891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C875E870-443E-41AF-A2CB-BD48465DB7F2}"/>
              </a:ext>
            </a:extLst>
          </p:cNvPr>
          <p:cNvSpPr/>
          <p:nvPr/>
        </p:nvSpPr>
        <p:spPr>
          <a:xfrm>
            <a:off x="3030850" y="555020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60F05CDD-81A7-48D3-A2E0-562B0E2F719E}"/>
              </a:ext>
            </a:extLst>
          </p:cNvPr>
          <p:cNvSpPr/>
          <p:nvPr/>
        </p:nvSpPr>
        <p:spPr>
          <a:xfrm>
            <a:off x="3535374" y="555020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25869899-00D8-44F8-95C7-E90A8038AE09}"/>
              </a:ext>
            </a:extLst>
          </p:cNvPr>
          <p:cNvSpPr/>
          <p:nvPr/>
        </p:nvSpPr>
        <p:spPr>
          <a:xfrm>
            <a:off x="3844665" y="555020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444CE54E-9E12-4064-A329-A75EA067E91C}"/>
              </a:ext>
            </a:extLst>
          </p:cNvPr>
          <p:cNvSpPr/>
          <p:nvPr/>
        </p:nvSpPr>
        <p:spPr>
          <a:xfrm>
            <a:off x="4153878" y="5550206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CDA3BB3D-6997-4EBA-9A8C-BBDF8CF6FC5F}"/>
              </a:ext>
            </a:extLst>
          </p:cNvPr>
          <p:cNvSpPr/>
          <p:nvPr/>
        </p:nvSpPr>
        <p:spPr>
          <a:xfrm>
            <a:off x="4970476" y="554891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6C91626D-1328-46EF-81E7-01B1097213B3}"/>
              </a:ext>
            </a:extLst>
          </p:cNvPr>
          <p:cNvSpPr/>
          <p:nvPr/>
        </p:nvSpPr>
        <p:spPr>
          <a:xfrm>
            <a:off x="5497247" y="554891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A7FE5-AE20-4914-A8E8-7C80A08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Yapılır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B298EAB-A31A-4EAD-ADB3-84CA8A2E9FB6}"/>
              </a:ext>
            </a:extLst>
          </p:cNvPr>
          <p:cNvSpPr txBox="1"/>
          <p:nvPr/>
        </p:nvSpPr>
        <p:spPr>
          <a:xfrm>
            <a:off x="761999" y="1905570"/>
            <a:ext cx="7470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( 3 + 4 ) * ( 242 – 84 ) + ( 8 + 2 ) / 24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C7850DDE-F1E3-4B9C-96AD-0E72B937E77C}"/>
              </a:ext>
            </a:extLst>
          </p:cNvPr>
          <p:cNvGrpSpPr/>
          <p:nvPr/>
        </p:nvGrpSpPr>
        <p:grpSpPr>
          <a:xfrm>
            <a:off x="9975732" y="1905570"/>
            <a:ext cx="798990" cy="4358367"/>
            <a:chOff x="9674351" y="3972598"/>
            <a:chExt cx="798990" cy="1884604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F2CCD920-8161-4942-BB2E-34D87AC0A226}"/>
                </a:ext>
              </a:extLst>
            </p:cNvPr>
            <p:cNvSpPr/>
            <p:nvPr/>
          </p:nvSpPr>
          <p:spPr>
            <a:xfrm>
              <a:off x="9767512" y="4284889"/>
              <a:ext cx="612668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F97AF56C-D7A2-42D3-BE16-DE7FD90F7720}"/>
                </a:ext>
              </a:extLst>
            </p:cNvPr>
            <p:cNvSpPr/>
            <p:nvPr/>
          </p:nvSpPr>
          <p:spPr>
            <a:xfrm>
              <a:off x="9674351" y="3972598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056F0A0E-7BFE-493E-A886-8C6B66C03BC4}"/>
              </a:ext>
            </a:extLst>
          </p:cNvPr>
          <p:cNvSpPr txBox="1"/>
          <p:nvPr/>
        </p:nvSpPr>
        <p:spPr>
          <a:xfrm>
            <a:off x="9975732" y="6263937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B03C900-3E61-4847-8911-45C013121D24}"/>
              </a:ext>
            </a:extLst>
          </p:cNvPr>
          <p:cNvSpPr txBox="1"/>
          <p:nvPr/>
        </p:nvSpPr>
        <p:spPr>
          <a:xfrm>
            <a:off x="10213091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*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CC18C7-8ECF-4628-A0D1-06A9763D5BCD}"/>
              </a:ext>
            </a:extLst>
          </p:cNvPr>
          <p:cNvSpPr txBox="1"/>
          <p:nvPr/>
        </p:nvSpPr>
        <p:spPr>
          <a:xfrm>
            <a:off x="822245" y="55295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E6C41CB-D9B5-48A2-A12C-71BED59E050C}"/>
              </a:ext>
            </a:extLst>
          </p:cNvPr>
          <p:cNvSpPr txBox="1"/>
          <p:nvPr/>
        </p:nvSpPr>
        <p:spPr>
          <a:xfrm>
            <a:off x="4057650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65F9B9D-899B-43FA-9A0A-A4F78CA5D792}"/>
              </a:ext>
            </a:extLst>
          </p:cNvPr>
          <p:cNvSpPr txBox="1"/>
          <p:nvPr/>
        </p:nvSpPr>
        <p:spPr>
          <a:xfrm>
            <a:off x="10220383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+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EDB58F90-664C-44B7-A4D4-435662D8413C}"/>
              </a:ext>
            </a:extLst>
          </p:cNvPr>
          <p:cNvCxnSpPr>
            <a:cxnSpLocks/>
          </p:cNvCxnSpPr>
          <p:nvPr/>
        </p:nvCxnSpPr>
        <p:spPr>
          <a:xfrm flipV="1">
            <a:off x="5497592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F96479F7-6E2C-4700-B28E-BE03821F3B9E}"/>
              </a:ext>
            </a:extLst>
          </p:cNvPr>
          <p:cNvSpPr txBox="1"/>
          <p:nvPr/>
        </p:nvSpPr>
        <p:spPr>
          <a:xfrm>
            <a:off x="10213091" y="5340609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(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BB879DAD-C2CE-49BA-9EF4-19D03C63E8D6}"/>
              </a:ext>
            </a:extLst>
          </p:cNvPr>
          <p:cNvCxnSpPr>
            <a:cxnSpLocks/>
          </p:cNvCxnSpPr>
          <p:nvPr/>
        </p:nvCxnSpPr>
        <p:spPr>
          <a:xfrm flipV="1">
            <a:off x="5830967" y="2367235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897DECF-3F66-4B56-93D6-CC485B750BF4}"/>
              </a:ext>
            </a:extLst>
          </p:cNvPr>
          <p:cNvSpPr/>
          <p:nvPr/>
        </p:nvSpPr>
        <p:spPr>
          <a:xfrm>
            <a:off x="6492881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1DD7A97F-8FF1-475D-BA79-17338C0B69A1}"/>
              </a:ext>
            </a:extLst>
          </p:cNvPr>
          <p:cNvCxnSpPr>
            <a:cxnSpLocks/>
          </p:cNvCxnSpPr>
          <p:nvPr/>
        </p:nvCxnSpPr>
        <p:spPr>
          <a:xfrm flipV="1">
            <a:off x="6164342" y="236723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2150BC-C135-4CB4-9093-77336AA2936E}"/>
              </a:ext>
            </a:extLst>
          </p:cNvPr>
          <p:cNvSpPr txBox="1"/>
          <p:nvPr/>
        </p:nvSpPr>
        <p:spPr>
          <a:xfrm>
            <a:off x="10213091" y="489433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+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24A9C570-461D-414F-9B17-0C98B77F8F0A}"/>
              </a:ext>
            </a:extLst>
          </p:cNvPr>
          <p:cNvCxnSpPr>
            <a:cxnSpLocks/>
          </p:cNvCxnSpPr>
          <p:nvPr/>
        </p:nvCxnSpPr>
        <p:spPr>
          <a:xfrm flipV="1">
            <a:off x="6497717" y="2367233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kdörtgen 37">
            <a:extLst>
              <a:ext uri="{FF2B5EF4-FFF2-40B4-BE49-F238E27FC236}">
                <a16:creationId xmlns:a16="http://schemas.microsoft.com/office/drawing/2014/main" id="{B1C31407-CE87-431C-925B-D2FB0055D6C4}"/>
              </a:ext>
            </a:extLst>
          </p:cNvPr>
          <p:cNvSpPr/>
          <p:nvPr/>
        </p:nvSpPr>
        <p:spPr>
          <a:xfrm>
            <a:off x="6977422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462471F1-65E1-4E92-B674-BDF5B7FAE5D4}"/>
              </a:ext>
            </a:extLst>
          </p:cNvPr>
          <p:cNvCxnSpPr>
            <a:cxnSpLocks/>
          </p:cNvCxnSpPr>
          <p:nvPr/>
        </p:nvCxnSpPr>
        <p:spPr>
          <a:xfrm flipV="1">
            <a:off x="6802517" y="2367233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786BF2C6-A51E-4019-8B3D-EBCEA69F5720}"/>
              </a:ext>
            </a:extLst>
          </p:cNvPr>
          <p:cNvSpPr/>
          <p:nvPr/>
        </p:nvSpPr>
        <p:spPr>
          <a:xfrm>
            <a:off x="5887890" y="4012736"/>
            <a:ext cx="3813932" cy="10970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)</a:t>
            </a:r>
            <a:r>
              <a:rPr lang="tr-TR" sz="2000" dirty="0"/>
              <a:t> Operatörü okundu yığının başındaki </a:t>
            </a:r>
            <a:r>
              <a:rPr lang="tr-TR" sz="2000" b="1" dirty="0">
                <a:solidFill>
                  <a:srgbClr val="FF0000"/>
                </a:solidFill>
              </a:rPr>
              <a:t>(</a:t>
            </a:r>
            <a:r>
              <a:rPr lang="tr-TR" sz="2000" dirty="0"/>
              <a:t> olana kadar </a:t>
            </a:r>
            <a:r>
              <a:rPr lang="tr-TR" sz="2000" dirty="0" err="1"/>
              <a:t>yığındankiler</a:t>
            </a:r>
            <a:r>
              <a:rPr lang="tr-TR" sz="2000" dirty="0"/>
              <a:t> </a:t>
            </a:r>
            <a:r>
              <a:rPr lang="tr-TR" sz="2000" dirty="0" err="1"/>
              <a:t>postfix’e</a:t>
            </a:r>
            <a:r>
              <a:rPr lang="tr-TR" sz="2000" dirty="0"/>
              <a:t> eklenir.</a:t>
            </a:r>
            <a:endParaRPr lang="en-US" sz="2000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A8C4FC4-6514-46B0-9757-A2FD7C25EF0A}"/>
              </a:ext>
            </a:extLst>
          </p:cNvPr>
          <p:cNvSpPr/>
          <p:nvPr/>
        </p:nvSpPr>
        <p:spPr>
          <a:xfrm>
            <a:off x="7513019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0EE6935C-39E7-43E0-B6CE-FB8D0D6C61DF}"/>
              </a:ext>
            </a:extLst>
          </p:cNvPr>
          <p:cNvSpPr/>
          <p:nvPr/>
        </p:nvSpPr>
        <p:spPr>
          <a:xfrm>
            <a:off x="5997355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C511C596-AC93-40F7-B4F1-32B276227D41}"/>
              </a:ext>
            </a:extLst>
          </p:cNvPr>
          <p:cNvSpPr/>
          <p:nvPr/>
        </p:nvSpPr>
        <p:spPr>
          <a:xfrm>
            <a:off x="1977337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19F6FC72-2B3D-4B81-9B3E-057C3DAA4490}"/>
              </a:ext>
            </a:extLst>
          </p:cNvPr>
          <p:cNvSpPr/>
          <p:nvPr/>
        </p:nvSpPr>
        <p:spPr>
          <a:xfrm>
            <a:off x="2508573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0CF8FD8E-C963-4C98-A76A-2C1685920453}"/>
              </a:ext>
            </a:extLst>
          </p:cNvPr>
          <p:cNvSpPr/>
          <p:nvPr/>
        </p:nvSpPr>
        <p:spPr>
          <a:xfrm>
            <a:off x="4656850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9FD8D9BC-12DC-4D15-8E05-523383D19889}"/>
              </a:ext>
            </a:extLst>
          </p:cNvPr>
          <p:cNvSpPr/>
          <p:nvPr/>
        </p:nvSpPr>
        <p:spPr>
          <a:xfrm>
            <a:off x="3030850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2F7B6C6B-5F6E-4D3F-87AC-EEB9249DDB02}"/>
              </a:ext>
            </a:extLst>
          </p:cNvPr>
          <p:cNvSpPr/>
          <p:nvPr/>
        </p:nvSpPr>
        <p:spPr>
          <a:xfrm>
            <a:off x="3535374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BB1D9D10-2323-4EA5-B43B-FF9756C6FC36}"/>
              </a:ext>
            </a:extLst>
          </p:cNvPr>
          <p:cNvSpPr/>
          <p:nvPr/>
        </p:nvSpPr>
        <p:spPr>
          <a:xfrm>
            <a:off x="3844665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CF7E390D-3C7A-4C84-9C27-4121C79C7F07}"/>
              </a:ext>
            </a:extLst>
          </p:cNvPr>
          <p:cNvSpPr/>
          <p:nvPr/>
        </p:nvSpPr>
        <p:spPr>
          <a:xfrm>
            <a:off x="4153878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26E827D6-0AD1-4D18-9F32-40064108D49F}"/>
              </a:ext>
            </a:extLst>
          </p:cNvPr>
          <p:cNvSpPr/>
          <p:nvPr/>
        </p:nvSpPr>
        <p:spPr>
          <a:xfrm>
            <a:off x="4970476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3865849F-7B35-4722-A231-2D964BAC8AE0}"/>
              </a:ext>
            </a:extLst>
          </p:cNvPr>
          <p:cNvSpPr/>
          <p:nvPr/>
        </p:nvSpPr>
        <p:spPr>
          <a:xfrm>
            <a:off x="5497247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 animBg="1"/>
      <p:bldP spid="33" grpId="0" animBg="1"/>
      <p:bldP spid="33" grpId="1" animBg="1"/>
      <p:bldP spid="38" grpId="0" animBg="1"/>
      <p:bldP spid="40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A7FE5-AE20-4914-A8E8-7C80A08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Yapılır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B298EAB-A31A-4EAD-ADB3-84CA8A2E9FB6}"/>
              </a:ext>
            </a:extLst>
          </p:cNvPr>
          <p:cNvSpPr txBox="1"/>
          <p:nvPr/>
        </p:nvSpPr>
        <p:spPr>
          <a:xfrm>
            <a:off x="761999" y="1905570"/>
            <a:ext cx="7470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( 3 + 4 ) * ( 242 – 84 ) + ( 8 + 2 ) / 24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C7850DDE-F1E3-4B9C-96AD-0E72B937E77C}"/>
              </a:ext>
            </a:extLst>
          </p:cNvPr>
          <p:cNvGrpSpPr/>
          <p:nvPr/>
        </p:nvGrpSpPr>
        <p:grpSpPr>
          <a:xfrm>
            <a:off x="9975732" y="1905570"/>
            <a:ext cx="798990" cy="4358367"/>
            <a:chOff x="9674351" y="3972598"/>
            <a:chExt cx="798990" cy="1884604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F2CCD920-8161-4942-BB2E-34D87AC0A226}"/>
                </a:ext>
              </a:extLst>
            </p:cNvPr>
            <p:cNvSpPr/>
            <p:nvPr/>
          </p:nvSpPr>
          <p:spPr>
            <a:xfrm>
              <a:off x="9767512" y="4284889"/>
              <a:ext cx="612668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F97AF56C-D7A2-42D3-BE16-DE7FD90F7720}"/>
                </a:ext>
              </a:extLst>
            </p:cNvPr>
            <p:cNvSpPr/>
            <p:nvPr/>
          </p:nvSpPr>
          <p:spPr>
            <a:xfrm>
              <a:off x="9674351" y="3972598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056F0A0E-7BFE-493E-A886-8C6B66C03BC4}"/>
              </a:ext>
            </a:extLst>
          </p:cNvPr>
          <p:cNvSpPr txBox="1"/>
          <p:nvPr/>
        </p:nvSpPr>
        <p:spPr>
          <a:xfrm>
            <a:off x="9975732" y="6263937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B03C900-3E61-4847-8911-45C013121D24}"/>
              </a:ext>
            </a:extLst>
          </p:cNvPr>
          <p:cNvSpPr txBox="1"/>
          <p:nvPr/>
        </p:nvSpPr>
        <p:spPr>
          <a:xfrm>
            <a:off x="10213091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*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CC18C7-8ECF-4628-A0D1-06A9763D5BCD}"/>
              </a:ext>
            </a:extLst>
          </p:cNvPr>
          <p:cNvSpPr txBox="1"/>
          <p:nvPr/>
        </p:nvSpPr>
        <p:spPr>
          <a:xfrm>
            <a:off x="822245" y="55295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E6C41CB-D9B5-48A2-A12C-71BED59E050C}"/>
              </a:ext>
            </a:extLst>
          </p:cNvPr>
          <p:cNvSpPr txBox="1"/>
          <p:nvPr/>
        </p:nvSpPr>
        <p:spPr>
          <a:xfrm>
            <a:off x="4057650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65F9B9D-899B-43FA-9A0A-A4F78CA5D792}"/>
              </a:ext>
            </a:extLst>
          </p:cNvPr>
          <p:cNvSpPr txBox="1"/>
          <p:nvPr/>
        </p:nvSpPr>
        <p:spPr>
          <a:xfrm>
            <a:off x="10220383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+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462471F1-65E1-4E92-B674-BDF5B7FAE5D4}"/>
              </a:ext>
            </a:extLst>
          </p:cNvPr>
          <p:cNvCxnSpPr>
            <a:cxnSpLocks/>
          </p:cNvCxnSpPr>
          <p:nvPr/>
        </p:nvCxnSpPr>
        <p:spPr>
          <a:xfrm flipV="1">
            <a:off x="6802517" y="2367233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B4BB279A-4F56-4A5F-B8F6-DEDE71C8B286}"/>
              </a:ext>
            </a:extLst>
          </p:cNvPr>
          <p:cNvCxnSpPr>
            <a:cxnSpLocks/>
          </p:cNvCxnSpPr>
          <p:nvPr/>
        </p:nvCxnSpPr>
        <p:spPr>
          <a:xfrm flipV="1">
            <a:off x="7145417" y="2367233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kdörtgen: Köşeleri Yuvarlatılmış 42">
            <a:extLst>
              <a:ext uri="{FF2B5EF4-FFF2-40B4-BE49-F238E27FC236}">
                <a16:creationId xmlns:a16="http://schemas.microsoft.com/office/drawing/2014/main" id="{DBFA0FC1-715A-4859-908E-A0DB6B2E8103}"/>
              </a:ext>
            </a:extLst>
          </p:cNvPr>
          <p:cNvSpPr/>
          <p:nvPr/>
        </p:nvSpPr>
        <p:spPr>
          <a:xfrm>
            <a:off x="5887890" y="3686175"/>
            <a:ext cx="3813932" cy="14236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/</a:t>
            </a:r>
            <a:r>
              <a:rPr lang="tr-TR" sz="2000" dirty="0"/>
              <a:t> Operatörü okundu yığının başındaki </a:t>
            </a:r>
            <a:r>
              <a:rPr lang="tr-TR" sz="2000" b="1" dirty="0">
                <a:solidFill>
                  <a:srgbClr val="FF0000"/>
                </a:solidFill>
              </a:rPr>
              <a:t>+</a:t>
            </a:r>
            <a:r>
              <a:rPr lang="tr-TR" sz="2000" dirty="0"/>
              <a:t> daha düşük önceliğe sahip </a:t>
            </a:r>
            <a:r>
              <a:rPr lang="tr-TR" sz="2000" b="1" dirty="0">
                <a:solidFill>
                  <a:srgbClr val="FF0000"/>
                </a:solidFill>
              </a:rPr>
              <a:t>/</a:t>
            </a:r>
            <a:r>
              <a:rPr lang="tr-TR" sz="2000" dirty="0"/>
              <a:t> operatörü yığına yüklenecektir.</a:t>
            </a:r>
            <a:endParaRPr lang="en-US" sz="2000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9B27DAB8-85B9-4754-85BA-1217080EC31E}"/>
              </a:ext>
            </a:extLst>
          </p:cNvPr>
          <p:cNvSpPr txBox="1"/>
          <p:nvPr/>
        </p:nvSpPr>
        <p:spPr>
          <a:xfrm>
            <a:off x="10211557" y="5334764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/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A05C72D5-E0A8-4D99-9F43-5368E89A422D}"/>
              </a:ext>
            </a:extLst>
          </p:cNvPr>
          <p:cNvCxnSpPr>
            <a:cxnSpLocks/>
          </p:cNvCxnSpPr>
          <p:nvPr/>
        </p:nvCxnSpPr>
        <p:spPr>
          <a:xfrm flipV="1">
            <a:off x="7488317" y="2367233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kdörtgen 46">
            <a:extLst>
              <a:ext uri="{FF2B5EF4-FFF2-40B4-BE49-F238E27FC236}">
                <a16:creationId xmlns:a16="http://schemas.microsoft.com/office/drawing/2014/main" id="{F7B947BC-4DEA-4BB8-8A84-46E3065EBC54}"/>
              </a:ext>
            </a:extLst>
          </p:cNvPr>
          <p:cNvSpPr/>
          <p:nvPr/>
        </p:nvSpPr>
        <p:spPr>
          <a:xfrm>
            <a:off x="8107020" y="55501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BD1F2E97-0354-4E34-9345-DFACC02E9153}"/>
              </a:ext>
            </a:extLst>
          </p:cNvPr>
          <p:cNvCxnSpPr>
            <a:cxnSpLocks/>
          </p:cNvCxnSpPr>
          <p:nvPr/>
        </p:nvCxnSpPr>
        <p:spPr>
          <a:xfrm flipV="1">
            <a:off x="7678817" y="2367232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kdörtgen 49">
            <a:extLst>
              <a:ext uri="{FF2B5EF4-FFF2-40B4-BE49-F238E27FC236}">
                <a16:creationId xmlns:a16="http://schemas.microsoft.com/office/drawing/2014/main" id="{FFB8E56A-8CF9-4021-BC7F-3859695DAE63}"/>
              </a:ext>
            </a:extLst>
          </p:cNvPr>
          <p:cNvSpPr/>
          <p:nvPr/>
        </p:nvSpPr>
        <p:spPr>
          <a:xfrm>
            <a:off x="8422299" y="55501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55C95CAA-DC18-4868-AA45-FCBC7A8DD75B}"/>
              </a:ext>
            </a:extLst>
          </p:cNvPr>
          <p:cNvSpPr/>
          <p:nvPr/>
        </p:nvSpPr>
        <p:spPr>
          <a:xfrm>
            <a:off x="6492881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842482FC-4138-4BDE-876A-844A798B84AF}"/>
              </a:ext>
            </a:extLst>
          </p:cNvPr>
          <p:cNvSpPr/>
          <p:nvPr/>
        </p:nvSpPr>
        <p:spPr>
          <a:xfrm>
            <a:off x="6977422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B7868D9C-4018-484F-9972-FD0B9FDE0954}"/>
              </a:ext>
            </a:extLst>
          </p:cNvPr>
          <p:cNvSpPr/>
          <p:nvPr/>
        </p:nvSpPr>
        <p:spPr>
          <a:xfrm>
            <a:off x="7513019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FB076915-8B60-4ED6-8816-4F13B4EF989F}"/>
              </a:ext>
            </a:extLst>
          </p:cNvPr>
          <p:cNvSpPr/>
          <p:nvPr/>
        </p:nvSpPr>
        <p:spPr>
          <a:xfrm>
            <a:off x="5997355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6074A668-E071-40E4-B460-47AD4162D074}"/>
              </a:ext>
            </a:extLst>
          </p:cNvPr>
          <p:cNvSpPr/>
          <p:nvPr/>
        </p:nvSpPr>
        <p:spPr>
          <a:xfrm>
            <a:off x="1977337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5DDB2D1B-96A6-4734-BF2F-DE6BD10F4C11}"/>
              </a:ext>
            </a:extLst>
          </p:cNvPr>
          <p:cNvSpPr/>
          <p:nvPr/>
        </p:nvSpPr>
        <p:spPr>
          <a:xfrm>
            <a:off x="2508573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0CE84CEC-D953-4306-BBF4-B1FD02BE4F84}"/>
              </a:ext>
            </a:extLst>
          </p:cNvPr>
          <p:cNvSpPr/>
          <p:nvPr/>
        </p:nvSpPr>
        <p:spPr>
          <a:xfrm>
            <a:off x="4656850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C4D79863-EA2E-4750-A2A8-0219A1334A7B}"/>
              </a:ext>
            </a:extLst>
          </p:cNvPr>
          <p:cNvSpPr/>
          <p:nvPr/>
        </p:nvSpPr>
        <p:spPr>
          <a:xfrm>
            <a:off x="3030850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6FF7C8D4-28FF-4889-BAD0-D84354B514DC}"/>
              </a:ext>
            </a:extLst>
          </p:cNvPr>
          <p:cNvSpPr/>
          <p:nvPr/>
        </p:nvSpPr>
        <p:spPr>
          <a:xfrm>
            <a:off x="3535374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300C7663-6EB8-42DB-886B-3E2600BC8010}"/>
              </a:ext>
            </a:extLst>
          </p:cNvPr>
          <p:cNvSpPr/>
          <p:nvPr/>
        </p:nvSpPr>
        <p:spPr>
          <a:xfrm>
            <a:off x="3844665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E55F9458-81E4-4454-ACE6-68DBF98B57C3}"/>
              </a:ext>
            </a:extLst>
          </p:cNvPr>
          <p:cNvSpPr/>
          <p:nvPr/>
        </p:nvSpPr>
        <p:spPr>
          <a:xfrm>
            <a:off x="4153878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E8098AE7-9F6F-4DB3-8F9F-3665FE36AB0B}"/>
              </a:ext>
            </a:extLst>
          </p:cNvPr>
          <p:cNvSpPr/>
          <p:nvPr/>
        </p:nvSpPr>
        <p:spPr>
          <a:xfrm>
            <a:off x="4970476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7C4B45B3-595D-46B6-B47A-76C267EE98F4}"/>
              </a:ext>
            </a:extLst>
          </p:cNvPr>
          <p:cNvSpPr/>
          <p:nvPr/>
        </p:nvSpPr>
        <p:spPr>
          <a:xfrm>
            <a:off x="5497247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7" grpId="0" animBg="1"/>
      <p:bldP spid="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A7FE5-AE20-4914-A8E8-7C80A08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Yapılır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B298EAB-A31A-4EAD-ADB3-84CA8A2E9FB6}"/>
              </a:ext>
            </a:extLst>
          </p:cNvPr>
          <p:cNvSpPr txBox="1"/>
          <p:nvPr/>
        </p:nvSpPr>
        <p:spPr>
          <a:xfrm>
            <a:off x="761999" y="1905570"/>
            <a:ext cx="7470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( 3 + 4 ) * ( 242 – 84 ) + ( 8 + 2 ) / 24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C7850DDE-F1E3-4B9C-96AD-0E72B937E77C}"/>
              </a:ext>
            </a:extLst>
          </p:cNvPr>
          <p:cNvGrpSpPr/>
          <p:nvPr/>
        </p:nvGrpSpPr>
        <p:grpSpPr>
          <a:xfrm>
            <a:off x="9975732" y="1905570"/>
            <a:ext cx="798990" cy="4358367"/>
            <a:chOff x="9674351" y="3972598"/>
            <a:chExt cx="798990" cy="1884604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F2CCD920-8161-4942-BB2E-34D87AC0A226}"/>
                </a:ext>
              </a:extLst>
            </p:cNvPr>
            <p:cNvSpPr/>
            <p:nvPr/>
          </p:nvSpPr>
          <p:spPr>
            <a:xfrm>
              <a:off x="9767512" y="4284889"/>
              <a:ext cx="612668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F97AF56C-D7A2-42D3-BE16-DE7FD90F7720}"/>
                </a:ext>
              </a:extLst>
            </p:cNvPr>
            <p:cNvSpPr/>
            <p:nvPr/>
          </p:nvSpPr>
          <p:spPr>
            <a:xfrm>
              <a:off x="9674351" y="3972598"/>
              <a:ext cx="7989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056F0A0E-7BFE-493E-A886-8C6B66C03BC4}"/>
              </a:ext>
            </a:extLst>
          </p:cNvPr>
          <p:cNvSpPr txBox="1"/>
          <p:nvPr/>
        </p:nvSpPr>
        <p:spPr>
          <a:xfrm>
            <a:off x="9975732" y="6263937"/>
            <a:ext cx="1011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Yığın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CC18C7-8ECF-4628-A0D1-06A9763D5BCD}"/>
              </a:ext>
            </a:extLst>
          </p:cNvPr>
          <p:cNvSpPr txBox="1"/>
          <p:nvPr/>
        </p:nvSpPr>
        <p:spPr>
          <a:xfrm>
            <a:off x="822245" y="55295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E6C41CB-D9B5-48A2-A12C-71BED59E050C}"/>
              </a:ext>
            </a:extLst>
          </p:cNvPr>
          <p:cNvSpPr txBox="1"/>
          <p:nvPr/>
        </p:nvSpPr>
        <p:spPr>
          <a:xfrm>
            <a:off x="4057650" y="6308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65F9B9D-899B-43FA-9A0A-A4F78CA5D792}"/>
              </a:ext>
            </a:extLst>
          </p:cNvPr>
          <p:cNvSpPr txBox="1"/>
          <p:nvPr/>
        </p:nvSpPr>
        <p:spPr>
          <a:xfrm>
            <a:off x="10211557" y="5802273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+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3" name="Dikdörtgen: Köşeleri Yuvarlatılmış 42">
            <a:extLst>
              <a:ext uri="{FF2B5EF4-FFF2-40B4-BE49-F238E27FC236}">
                <a16:creationId xmlns:a16="http://schemas.microsoft.com/office/drawing/2014/main" id="{DBFA0FC1-715A-4859-908E-A0DB6B2E8103}"/>
              </a:ext>
            </a:extLst>
          </p:cNvPr>
          <p:cNvSpPr/>
          <p:nvPr/>
        </p:nvSpPr>
        <p:spPr>
          <a:xfrm>
            <a:off x="5887890" y="3686175"/>
            <a:ext cx="3813932" cy="14236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dirty="0" err="1">
                <a:solidFill>
                  <a:schemeClr val="tx1"/>
                </a:solidFill>
              </a:rPr>
              <a:t>infix</a:t>
            </a:r>
            <a:r>
              <a:rPr lang="tr-TR" sz="2000" b="1" dirty="0">
                <a:solidFill>
                  <a:schemeClr val="tx1"/>
                </a:solidFill>
              </a:rPr>
              <a:t> ifade bitti fakat yığın boş değil. Yığındakiler sırayla </a:t>
            </a:r>
            <a:r>
              <a:rPr lang="tr-TR" sz="2000" b="1" dirty="0" err="1">
                <a:solidFill>
                  <a:schemeClr val="tx1"/>
                </a:solidFill>
              </a:rPr>
              <a:t>postfix</a:t>
            </a:r>
            <a:r>
              <a:rPr lang="tr-TR" sz="2000" b="1" dirty="0">
                <a:solidFill>
                  <a:schemeClr val="tx1"/>
                </a:solidFill>
              </a:rPr>
              <a:t> ifadeye eklenecektir.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9B27DAB8-85B9-4754-85BA-1217080EC31E}"/>
              </a:ext>
            </a:extLst>
          </p:cNvPr>
          <p:cNvSpPr txBox="1"/>
          <p:nvPr/>
        </p:nvSpPr>
        <p:spPr>
          <a:xfrm>
            <a:off x="10211557" y="5334764"/>
            <a:ext cx="324272" cy="43088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tr-TR" sz="2200" dirty="0">
                <a:latin typeface="Consolas" panose="020B0609020204030204" pitchFamily="49" charset="0"/>
              </a:rPr>
              <a:t>/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4D93B52C-79F5-4AE1-AAB9-F9C0345FE504}"/>
              </a:ext>
            </a:extLst>
          </p:cNvPr>
          <p:cNvSpPr/>
          <p:nvPr/>
        </p:nvSpPr>
        <p:spPr>
          <a:xfrm>
            <a:off x="8934687" y="5548634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EF8A23CF-2CC8-4423-94AA-90637D2EB6FF}"/>
              </a:ext>
            </a:extLst>
          </p:cNvPr>
          <p:cNvSpPr/>
          <p:nvPr/>
        </p:nvSpPr>
        <p:spPr>
          <a:xfrm>
            <a:off x="9457554" y="55483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13C1E772-724F-4A9A-B693-621D60B716C1}"/>
              </a:ext>
            </a:extLst>
          </p:cNvPr>
          <p:cNvSpPr/>
          <p:nvPr/>
        </p:nvSpPr>
        <p:spPr>
          <a:xfrm>
            <a:off x="8107020" y="55501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D3ED8F83-0C38-47A2-911B-778F8FB383AD}"/>
              </a:ext>
            </a:extLst>
          </p:cNvPr>
          <p:cNvSpPr/>
          <p:nvPr/>
        </p:nvSpPr>
        <p:spPr>
          <a:xfrm>
            <a:off x="8422299" y="55501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36BC0B8D-3BA6-4BF7-9612-7FB75496F420}"/>
              </a:ext>
            </a:extLst>
          </p:cNvPr>
          <p:cNvSpPr/>
          <p:nvPr/>
        </p:nvSpPr>
        <p:spPr>
          <a:xfrm>
            <a:off x="6492881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776038B4-A0D6-4C47-BE3C-274EE270A1B2}"/>
              </a:ext>
            </a:extLst>
          </p:cNvPr>
          <p:cNvSpPr/>
          <p:nvPr/>
        </p:nvSpPr>
        <p:spPr>
          <a:xfrm>
            <a:off x="6977422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3BA240D9-8F44-441B-9B81-556B156E5148}"/>
              </a:ext>
            </a:extLst>
          </p:cNvPr>
          <p:cNvSpPr/>
          <p:nvPr/>
        </p:nvSpPr>
        <p:spPr>
          <a:xfrm>
            <a:off x="7513019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0E197E6D-452F-43C9-80B7-F554BDE76E1A}"/>
              </a:ext>
            </a:extLst>
          </p:cNvPr>
          <p:cNvSpPr/>
          <p:nvPr/>
        </p:nvSpPr>
        <p:spPr>
          <a:xfrm>
            <a:off x="5997355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A76D7CBF-2D69-4BAB-AD68-AC982DEACC88}"/>
              </a:ext>
            </a:extLst>
          </p:cNvPr>
          <p:cNvSpPr/>
          <p:nvPr/>
        </p:nvSpPr>
        <p:spPr>
          <a:xfrm>
            <a:off x="1977337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D9AD48FF-C2A6-4234-9227-EC52FBF3C4C2}"/>
              </a:ext>
            </a:extLst>
          </p:cNvPr>
          <p:cNvSpPr/>
          <p:nvPr/>
        </p:nvSpPr>
        <p:spPr>
          <a:xfrm>
            <a:off x="2508573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8328D02A-AC5B-45E1-BFF8-F8B9A261705D}"/>
              </a:ext>
            </a:extLst>
          </p:cNvPr>
          <p:cNvSpPr/>
          <p:nvPr/>
        </p:nvSpPr>
        <p:spPr>
          <a:xfrm>
            <a:off x="4656850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4940739B-ADE9-40BB-B4B1-CB5F6C766734}"/>
              </a:ext>
            </a:extLst>
          </p:cNvPr>
          <p:cNvSpPr/>
          <p:nvPr/>
        </p:nvSpPr>
        <p:spPr>
          <a:xfrm>
            <a:off x="3030850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8952A9C9-F006-49BE-84CC-88A496F8B07E}"/>
              </a:ext>
            </a:extLst>
          </p:cNvPr>
          <p:cNvSpPr/>
          <p:nvPr/>
        </p:nvSpPr>
        <p:spPr>
          <a:xfrm>
            <a:off x="3535374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84D2CB19-B7B1-4B17-8DC7-471C4945A52F}"/>
              </a:ext>
            </a:extLst>
          </p:cNvPr>
          <p:cNvSpPr/>
          <p:nvPr/>
        </p:nvSpPr>
        <p:spPr>
          <a:xfrm>
            <a:off x="3844665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980C68FB-0CC9-40BE-954A-008606DE5B3C}"/>
              </a:ext>
            </a:extLst>
          </p:cNvPr>
          <p:cNvSpPr/>
          <p:nvPr/>
        </p:nvSpPr>
        <p:spPr>
          <a:xfrm>
            <a:off x="4153878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844E18DA-D59D-4A2C-A387-34C3D2B4B75A}"/>
              </a:ext>
            </a:extLst>
          </p:cNvPr>
          <p:cNvSpPr/>
          <p:nvPr/>
        </p:nvSpPr>
        <p:spPr>
          <a:xfrm>
            <a:off x="4970476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282CBF40-9133-48B8-9D66-1C068D5C6B4F}"/>
              </a:ext>
            </a:extLst>
          </p:cNvPr>
          <p:cNvSpPr/>
          <p:nvPr/>
        </p:nvSpPr>
        <p:spPr>
          <a:xfrm>
            <a:off x="5497247" y="55486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3" grpId="0" animBg="1"/>
      <p:bldP spid="44" grpId="0" animBg="1"/>
      <p:bldP spid="33" grpId="0" animBg="1"/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7D0EC3E4-C513-443D-AED2-F171E766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/>
              <a:t>İki operatörün önceliğini karşılaştıran bir fonksiyon tasarlamamız gerekiyor.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92806FE-2F8C-485A-9F7E-2B24A577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Koda Geçelim – Yardımcı Fonksiyon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DF07FE3-8881-4B24-B22B-59D557FCB8E4}"/>
              </a:ext>
            </a:extLst>
          </p:cNvPr>
          <p:cNvSpPr txBox="1"/>
          <p:nvPr/>
        </p:nvSpPr>
        <p:spPr>
          <a:xfrm>
            <a:off x="3048000" y="30888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buyukEsit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op1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op2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op1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op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op2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op2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44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EE408-EEDB-43E4-93F9-83F3EDC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25" y="202513"/>
            <a:ext cx="3276600" cy="1325563"/>
          </a:xfrm>
        </p:spPr>
        <p:txBody>
          <a:bodyPr/>
          <a:lstStyle/>
          <a:p>
            <a:r>
              <a:rPr lang="tr-TR" dirty="0" err="1"/>
              <a:t>infixToPostfix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F0BC79-3BE3-4DE7-A951-BE16BDD66EE9}"/>
              </a:ext>
            </a:extLst>
          </p:cNvPr>
          <p:cNvSpPr txBox="1"/>
          <p:nvPr/>
        </p:nvSpPr>
        <p:spPr>
          <a:xfrm>
            <a:off x="331617" y="365125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8D563F-FA67-4748-91A2-389EB934C421}"/>
              </a:ext>
            </a:extLst>
          </p:cNvPr>
          <p:cNvSpPr txBox="1"/>
          <p:nvPr/>
        </p:nvSpPr>
        <p:spPr>
          <a:xfrm>
            <a:off x="624303" y="934135"/>
            <a:ext cx="2790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postfix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5EA2BB9-51D3-4351-8483-EA7E8E839388}"/>
              </a:ext>
            </a:extLst>
          </p:cNvPr>
          <p:cNvSpPr txBox="1"/>
          <p:nvPr/>
        </p:nvSpPr>
        <p:spPr>
          <a:xfrm>
            <a:off x="624303" y="158046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ACE86615-0CBE-4D4F-8A5B-A73CE617701F}"/>
              </a:ext>
            </a:extLst>
          </p:cNvPr>
          <p:cNvCxnSpPr>
            <a:cxnSpLocks/>
          </p:cNvCxnSpPr>
          <p:nvPr/>
        </p:nvCxnSpPr>
        <p:spPr>
          <a:xfrm flipH="1">
            <a:off x="3301659" y="1229057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D3883905-CA46-4F4E-92A3-3E1C39DF3E7A}"/>
              </a:ext>
            </a:extLst>
          </p:cNvPr>
          <p:cNvSpPr/>
          <p:nvPr/>
        </p:nvSpPr>
        <p:spPr>
          <a:xfrm>
            <a:off x="4353340" y="934135"/>
            <a:ext cx="3125958" cy="581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Kullanılacak </a:t>
            </a:r>
            <a:r>
              <a:rPr lang="tr-TR" dirty="0" err="1"/>
              <a:t>yigin</a:t>
            </a:r>
            <a:r>
              <a:rPr lang="tr-TR" dirty="0"/>
              <a:t> nesnesi ve </a:t>
            </a:r>
            <a:r>
              <a:rPr lang="tr-TR" dirty="0" err="1"/>
              <a:t>postfix</a:t>
            </a:r>
            <a:r>
              <a:rPr lang="tr-TR" dirty="0"/>
              <a:t> ifadesi oluşturuluyor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545CDFD5-394B-43A6-A062-E28051F6385B}"/>
              </a:ext>
            </a:extLst>
          </p:cNvPr>
          <p:cNvCxnSpPr>
            <a:cxnSpLocks/>
          </p:cNvCxnSpPr>
          <p:nvPr/>
        </p:nvCxnSpPr>
        <p:spPr>
          <a:xfrm flipH="1">
            <a:off x="5830594" y="1761772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40557B36-98B8-4487-B0E2-E804A542197C}"/>
              </a:ext>
            </a:extLst>
          </p:cNvPr>
          <p:cNvSpPr/>
          <p:nvPr/>
        </p:nvSpPr>
        <p:spPr>
          <a:xfrm>
            <a:off x="6901325" y="1471260"/>
            <a:ext cx="3577054" cy="581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solidFill>
                  <a:srgbClr val="FF0000"/>
                </a:solidFill>
              </a:rPr>
              <a:t>infix</a:t>
            </a:r>
            <a:r>
              <a:rPr lang="tr-TR" dirty="0"/>
              <a:t> ifadenin her bir karakteri bu döngü ile gezilecektir.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261BCC1-6C97-477F-B0E8-C677C57492CB}"/>
              </a:ext>
            </a:extLst>
          </p:cNvPr>
          <p:cNvSpPr txBox="1"/>
          <p:nvPr/>
        </p:nvSpPr>
        <p:spPr>
          <a:xfrm>
            <a:off x="1001004" y="2149476"/>
            <a:ext cx="3932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isdigit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{…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8AC3C8E-276F-457E-9D67-3D55A37D35EB}"/>
              </a:ext>
            </a:extLst>
          </p:cNvPr>
          <p:cNvSpPr txBox="1"/>
          <p:nvPr/>
        </p:nvSpPr>
        <p:spPr>
          <a:xfrm>
            <a:off x="1001004" y="3072806"/>
            <a:ext cx="5900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'-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615A8EA-B8ED-40D6-8045-A29D867F5FC6}"/>
              </a:ext>
            </a:extLst>
          </p:cNvPr>
          <p:cNvSpPr txBox="1"/>
          <p:nvPr/>
        </p:nvSpPr>
        <p:spPr>
          <a:xfrm>
            <a:off x="1001004" y="4034796"/>
            <a:ext cx="3732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F7695E5D-ADE0-4D15-950C-6B8FD29078CB}"/>
              </a:ext>
            </a:extLst>
          </p:cNvPr>
          <p:cNvSpPr txBox="1"/>
          <p:nvPr/>
        </p:nvSpPr>
        <p:spPr>
          <a:xfrm>
            <a:off x="1001004" y="4595537"/>
            <a:ext cx="3732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')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BCF9385-CB16-4251-8B73-8B0796AD13FD}"/>
              </a:ext>
            </a:extLst>
          </p:cNvPr>
          <p:cNvSpPr txBox="1"/>
          <p:nvPr/>
        </p:nvSpPr>
        <p:spPr>
          <a:xfrm>
            <a:off x="624303" y="5553495"/>
            <a:ext cx="3732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F7768888-1103-4912-B75C-9DC31F264B1C}"/>
              </a:ext>
            </a:extLst>
          </p:cNvPr>
          <p:cNvCxnSpPr>
            <a:cxnSpLocks/>
          </p:cNvCxnSpPr>
          <p:nvPr/>
        </p:nvCxnSpPr>
        <p:spPr>
          <a:xfrm flipH="1">
            <a:off x="4315193" y="2430386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A94DA9CB-132E-4110-A255-6B7B479E3DB3}"/>
              </a:ext>
            </a:extLst>
          </p:cNvPr>
          <p:cNvSpPr/>
          <p:nvPr/>
        </p:nvSpPr>
        <p:spPr>
          <a:xfrm>
            <a:off x="5385924" y="2139874"/>
            <a:ext cx="3577054" cy="581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okunan karakter bir sayı ise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1B568ED2-60F2-4EA7-94F5-69BBC5D04E54}"/>
              </a:ext>
            </a:extLst>
          </p:cNvPr>
          <p:cNvCxnSpPr>
            <a:cxnSpLocks/>
          </p:cNvCxnSpPr>
          <p:nvPr/>
        </p:nvCxnSpPr>
        <p:spPr>
          <a:xfrm flipH="1">
            <a:off x="7029818" y="3363318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16B8F3A9-BA7F-41E0-9CA6-FA293A722FC7}"/>
              </a:ext>
            </a:extLst>
          </p:cNvPr>
          <p:cNvSpPr/>
          <p:nvPr/>
        </p:nvSpPr>
        <p:spPr>
          <a:xfrm>
            <a:off x="8100549" y="3072806"/>
            <a:ext cx="3577054" cy="581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okunan karakter bir operatör ise</a:t>
            </a:r>
            <a:endParaRPr lang="en-US" dirty="0"/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07B60803-FED2-4AC9-8060-42C5724BE1A7}"/>
              </a:ext>
            </a:extLst>
          </p:cNvPr>
          <p:cNvCxnSpPr>
            <a:cxnSpLocks/>
          </p:cNvCxnSpPr>
          <p:nvPr/>
        </p:nvCxnSpPr>
        <p:spPr>
          <a:xfrm flipH="1">
            <a:off x="4306107" y="4234853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6A5DCE44-83E6-499A-A953-2935DABCBD66}"/>
              </a:ext>
            </a:extLst>
          </p:cNvPr>
          <p:cNvSpPr/>
          <p:nvPr/>
        </p:nvSpPr>
        <p:spPr>
          <a:xfrm>
            <a:off x="5376838" y="3944341"/>
            <a:ext cx="3577054" cy="581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( operatörü okunduğunda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BC90E7AE-71D3-4EB2-B805-BFA94BB946E3}"/>
              </a:ext>
            </a:extLst>
          </p:cNvPr>
          <p:cNvCxnSpPr>
            <a:cxnSpLocks/>
          </p:cNvCxnSpPr>
          <p:nvPr/>
        </p:nvCxnSpPr>
        <p:spPr>
          <a:xfrm flipH="1">
            <a:off x="4306107" y="4813452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3E7BF1D4-841B-4548-9634-CCAEB253DC10}"/>
              </a:ext>
            </a:extLst>
          </p:cNvPr>
          <p:cNvSpPr/>
          <p:nvPr/>
        </p:nvSpPr>
        <p:spPr>
          <a:xfrm>
            <a:off x="5376838" y="4522940"/>
            <a:ext cx="3577054" cy="581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) operatörü okunduğunda</a:t>
            </a:r>
            <a:endParaRPr lang="en-US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03F77672-3A22-4F91-AB3B-58C0C09D94CC}"/>
              </a:ext>
            </a:extLst>
          </p:cNvPr>
          <p:cNvCxnSpPr>
            <a:cxnSpLocks/>
          </p:cNvCxnSpPr>
          <p:nvPr/>
        </p:nvCxnSpPr>
        <p:spPr>
          <a:xfrm flipH="1">
            <a:off x="3658870" y="5748808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E092AE47-28B4-482B-92EC-06236ECEA5F2}"/>
              </a:ext>
            </a:extLst>
          </p:cNvPr>
          <p:cNvSpPr/>
          <p:nvPr/>
        </p:nvSpPr>
        <p:spPr>
          <a:xfrm>
            <a:off x="4729601" y="5458296"/>
            <a:ext cx="3577054" cy="5810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infix</a:t>
            </a:r>
            <a:r>
              <a:rPr lang="tr-TR" dirty="0"/>
              <a:t> ifadesinde karakter kalmadığında yığın boş değil 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 animBg="1"/>
      <p:bldP spid="11" grpId="1" animBg="1"/>
      <p:bldP spid="13" grpId="0" animBg="1"/>
      <p:bldP spid="13" grpId="1" animBg="1"/>
      <p:bldP spid="15" grpId="0"/>
      <p:bldP spid="17" grpId="0"/>
      <p:bldP spid="19" grpId="0"/>
      <p:bldP spid="21" grpId="0"/>
      <p:bldP spid="23" grpId="0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EE408-EEDB-43E4-93F9-83F3EDC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202513"/>
            <a:ext cx="3971925" cy="1325563"/>
          </a:xfrm>
        </p:spPr>
        <p:txBody>
          <a:bodyPr/>
          <a:lstStyle/>
          <a:p>
            <a:r>
              <a:rPr lang="tr-TR" dirty="0"/>
              <a:t>Sıradaki Sayı ise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F0BC79-3BE3-4DE7-A951-BE16BDD66EE9}"/>
              </a:ext>
            </a:extLst>
          </p:cNvPr>
          <p:cNvSpPr txBox="1"/>
          <p:nvPr/>
        </p:nvSpPr>
        <p:spPr>
          <a:xfrm>
            <a:off x="215814" y="317500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8D563F-FA67-4748-91A2-389EB934C421}"/>
              </a:ext>
            </a:extLst>
          </p:cNvPr>
          <p:cNvSpPr txBox="1"/>
          <p:nvPr/>
        </p:nvSpPr>
        <p:spPr>
          <a:xfrm>
            <a:off x="624303" y="934135"/>
            <a:ext cx="2790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postfix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5EA2BB9-51D3-4351-8483-EA7E8E839388}"/>
              </a:ext>
            </a:extLst>
          </p:cNvPr>
          <p:cNvSpPr txBox="1"/>
          <p:nvPr/>
        </p:nvSpPr>
        <p:spPr>
          <a:xfrm>
            <a:off x="624303" y="158046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dirty="0"/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261BCC1-6C97-477F-B0E8-C677C57492CB}"/>
              </a:ext>
            </a:extLst>
          </p:cNvPr>
          <p:cNvSpPr txBox="1"/>
          <p:nvPr/>
        </p:nvSpPr>
        <p:spPr>
          <a:xfrm>
            <a:off x="1001004" y="2149476"/>
            <a:ext cx="39329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isdigit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BCF9385-CB16-4251-8B73-8B0796AD13FD}"/>
              </a:ext>
            </a:extLst>
          </p:cNvPr>
          <p:cNvSpPr txBox="1"/>
          <p:nvPr/>
        </p:nvSpPr>
        <p:spPr>
          <a:xfrm>
            <a:off x="607658" y="5748807"/>
            <a:ext cx="3732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03F77672-3A22-4F91-AB3B-58C0C09D94CC}"/>
              </a:ext>
            </a:extLst>
          </p:cNvPr>
          <p:cNvCxnSpPr>
            <a:cxnSpLocks/>
          </p:cNvCxnSpPr>
          <p:nvPr/>
        </p:nvCxnSpPr>
        <p:spPr>
          <a:xfrm flipH="1">
            <a:off x="4576176" y="3677319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E092AE47-28B4-482B-92EC-06236ECEA5F2}"/>
              </a:ext>
            </a:extLst>
          </p:cNvPr>
          <p:cNvSpPr/>
          <p:nvPr/>
        </p:nvSpPr>
        <p:spPr>
          <a:xfrm>
            <a:off x="5781967" y="3219727"/>
            <a:ext cx="3577054" cy="9911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Sayı </a:t>
            </a:r>
            <a:r>
              <a:rPr lang="tr-TR" dirty="0" err="1"/>
              <a:t>briden</a:t>
            </a:r>
            <a:r>
              <a:rPr lang="tr-TR" dirty="0"/>
              <a:t> fazla basamağa sahip olabileceği için bütün basamakların okunması gerekir.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049405A-7957-4D49-A271-BC555242F0F6}"/>
              </a:ext>
            </a:extLst>
          </p:cNvPr>
          <p:cNvSpPr txBox="1"/>
          <p:nvPr/>
        </p:nvSpPr>
        <p:spPr>
          <a:xfrm>
            <a:off x="1371137" y="2905614"/>
            <a:ext cx="39329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postfix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isdigit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postfix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7906793-5C56-4B84-A53B-1CC5498F2B20}"/>
              </a:ext>
            </a:extLst>
          </p:cNvPr>
          <p:cNvSpPr txBox="1"/>
          <p:nvPr/>
        </p:nvSpPr>
        <p:spPr>
          <a:xfrm>
            <a:off x="5262689" y="5225540"/>
            <a:ext cx="2851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( 242 – 84 )</a:t>
            </a:r>
            <a:endParaRPr lang="en-US" sz="2400" dirty="0"/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7B2C2708-CA1F-4A9A-8862-0D8E35D66F7A}"/>
              </a:ext>
            </a:extLst>
          </p:cNvPr>
          <p:cNvCxnSpPr>
            <a:cxnSpLocks/>
          </p:cNvCxnSpPr>
          <p:nvPr/>
        </p:nvCxnSpPr>
        <p:spPr>
          <a:xfrm flipV="1">
            <a:off x="5781967" y="558144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kdörtgen: Köşeleri Yuvarlatılmış 37">
            <a:extLst>
              <a:ext uri="{FF2B5EF4-FFF2-40B4-BE49-F238E27FC236}">
                <a16:creationId xmlns:a16="http://schemas.microsoft.com/office/drawing/2014/main" id="{F7EBD2D8-836B-453B-BB22-50D85EF37568}"/>
              </a:ext>
            </a:extLst>
          </p:cNvPr>
          <p:cNvSpPr/>
          <p:nvPr/>
        </p:nvSpPr>
        <p:spPr>
          <a:xfrm>
            <a:off x="7753202" y="4423243"/>
            <a:ext cx="4095898" cy="19718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Döngü bittiğinde </a:t>
            </a:r>
            <a:r>
              <a:rPr lang="tr-TR" b="1" dirty="0">
                <a:solidFill>
                  <a:srgbClr val="FF0000"/>
                </a:solidFill>
              </a:rPr>
              <a:t>i</a:t>
            </a:r>
            <a:r>
              <a:rPr lang="tr-TR" dirty="0"/>
              <a:t> sayıdan sonraki karakterin indeksine sahip olacaktır. Dışarıdaki </a:t>
            </a:r>
            <a:r>
              <a:rPr lang="tr-TR" b="1" dirty="0" err="1">
                <a:solidFill>
                  <a:srgbClr val="FF0000"/>
                </a:solidFill>
              </a:rPr>
              <a:t>for</a:t>
            </a:r>
            <a:r>
              <a:rPr lang="tr-TR" dirty="0"/>
              <a:t> döngüsü de </a:t>
            </a:r>
            <a:r>
              <a:rPr lang="tr-TR" b="1" dirty="0">
                <a:solidFill>
                  <a:srgbClr val="FF0000"/>
                </a:solidFill>
              </a:rPr>
              <a:t>i</a:t>
            </a:r>
            <a:r>
              <a:rPr lang="tr-TR" dirty="0"/>
              <a:t> sayacını artıracağı için bir karakteri es geçeceğiz.</a:t>
            </a:r>
          </a:p>
          <a:p>
            <a:pPr algn="ctr"/>
            <a:r>
              <a:rPr lang="tr-TR" dirty="0"/>
              <a:t>Bu yüzden </a:t>
            </a:r>
            <a:r>
              <a:rPr lang="tr-TR" b="1" dirty="0">
                <a:solidFill>
                  <a:srgbClr val="FF0000"/>
                </a:solidFill>
              </a:rPr>
              <a:t>i-- </a:t>
            </a:r>
            <a:r>
              <a:rPr lang="tr-TR" dirty="0"/>
              <a:t>işlemi gerçekleştirilmiştir.</a:t>
            </a:r>
            <a:endParaRPr lang="en-US" dirty="0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7FBE76B6-DEC9-40B1-B569-F721FF496E6C}"/>
              </a:ext>
            </a:extLst>
          </p:cNvPr>
          <p:cNvCxnSpPr>
            <a:cxnSpLocks/>
          </p:cNvCxnSpPr>
          <p:nvPr/>
        </p:nvCxnSpPr>
        <p:spPr>
          <a:xfrm flipV="1">
            <a:off x="6458242" y="5558097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3C365DC5-10DF-4735-806A-549AA287EBC1}"/>
              </a:ext>
            </a:extLst>
          </p:cNvPr>
          <p:cNvCxnSpPr>
            <a:cxnSpLocks/>
          </p:cNvCxnSpPr>
          <p:nvPr/>
        </p:nvCxnSpPr>
        <p:spPr>
          <a:xfrm>
            <a:off x="752475" y="4495800"/>
            <a:ext cx="6186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kdörtgen: Köşeleri Yuvarlatılmış 40">
            <a:extLst>
              <a:ext uri="{FF2B5EF4-FFF2-40B4-BE49-F238E27FC236}">
                <a16:creationId xmlns:a16="http://schemas.microsoft.com/office/drawing/2014/main" id="{6AC56700-6220-47D3-93F9-1C0E30B2866A}"/>
              </a:ext>
            </a:extLst>
          </p:cNvPr>
          <p:cNvSpPr/>
          <p:nvPr/>
        </p:nvSpPr>
        <p:spPr>
          <a:xfrm>
            <a:off x="5781214" y="4829554"/>
            <a:ext cx="1034465" cy="3051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örnek</a:t>
            </a:r>
            <a:endParaRPr lang="en-US" dirty="0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95A4277E-A1FD-43F9-B8FE-33E21F2DC43D}"/>
              </a:ext>
            </a:extLst>
          </p:cNvPr>
          <p:cNvCxnSpPr>
            <a:cxnSpLocks/>
          </p:cNvCxnSpPr>
          <p:nvPr/>
        </p:nvCxnSpPr>
        <p:spPr>
          <a:xfrm flipV="1">
            <a:off x="6096000" y="558144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83E4C09E-85E4-45E3-A1C0-F2F180274755}"/>
              </a:ext>
            </a:extLst>
          </p:cNvPr>
          <p:cNvCxnSpPr>
            <a:cxnSpLocks/>
          </p:cNvCxnSpPr>
          <p:nvPr/>
        </p:nvCxnSpPr>
        <p:spPr>
          <a:xfrm>
            <a:off x="752475" y="4752975"/>
            <a:ext cx="6186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69988F53-65D3-4191-89E0-3E34DB5472A3}"/>
              </a:ext>
            </a:extLst>
          </p:cNvPr>
          <p:cNvCxnSpPr>
            <a:cxnSpLocks/>
          </p:cNvCxnSpPr>
          <p:nvPr/>
        </p:nvCxnSpPr>
        <p:spPr>
          <a:xfrm flipH="1">
            <a:off x="3495443" y="4708143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0B24CD73-864C-4994-BA02-C17AF18B50BF}"/>
              </a:ext>
            </a:extLst>
          </p:cNvPr>
          <p:cNvSpPr/>
          <p:nvPr/>
        </p:nvSpPr>
        <p:spPr>
          <a:xfrm>
            <a:off x="4701233" y="4250551"/>
            <a:ext cx="5423839" cy="9911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Postfix</a:t>
            </a:r>
            <a:r>
              <a:rPr lang="tr-TR" dirty="0"/>
              <a:t> ifade operatörleri sayılardan sonra yerleştireceği için sayılar arasına boşluk bırakıp ayıracağız.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6" grpId="0"/>
      <p:bldP spid="36" grpId="1"/>
      <p:bldP spid="38" grpId="0" animBg="1"/>
      <p:bldP spid="38" grpId="1" animBg="1"/>
      <p:bldP spid="41" grpId="0" animBg="1"/>
      <p:bldP spid="41" grpId="1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>
            <a:extLst>
              <a:ext uri="{FF2B5EF4-FFF2-40B4-BE49-F238E27FC236}">
                <a16:creationId xmlns:a16="http://schemas.microsoft.com/office/drawing/2014/main" id="{FC515B7D-3C3C-4249-8EAA-5EBFB03698D6}"/>
              </a:ext>
            </a:extLst>
          </p:cNvPr>
          <p:cNvSpPr/>
          <p:nvPr/>
        </p:nvSpPr>
        <p:spPr>
          <a:xfrm>
            <a:off x="10245725" y="5136305"/>
            <a:ext cx="1228725" cy="712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4D85AB4-9A1B-434B-97C7-5EA3999954EE}"/>
              </a:ext>
            </a:extLst>
          </p:cNvPr>
          <p:cNvSpPr/>
          <p:nvPr/>
        </p:nvSpPr>
        <p:spPr>
          <a:xfrm>
            <a:off x="10245725" y="4399282"/>
            <a:ext cx="1228725" cy="712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E4E618A-3C38-4209-93A5-D025D0F2F110}"/>
              </a:ext>
            </a:extLst>
          </p:cNvPr>
          <p:cNvSpPr/>
          <p:nvPr/>
        </p:nvSpPr>
        <p:spPr>
          <a:xfrm>
            <a:off x="10245725" y="3662260"/>
            <a:ext cx="1228725" cy="71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EC74F4-8DEC-4A47-AFF0-F91A2BF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B11BCB-1BC0-4FBC-8DDA-32DC1D55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4625" cy="4351338"/>
          </a:xfrm>
        </p:spPr>
        <p:txBody>
          <a:bodyPr>
            <a:normAutofit/>
          </a:bodyPr>
          <a:lstStyle/>
          <a:p>
            <a:r>
              <a:rPr lang="tr-TR" sz="2400" dirty="0"/>
              <a:t>Çıkarma işlemi de yine tepe değişkenine bağlı olarak yapılabilir.</a:t>
            </a:r>
          </a:p>
          <a:p>
            <a:endParaRPr lang="tr-TR" sz="2400" dirty="0"/>
          </a:p>
          <a:p>
            <a:r>
              <a:rPr lang="tr-TR" sz="2400" dirty="0"/>
              <a:t>Tabi tepe=-1 ise yığının boş olduğu unutulmamalı</a:t>
            </a:r>
          </a:p>
          <a:p>
            <a:endParaRPr lang="tr-TR" sz="2400" dirty="0"/>
          </a:p>
          <a:p>
            <a:r>
              <a:rPr lang="tr-TR" sz="2400" dirty="0"/>
              <a:t>Eleman çıkarttığımızda tepe 1 azaltılacak.</a:t>
            </a:r>
          </a:p>
          <a:p>
            <a:endParaRPr lang="tr-TR" sz="2400" dirty="0"/>
          </a:p>
          <a:p>
            <a:r>
              <a:rPr lang="tr-TR" sz="2400" dirty="0"/>
              <a:t>tepe = -1 olduğunda yığın boşaltılmış olacaktır.</a:t>
            </a:r>
          </a:p>
          <a:p>
            <a:endParaRPr lang="en-US" sz="2400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6D88B88B-0380-4F41-9F5F-F8703DD245B4}"/>
              </a:ext>
            </a:extLst>
          </p:cNvPr>
          <p:cNvCxnSpPr/>
          <p:nvPr/>
        </p:nvCxnSpPr>
        <p:spPr>
          <a:xfrm>
            <a:off x="10217151" y="5873750"/>
            <a:ext cx="1304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DD12E40B-FB27-4EAF-8BD1-C0BC0FD540FD}"/>
              </a:ext>
            </a:extLst>
          </p:cNvPr>
          <p:cNvCxnSpPr>
            <a:cxnSpLocks/>
          </p:cNvCxnSpPr>
          <p:nvPr/>
        </p:nvCxnSpPr>
        <p:spPr>
          <a:xfrm>
            <a:off x="11514455" y="2167466"/>
            <a:ext cx="0" cy="370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8961A86-DD95-4C28-A7C2-9A3C037C5AA2}"/>
              </a:ext>
            </a:extLst>
          </p:cNvPr>
          <p:cNvSpPr txBox="1"/>
          <p:nvPr/>
        </p:nvSpPr>
        <p:spPr>
          <a:xfrm>
            <a:off x="10502237" y="5811228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Hücre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10399F1-1006-4D81-969F-A5D1B93A1298}"/>
              </a:ext>
            </a:extLst>
          </p:cNvPr>
          <p:cNvSpPr txBox="1"/>
          <p:nvPr/>
        </p:nvSpPr>
        <p:spPr>
          <a:xfrm>
            <a:off x="9321648" y="5811228"/>
            <a:ext cx="82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İndis</a:t>
            </a:r>
            <a:endParaRPr lang="en-US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93F9D0BC-8DC1-4D1A-A78C-40F252D14183}"/>
              </a:ext>
            </a:extLst>
          </p:cNvPr>
          <p:cNvCxnSpPr>
            <a:cxnSpLocks/>
          </p:cNvCxnSpPr>
          <p:nvPr/>
        </p:nvCxnSpPr>
        <p:spPr>
          <a:xfrm>
            <a:off x="8591550" y="5454650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80E83D9C-608D-4B0C-8CC2-A1EA9CF886C8}"/>
              </a:ext>
            </a:extLst>
          </p:cNvPr>
          <p:cNvSpPr/>
          <p:nvPr/>
        </p:nvSpPr>
        <p:spPr>
          <a:xfrm>
            <a:off x="7943850" y="5995894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tepe=-1</a:t>
            </a:r>
            <a:endParaRPr lang="en-US" dirty="0"/>
          </a:p>
        </p:txBody>
      </p:sp>
      <p:graphicFrame>
        <p:nvGraphicFramePr>
          <p:cNvPr id="21" name="Tablo 4">
            <a:extLst>
              <a:ext uri="{FF2B5EF4-FFF2-40B4-BE49-F238E27FC236}">
                <a16:creationId xmlns:a16="http://schemas.microsoft.com/office/drawing/2014/main" id="{1D706A0F-DD5A-4C39-8C3B-5BA1EE55836F}"/>
              </a:ext>
            </a:extLst>
          </p:cNvPr>
          <p:cNvGraphicFramePr>
            <a:graphicFrameLocks noGrp="1"/>
          </p:cNvGraphicFramePr>
          <p:nvPr/>
        </p:nvGraphicFramePr>
        <p:xfrm>
          <a:off x="9262178" y="2168525"/>
          <a:ext cx="9467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718">
                  <a:extLst>
                    <a:ext uri="{9D8B030D-6E8A-4147-A177-3AD203B41FA5}">
                      <a16:colId xmlns:a16="http://schemas.microsoft.com/office/drawing/2014/main" val="957959458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tr-T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60893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9632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29839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5769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999676"/>
                  </a:ext>
                </a:extLst>
              </a:tr>
            </a:tbl>
          </a:graphicData>
        </a:graphic>
      </p:graphicFrame>
      <p:sp>
        <p:nvSpPr>
          <p:cNvPr id="22" name="Metin kutusu 21">
            <a:extLst>
              <a:ext uri="{FF2B5EF4-FFF2-40B4-BE49-F238E27FC236}">
                <a16:creationId xmlns:a16="http://schemas.microsoft.com/office/drawing/2014/main" id="{B96A0C77-2CDB-4325-9479-1F4FFCC70938}"/>
              </a:ext>
            </a:extLst>
          </p:cNvPr>
          <p:cNvSpPr txBox="1"/>
          <p:nvPr/>
        </p:nvSpPr>
        <p:spPr>
          <a:xfrm rot="5400000">
            <a:off x="9626241" y="24629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461061D-52F7-4EB8-8C9A-191181396053}"/>
              </a:ext>
            </a:extLst>
          </p:cNvPr>
          <p:cNvCxnSpPr>
            <a:cxnSpLocks/>
          </p:cNvCxnSpPr>
          <p:nvPr/>
        </p:nvCxnSpPr>
        <p:spPr>
          <a:xfrm flipV="1">
            <a:off x="10768285" y="1134395"/>
            <a:ext cx="0" cy="1784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2712A48D-D5CA-49DB-A0C2-C5CD6EC67308}"/>
              </a:ext>
            </a:extLst>
          </p:cNvPr>
          <p:cNvSpPr/>
          <p:nvPr/>
        </p:nvSpPr>
        <p:spPr>
          <a:xfrm>
            <a:off x="9006840" y="-205308"/>
            <a:ext cx="3185155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2AF4F030-969A-4548-B3C5-8E4D2B4C7C19}"/>
              </a:ext>
            </a:extLst>
          </p:cNvPr>
          <p:cNvSpPr/>
          <p:nvPr/>
        </p:nvSpPr>
        <p:spPr>
          <a:xfrm>
            <a:off x="9725176" y="288217"/>
            <a:ext cx="2062161" cy="79432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Veriler Çıkartılıyor</a:t>
            </a:r>
            <a:endParaRPr lang="en-US" dirty="0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7AF9EAAA-93E9-4793-BCD0-CE9BD90DDBEB}"/>
              </a:ext>
            </a:extLst>
          </p:cNvPr>
          <p:cNvSpPr/>
          <p:nvPr/>
        </p:nvSpPr>
        <p:spPr>
          <a:xfrm>
            <a:off x="7943850" y="5255645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tepe=0</a:t>
            </a:r>
            <a:endParaRPr lang="en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D29F7976-B7F6-4B77-A794-060E3D6DA29F}"/>
              </a:ext>
            </a:extLst>
          </p:cNvPr>
          <p:cNvCxnSpPr>
            <a:cxnSpLocks/>
          </p:cNvCxnSpPr>
          <p:nvPr/>
        </p:nvCxnSpPr>
        <p:spPr>
          <a:xfrm>
            <a:off x="8591550" y="4778654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525D867F-5C43-4F59-ADC1-DE5837CAE598}"/>
              </a:ext>
            </a:extLst>
          </p:cNvPr>
          <p:cNvSpPr/>
          <p:nvPr/>
        </p:nvSpPr>
        <p:spPr>
          <a:xfrm>
            <a:off x="7943850" y="4579649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tepe=1</a:t>
            </a:r>
            <a:endParaRPr lang="en-US" dirty="0"/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50939F4C-99D6-4C4C-AE54-786E1FD29CA2}"/>
              </a:ext>
            </a:extLst>
          </p:cNvPr>
          <p:cNvCxnSpPr>
            <a:cxnSpLocks/>
          </p:cNvCxnSpPr>
          <p:nvPr/>
        </p:nvCxnSpPr>
        <p:spPr>
          <a:xfrm>
            <a:off x="8591550" y="4038829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kdörtgen: Köşeleri Yuvarlatılmış 31">
            <a:extLst>
              <a:ext uri="{FF2B5EF4-FFF2-40B4-BE49-F238E27FC236}">
                <a16:creationId xmlns:a16="http://schemas.microsoft.com/office/drawing/2014/main" id="{91082F0A-62CA-4AFB-822F-1A39E990F183}"/>
              </a:ext>
            </a:extLst>
          </p:cNvPr>
          <p:cNvSpPr/>
          <p:nvPr/>
        </p:nvSpPr>
        <p:spPr>
          <a:xfrm>
            <a:off x="7943850" y="3839824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  <p:bldP spid="14" grpId="1" animBg="1"/>
      <p:bldP spid="20" grpId="0" animBg="1"/>
      <p:bldP spid="31" grpId="0" animBg="1"/>
      <p:bldP spid="23" grpId="0" animBg="1"/>
      <p:bldP spid="23" grpId="1" animBg="1"/>
      <p:bldP spid="25" grpId="0" animBg="1"/>
      <p:bldP spid="25" grpId="1" animBg="1"/>
      <p:bldP spid="3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EE408-EEDB-43E4-93F9-83F3EDC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202513"/>
            <a:ext cx="4810125" cy="1325563"/>
          </a:xfrm>
        </p:spPr>
        <p:txBody>
          <a:bodyPr/>
          <a:lstStyle/>
          <a:p>
            <a:r>
              <a:rPr lang="tr-TR" dirty="0"/>
              <a:t>Sıradaki operatör ise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F0BC79-3BE3-4DE7-A951-BE16BDD66EE9}"/>
              </a:ext>
            </a:extLst>
          </p:cNvPr>
          <p:cNvSpPr txBox="1"/>
          <p:nvPr/>
        </p:nvSpPr>
        <p:spPr>
          <a:xfrm>
            <a:off x="264942" y="0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8D563F-FA67-4748-91A2-389EB934C421}"/>
              </a:ext>
            </a:extLst>
          </p:cNvPr>
          <p:cNvSpPr txBox="1"/>
          <p:nvPr/>
        </p:nvSpPr>
        <p:spPr>
          <a:xfrm>
            <a:off x="624303" y="437287"/>
            <a:ext cx="2790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postfix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5EA2BB9-51D3-4351-8483-EA7E8E839388}"/>
              </a:ext>
            </a:extLst>
          </p:cNvPr>
          <p:cNvSpPr txBox="1"/>
          <p:nvPr/>
        </p:nvSpPr>
        <p:spPr>
          <a:xfrm>
            <a:off x="624303" y="938718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sz="1600" dirty="0"/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261BCC1-6C97-477F-B0E8-C677C57492CB}"/>
              </a:ext>
            </a:extLst>
          </p:cNvPr>
          <p:cNvSpPr txBox="1"/>
          <p:nvPr/>
        </p:nvSpPr>
        <p:spPr>
          <a:xfrm>
            <a:off x="1001004" y="1575578"/>
            <a:ext cx="3932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sz="1600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8AC3C8E-276F-457E-9D67-3D55A37D35EB}"/>
              </a:ext>
            </a:extLst>
          </p:cNvPr>
          <p:cNvSpPr txBox="1"/>
          <p:nvPr/>
        </p:nvSpPr>
        <p:spPr>
          <a:xfrm>
            <a:off x="1001004" y="1880045"/>
            <a:ext cx="590032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'-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5F49934-2922-4962-8BDD-38D79D4D3C34}"/>
              </a:ext>
            </a:extLst>
          </p:cNvPr>
          <p:cNvSpPr txBox="1"/>
          <p:nvPr/>
        </p:nvSpPr>
        <p:spPr>
          <a:xfrm>
            <a:off x="1309224" y="2648523"/>
            <a:ext cx="55011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'(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A9FD88-CAB0-439B-AC9F-3ABAE3641E63}"/>
              </a:ext>
            </a:extLst>
          </p:cNvPr>
          <p:cNvSpPr txBox="1"/>
          <p:nvPr/>
        </p:nvSpPr>
        <p:spPr>
          <a:xfrm>
            <a:off x="1669464" y="3141943"/>
            <a:ext cx="46914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buyukEsit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postfix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postfix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yigin.pop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333EF2E-C9A8-43BD-8EA3-1847AD4658A7}"/>
              </a:ext>
            </a:extLst>
          </p:cNvPr>
          <p:cNvSpPr txBox="1"/>
          <p:nvPr/>
        </p:nvSpPr>
        <p:spPr>
          <a:xfrm>
            <a:off x="1669464" y="4603379"/>
            <a:ext cx="2740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5493BBD1-6EAA-4C84-8F2C-870672C36F46}"/>
              </a:ext>
            </a:extLst>
          </p:cNvPr>
          <p:cNvCxnSpPr>
            <a:cxnSpLocks/>
          </p:cNvCxnSpPr>
          <p:nvPr/>
        </p:nvCxnSpPr>
        <p:spPr>
          <a:xfrm flipH="1">
            <a:off x="6408151" y="2810544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kdörtgen: Köşeleri Yuvarlatılmış 37">
            <a:extLst>
              <a:ext uri="{FF2B5EF4-FFF2-40B4-BE49-F238E27FC236}">
                <a16:creationId xmlns:a16="http://schemas.microsoft.com/office/drawing/2014/main" id="{D2C736F9-E760-4CB5-BDEB-865A43CD8785}"/>
              </a:ext>
            </a:extLst>
          </p:cNvPr>
          <p:cNvSpPr/>
          <p:nvPr/>
        </p:nvSpPr>
        <p:spPr>
          <a:xfrm>
            <a:off x="7613942" y="2352952"/>
            <a:ext cx="3577054" cy="9911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Yığın boş değil ve yığının en tepesinde ( yok ise yığında bir operatör var.</a:t>
            </a:r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5D8D8B88-4FD0-47B3-AAE6-E2268674BED1}"/>
              </a:ext>
            </a:extLst>
          </p:cNvPr>
          <p:cNvSpPr txBox="1"/>
          <p:nvPr/>
        </p:nvSpPr>
        <p:spPr>
          <a:xfrm>
            <a:off x="1309224" y="5308319"/>
            <a:ext cx="2605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8A50573A-D87D-43B3-B0A0-21CCF0CBBDDA}"/>
              </a:ext>
            </a:extLst>
          </p:cNvPr>
          <p:cNvCxnSpPr>
            <a:cxnSpLocks/>
          </p:cNvCxnSpPr>
          <p:nvPr/>
        </p:nvCxnSpPr>
        <p:spPr>
          <a:xfrm flipH="1">
            <a:off x="5974349" y="3328090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kdörtgen: Köşeleri Yuvarlatılmış 40">
            <a:extLst>
              <a:ext uri="{FF2B5EF4-FFF2-40B4-BE49-F238E27FC236}">
                <a16:creationId xmlns:a16="http://schemas.microsoft.com/office/drawing/2014/main" id="{9AD53DE5-E805-419F-93AA-A02E63F50687}"/>
              </a:ext>
            </a:extLst>
          </p:cNvPr>
          <p:cNvSpPr/>
          <p:nvPr/>
        </p:nvSpPr>
        <p:spPr>
          <a:xfrm>
            <a:off x="7180140" y="2870498"/>
            <a:ext cx="3577054" cy="9911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İnfix’den</a:t>
            </a:r>
            <a:r>
              <a:rPr lang="tr-TR" dirty="0"/>
              <a:t> alınan operatör ile yığın tepesindeki operatörlerin öncelikleri karşılaştırılıyor</a:t>
            </a:r>
            <a:endParaRPr lang="en-US" dirty="0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EC268D66-20D4-4F61-B338-01F2BD45417B}"/>
              </a:ext>
            </a:extLst>
          </p:cNvPr>
          <p:cNvCxnSpPr>
            <a:cxnSpLocks/>
          </p:cNvCxnSpPr>
          <p:nvPr/>
        </p:nvCxnSpPr>
        <p:spPr>
          <a:xfrm flipH="1">
            <a:off x="4768558" y="4055022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kdörtgen: Köşeleri Yuvarlatılmış 42">
            <a:extLst>
              <a:ext uri="{FF2B5EF4-FFF2-40B4-BE49-F238E27FC236}">
                <a16:creationId xmlns:a16="http://schemas.microsoft.com/office/drawing/2014/main" id="{443AB08F-040E-47D9-92E0-CE9DAC2D27E2}"/>
              </a:ext>
            </a:extLst>
          </p:cNvPr>
          <p:cNvSpPr/>
          <p:nvPr/>
        </p:nvSpPr>
        <p:spPr>
          <a:xfrm>
            <a:off x="5974349" y="3597430"/>
            <a:ext cx="3577054" cy="9911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Yığının başındaki operatör çıkartılıp </a:t>
            </a:r>
            <a:r>
              <a:rPr lang="tr-TR" dirty="0" err="1"/>
              <a:t>postfix</a:t>
            </a:r>
            <a:r>
              <a:rPr lang="tr-TR" dirty="0"/>
              <a:t> ifadeye ekleniyor. Ardından </a:t>
            </a:r>
            <a:r>
              <a:rPr lang="tr-TR" dirty="0" err="1"/>
              <a:t>postfix’e</a:t>
            </a:r>
            <a:r>
              <a:rPr lang="tr-TR" dirty="0"/>
              <a:t> bir boşluk ekleniyor</a:t>
            </a:r>
            <a:endParaRPr lang="en-US" dirty="0"/>
          </a:p>
        </p:txBody>
      </p: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8B4948C4-50F4-4DF0-9D3C-3D1B78B57209}"/>
              </a:ext>
            </a:extLst>
          </p:cNvPr>
          <p:cNvCxnSpPr>
            <a:cxnSpLocks/>
          </p:cNvCxnSpPr>
          <p:nvPr/>
        </p:nvCxnSpPr>
        <p:spPr>
          <a:xfrm flipH="1">
            <a:off x="3494382" y="4808282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256B20DA-6804-46FE-927A-CD5CBC53758F}"/>
              </a:ext>
            </a:extLst>
          </p:cNvPr>
          <p:cNvSpPr/>
          <p:nvPr/>
        </p:nvSpPr>
        <p:spPr>
          <a:xfrm>
            <a:off x="4797183" y="4608957"/>
            <a:ext cx="3577054" cy="3609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Aksi durumda döngü sonlanacaktır.</a:t>
            </a:r>
            <a:endParaRPr lang="en-US" dirty="0"/>
          </a:p>
        </p:txBody>
      </p: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0D43DEF0-1679-47D1-96B5-8F275E70A38C}"/>
              </a:ext>
            </a:extLst>
          </p:cNvPr>
          <p:cNvCxnSpPr>
            <a:cxnSpLocks/>
          </p:cNvCxnSpPr>
          <p:nvPr/>
        </p:nvCxnSpPr>
        <p:spPr>
          <a:xfrm flipH="1">
            <a:off x="3861532" y="5503780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Dikdörtgen: Köşeleri Yuvarlatılmış 46">
            <a:extLst>
              <a:ext uri="{FF2B5EF4-FFF2-40B4-BE49-F238E27FC236}">
                <a16:creationId xmlns:a16="http://schemas.microsoft.com/office/drawing/2014/main" id="{6FB592E8-3C74-401E-8316-AA6B81FC0C52}"/>
              </a:ext>
            </a:extLst>
          </p:cNvPr>
          <p:cNvSpPr/>
          <p:nvPr/>
        </p:nvSpPr>
        <p:spPr>
          <a:xfrm>
            <a:off x="5097657" y="5265537"/>
            <a:ext cx="3577054" cy="5263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Her halükarda sıradaki operatör yığına yüklenecektir.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 animBg="1"/>
      <p:bldP spid="38" grpId="1" animBg="1"/>
      <p:bldP spid="39" grpId="0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EE408-EEDB-43E4-93F9-83F3EDC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202513"/>
            <a:ext cx="4810125" cy="1325563"/>
          </a:xfrm>
        </p:spPr>
        <p:txBody>
          <a:bodyPr/>
          <a:lstStyle/>
          <a:p>
            <a:r>
              <a:rPr lang="tr-TR" dirty="0"/>
              <a:t>Sıradaki ( ise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F0BC79-3BE3-4DE7-A951-BE16BDD66EE9}"/>
              </a:ext>
            </a:extLst>
          </p:cNvPr>
          <p:cNvSpPr txBox="1"/>
          <p:nvPr/>
        </p:nvSpPr>
        <p:spPr>
          <a:xfrm>
            <a:off x="264942" y="0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8D563F-FA67-4748-91A2-389EB934C421}"/>
              </a:ext>
            </a:extLst>
          </p:cNvPr>
          <p:cNvSpPr txBox="1"/>
          <p:nvPr/>
        </p:nvSpPr>
        <p:spPr>
          <a:xfrm>
            <a:off x="624303" y="437287"/>
            <a:ext cx="2790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postfix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5EA2BB9-51D3-4351-8483-EA7E8E839388}"/>
              </a:ext>
            </a:extLst>
          </p:cNvPr>
          <p:cNvSpPr txBox="1"/>
          <p:nvPr/>
        </p:nvSpPr>
        <p:spPr>
          <a:xfrm>
            <a:off x="624303" y="938718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sz="1600" dirty="0"/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261BCC1-6C97-477F-B0E8-C677C57492CB}"/>
              </a:ext>
            </a:extLst>
          </p:cNvPr>
          <p:cNvSpPr txBox="1"/>
          <p:nvPr/>
        </p:nvSpPr>
        <p:spPr>
          <a:xfrm>
            <a:off x="1001004" y="1575578"/>
            <a:ext cx="3932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sz="16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192EBB44-0AEE-4D5B-8EF9-95CA201EA239}"/>
              </a:ext>
            </a:extLst>
          </p:cNvPr>
          <p:cNvSpPr txBox="1"/>
          <p:nvPr/>
        </p:nvSpPr>
        <p:spPr>
          <a:xfrm>
            <a:off x="1001004" y="1960780"/>
            <a:ext cx="34281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yigin.push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FE0238CC-BF09-41E9-8697-D8ED8A616F7C}"/>
              </a:ext>
            </a:extLst>
          </p:cNvPr>
          <p:cNvCxnSpPr>
            <a:cxnSpLocks/>
          </p:cNvCxnSpPr>
          <p:nvPr/>
        </p:nvCxnSpPr>
        <p:spPr>
          <a:xfrm flipH="1">
            <a:off x="4604751" y="2724819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13C8381F-08D4-44F0-86DB-A077905BF9E6}"/>
              </a:ext>
            </a:extLst>
          </p:cNvPr>
          <p:cNvSpPr/>
          <p:nvPr/>
        </p:nvSpPr>
        <p:spPr>
          <a:xfrm>
            <a:off x="5810542" y="2267227"/>
            <a:ext cx="3577054" cy="9911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Sadece yığına yüklenecektir.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BCF0BC79-3BE3-4DE7-A951-BE16BDD66EE9}"/>
              </a:ext>
            </a:extLst>
          </p:cNvPr>
          <p:cNvSpPr txBox="1"/>
          <p:nvPr/>
        </p:nvSpPr>
        <p:spPr>
          <a:xfrm>
            <a:off x="264942" y="0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5EA2BB9-51D3-4351-8483-EA7E8E839388}"/>
              </a:ext>
            </a:extLst>
          </p:cNvPr>
          <p:cNvSpPr txBox="1"/>
          <p:nvPr/>
        </p:nvSpPr>
        <p:spPr>
          <a:xfrm>
            <a:off x="624303" y="938718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sz="1600" dirty="0"/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45EA8FD-6B92-4C58-A3C7-03676B370C8E}"/>
              </a:ext>
            </a:extLst>
          </p:cNvPr>
          <p:cNvSpPr txBox="1"/>
          <p:nvPr/>
        </p:nvSpPr>
        <p:spPr>
          <a:xfrm>
            <a:off x="1001004" y="191413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siradaki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yigin.pop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postfix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postfix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yigin.pop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5EE408-EEDB-43E4-93F9-83F3EDC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202513"/>
            <a:ext cx="4810125" cy="1325563"/>
          </a:xfrm>
        </p:spPr>
        <p:txBody>
          <a:bodyPr/>
          <a:lstStyle/>
          <a:p>
            <a:r>
              <a:rPr lang="tr-TR" dirty="0"/>
              <a:t>Sıradaki ) ise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8D563F-FA67-4748-91A2-389EB934C421}"/>
              </a:ext>
            </a:extLst>
          </p:cNvPr>
          <p:cNvSpPr txBox="1"/>
          <p:nvPr/>
        </p:nvSpPr>
        <p:spPr>
          <a:xfrm>
            <a:off x="624303" y="437287"/>
            <a:ext cx="2790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postfix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261BCC1-6C97-477F-B0E8-C677C57492CB}"/>
              </a:ext>
            </a:extLst>
          </p:cNvPr>
          <p:cNvSpPr txBox="1"/>
          <p:nvPr/>
        </p:nvSpPr>
        <p:spPr>
          <a:xfrm>
            <a:off x="1001004" y="1575578"/>
            <a:ext cx="3932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sz="1600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FE0238CC-BF09-41E9-8697-D8ED8A616F7C}"/>
              </a:ext>
            </a:extLst>
          </p:cNvPr>
          <p:cNvCxnSpPr>
            <a:cxnSpLocks/>
          </p:cNvCxnSpPr>
          <p:nvPr/>
        </p:nvCxnSpPr>
        <p:spPr>
          <a:xfrm flipH="1">
            <a:off x="4649031" y="2648619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13C8381F-08D4-44F0-86DB-A077905BF9E6}"/>
              </a:ext>
            </a:extLst>
          </p:cNvPr>
          <p:cNvSpPr/>
          <p:nvPr/>
        </p:nvSpPr>
        <p:spPr>
          <a:xfrm>
            <a:off x="5986414" y="2257425"/>
            <a:ext cx="3577054" cy="9715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Yığın boş değil ise ( görülene kadar yığındaki elemanlar sırayla </a:t>
            </a:r>
            <a:r>
              <a:rPr lang="tr-TR" dirty="0" err="1"/>
              <a:t>postfix’e</a:t>
            </a:r>
            <a:r>
              <a:rPr lang="tr-TR" dirty="0"/>
              <a:t> eklenir.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BCF0BC79-3BE3-4DE7-A951-BE16BDD66EE9}"/>
              </a:ext>
            </a:extLst>
          </p:cNvPr>
          <p:cNvSpPr txBox="1"/>
          <p:nvPr/>
        </p:nvSpPr>
        <p:spPr>
          <a:xfrm>
            <a:off x="264942" y="0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5EA2BB9-51D3-4351-8483-EA7E8E839388}"/>
              </a:ext>
            </a:extLst>
          </p:cNvPr>
          <p:cNvSpPr txBox="1"/>
          <p:nvPr/>
        </p:nvSpPr>
        <p:spPr>
          <a:xfrm>
            <a:off x="624303" y="93871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diğer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slaytlarda</a:t>
            </a:r>
            <a:endParaRPr lang="en-US" sz="1600" dirty="0"/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5EE408-EEDB-43E4-93F9-83F3EDC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202513"/>
            <a:ext cx="4810125" cy="1325563"/>
          </a:xfrm>
        </p:spPr>
        <p:txBody>
          <a:bodyPr/>
          <a:lstStyle/>
          <a:p>
            <a:r>
              <a:rPr lang="tr-TR" dirty="0"/>
              <a:t>Sıradaki ) ise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8D563F-FA67-4748-91A2-389EB934C421}"/>
              </a:ext>
            </a:extLst>
          </p:cNvPr>
          <p:cNvSpPr txBox="1"/>
          <p:nvPr/>
        </p:nvSpPr>
        <p:spPr>
          <a:xfrm>
            <a:off x="624303" y="437287"/>
            <a:ext cx="2790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postfix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FE0238CC-BF09-41E9-8697-D8ED8A616F7C}"/>
              </a:ext>
            </a:extLst>
          </p:cNvPr>
          <p:cNvCxnSpPr>
            <a:cxnSpLocks/>
          </p:cNvCxnSpPr>
          <p:nvPr/>
        </p:nvCxnSpPr>
        <p:spPr>
          <a:xfrm flipH="1">
            <a:off x="4649031" y="2648619"/>
            <a:ext cx="1266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13C8381F-08D4-44F0-86DB-A077905BF9E6}"/>
              </a:ext>
            </a:extLst>
          </p:cNvPr>
          <p:cNvSpPr/>
          <p:nvPr/>
        </p:nvSpPr>
        <p:spPr>
          <a:xfrm>
            <a:off x="5986414" y="2257425"/>
            <a:ext cx="3577054" cy="9715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İnfix</a:t>
            </a:r>
            <a:r>
              <a:rPr lang="tr-TR" dirty="0"/>
              <a:t> ifade bittiğinde yığındakiler sırayla </a:t>
            </a:r>
            <a:r>
              <a:rPr lang="tr-TR" dirty="0" err="1"/>
              <a:t>postfix’e</a:t>
            </a:r>
            <a:r>
              <a:rPr lang="tr-TR"/>
              <a:t> eklenir.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07C8636-D203-4927-A379-F718C61EDFFA}"/>
              </a:ext>
            </a:extLst>
          </p:cNvPr>
          <p:cNvSpPr txBox="1"/>
          <p:nvPr/>
        </p:nvSpPr>
        <p:spPr>
          <a:xfrm>
            <a:off x="624303" y="2089488"/>
            <a:ext cx="37571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postfix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postfix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yigin.pop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postfix;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>
            <a:extLst>
              <a:ext uri="{FF2B5EF4-FFF2-40B4-BE49-F238E27FC236}">
                <a16:creationId xmlns:a16="http://schemas.microsoft.com/office/drawing/2014/main" id="{014A759C-ECE6-4869-871D-B1DAEAAB9E0B}"/>
              </a:ext>
            </a:extLst>
          </p:cNvPr>
          <p:cNvGrpSpPr/>
          <p:nvPr/>
        </p:nvGrpSpPr>
        <p:grpSpPr>
          <a:xfrm>
            <a:off x="10478922" y="1786089"/>
            <a:ext cx="1284948" cy="4439748"/>
            <a:chOff x="9798903" y="3937408"/>
            <a:chExt cx="572410" cy="1919794"/>
          </a:xfrm>
        </p:grpSpPr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0AEF43FC-9BBC-40EF-A9F3-7FB4190D966C}"/>
                </a:ext>
              </a:extLst>
            </p:cNvPr>
            <p:cNvSpPr/>
            <p:nvPr/>
          </p:nvSpPr>
          <p:spPr>
            <a:xfrm>
              <a:off x="9822311" y="4284889"/>
              <a:ext cx="508005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kdörtgen 42">
              <a:extLst>
                <a:ext uri="{FF2B5EF4-FFF2-40B4-BE49-F238E27FC236}">
                  <a16:creationId xmlns:a16="http://schemas.microsoft.com/office/drawing/2014/main" id="{3FB8938D-5D05-4A21-AF0D-363201C270A2}"/>
                </a:ext>
              </a:extLst>
            </p:cNvPr>
            <p:cNvSpPr/>
            <p:nvPr/>
          </p:nvSpPr>
          <p:spPr>
            <a:xfrm>
              <a:off x="9798903" y="3937408"/>
              <a:ext cx="57241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7B72FD0-B6DC-4BE8-BE6A-0720375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Postfix</a:t>
            </a:r>
            <a:r>
              <a:rPr lang="tr-TR" dirty="0"/>
              <a:t> Hesaplama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D7F370-FA94-4E92-BC07-4999104F1BD9}"/>
              </a:ext>
            </a:extLst>
          </p:cNvPr>
          <p:cNvSpPr txBox="1"/>
          <p:nvPr/>
        </p:nvSpPr>
        <p:spPr>
          <a:xfrm>
            <a:off x="1003220" y="17576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85C55F1-EF5E-4CF7-AF37-D04E27D4398F}"/>
              </a:ext>
            </a:extLst>
          </p:cNvPr>
          <p:cNvSpPr/>
          <p:nvPr/>
        </p:nvSpPr>
        <p:spPr>
          <a:xfrm>
            <a:off x="9115662" y="1776734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B601489-16A8-462B-8B69-0B3AB65B6815}"/>
              </a:ext>
            </a:extLst>
          </p:cNvPr>
          <p:cNvSpPr/>
          <p:nvPr/>
        </p:nvSpPr>
        <p:spPr>
          <a:xfrm>
            <a:off x="9638529" y="17764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1DD7F2A-4EED-41BF-8F17-FC93A7F0AE79}"/>
              </a:ext>
            </a:extLst>
          </p:cNvPr>
          <p:cNvSpPr/>
          <p:nvPr/>
        </p:nvSpPr>
        <p:spPr>
          <a:xfrm>
            <a:off x="8287995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976D81-2DA0-47FE-9042-2D6E3CB7EE4F}"/>
              </a:ext>
            </a:extLst>
          </p:cNvPr>
          <p:cNvSpPr/>
          <p:nvPr/>
        </p:nvSpPr>
        <p:spPr>
          <a:xfrm>
            <a:off x="8603274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6EBAB8E-1B32-48FD-BB82-920726742091}"/>
              </a:ext>
            </a:extLst>
          </p:cNvPr>
          <p:cNvSpPr/>
          <p:nvPr/>
        </p:nvSpPr>
        <p:spPr>
          <a:xfrm>
            <a:off x="6673856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742314-214E-4AFF-AACE-EF52D1243338}"/>
              </a:ext>
            </a:extLst>
          </p:cNvPr>
          <p:cNvSpPr/>
          <p:nvPr/>
        </p:nvSpPr>
        <p:spPr>
          <a:xfrm>
            <a:off x="7158397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797B348-4573-45F3-8C90-88A321BA8D5B}"/>
              </a:ext>
            </a:extLst>
          </p:cNvPr>
          <p:cNvSpPr/>
          <p:nvPr/>
        </p:nvSpPr>
        <p:spPr>
          <a:xfrm>
            <a:off x="7693994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99934C-30C7-4570-8232-013DCE36BE2A}"/>
              </a:ext>
            </a:extLst>
          </p:cNvPr>
          <p:cNvSpPr/>
          <p:nvPr/>
        </p:nvSpPr>
        <p:spPr>
          <a:xfrm>
            <a:off x="617833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604FC36-B7BE-4F35-B871-CF35C940256B}"/>
              </a:ext>
            </a:extLst>
          </p:cNvPr>
          <p:cNvSpPr/>
          <p:nvPr/>
        </p:nvSpPr>
        <p:spPr>
          <a:xfrm>
            <a:off x="215831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3BDB68D-7389-4FD4-A4CE-1D74DCB2C4E3}"/>
              </a:ext>
            </a:extLst>
          </p:cNvPr>
          <p:cNvSpPr/>
          <p:nvPr/>
        </p:nvSpPr>
        <p:spPr>
          <a:xfrm>
            <a:off x="2689548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09EF2D3-124E-4C29-8878-31CE760FE9B5}"/>
              </a:ext>
            </a:extLst>
          </p:cNvPr>
          <p:cNvSpPr/>
          <p:nvPr/>
        </p:nvSpPr>
        <p:spPr>
          <a:xfrm>
            <a:off x="4837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FE5EDBBE-F487-4663-AD25-AF2D1ECB85C4}"/>
              </a:ext>
            </a:extLst>
          </p:cNvPr>
          <p:cNvSpPr/>
          <p:nvPr/>
        </p:nvSpPr>
        <p:spPr>
          <a:xfrm>
            <a:off x="3211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945671D-A8C0-4513-86A4-70FBCB6796B2}"/>
              </a:ext>
            </a:extLst>
          </p:cNvPr>
          <p:cNvSpPr/>
          <p:nvPr/>
        </p:nvSpPr>
        <p:spPr>
          <a:xfrm>
            <a:off x="3716349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4D605C0-7DFC-4CF7-9020-8C79C432878D}"/>
              </a:ext>
            </a:extLst>
          </p:cNvPr>
          <p:cNvSpPr/>
          <p:nvPr/>
        </p:nvSpPr>
        <p:spPr>
          <a:xfrm>
            <a:off x="402564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F61848C-7C12-47A3-8D7D-EC961DAB7871}"/>
              </a:ext>
            </a:extLst>
          </p:cNvPr>
          <p:cNvSpPr/>
          <p:nvPr/>
        </p:nvSpPr>
        <p:spPr>
          <a:xfrm>
            <a:off x="4334853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B112FD3E-9044-4AF9-A6B1-B24C018D0C70}"/>
              </a:ext>
            </a:extLst>
          </p:cNvPr>
          <p:cNvSpPr/>
          <p:nvPr/>
        </p:nvSpPr>
        <p:spPr>
          <a:xfrm>
            <a:off x="5151451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29AE469A-5D7F-45DA-B9F8-06372E75F704}"/>
              </a:ext>
            </a:extLst>
          </p:cNvPr>
          <p:cNvSpPr/>
          <p:nvPr/>
        </p:nvSpPr>
        <p:spPr>
          <a:xfrm>
            <a:off x="567822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E59F13DA-0AD1-4E66-A934-BD63B2A9C73B}"/>
              </a:ext>
            </a:extLst>
          </p:cNvPr>
          <p:cNvCxnSpPr>
            <a:cxnSpLocks/>
          </p:cNvCxnSpPr>
          <p:nvPr/>
        </p:nvCxnSpPr>
        <p:spPr>
          <a:xfrm flipV="1">
            <a:off x="2344817" y="2217492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>
            <a:extLst>
              <a:ext uri="{FF2B5EF4-FFF2-40B4-BE49-F238E27FC236}">
                <a16:creationId xmlns:a16="http://schemas.microsoft.com/office/drawing/2014/main" id="{5BB82122-896F-449D-9A53-D747D723D87A}"/>
              </a:ext>
            </a:extLst>
          </p:cNvPr>
          <p:cNvSpPr/>
          <p:nvPr/>
        </p:nvSpPr>
        <p:spPr>
          <a:xfrm>
            <a:off x="10944066" y="580851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0DF2F789-C945-4773-AFCC-F9C719F106EF}"/>
              </a:ext>
            </a:extLst>
          </p:cNvPr>
          <p:cNvCxnSpPr>
            <a:cxnSpLocks/>
          </p:cNvCxnSpPr>
          <p:nvPr/>
        </p:nvCxnSpPr>
        <p:spPr>
          <a:xfrm flipV="1">
            <a:off x="2841948" y="221749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82A544C-BE5B-4701-8C17-9AD0A17F3CA7}"/>
              </a:ext>
            </a:extLst>
          </p:cNvPr>
          <p:cNvSpPr/>
          <p:nvPr/>
        </p:nvSpPr>
        <p:spPr>
          <a:xfrm>
            <a:off x="10943721" y="535234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4E200B93-CE90-4ECA-B399-3AF4662EBEB8}"/>
              </a:ext>
            </a:extLst>
          </p:cNvPr>
          <p:cNvCxnSpPr>
            <a:cxnSpLocks/>
          </p:cNvCxnSpPr>
          <p:nvPr/>
        </p:nvCxnSpPr>
        <p:spPr>
          <a:xfrm flipV="1">
            <a:off x="3364225" y="221749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947AFF5-B43D-4FF1-B38E-51FFF3340C95}"/>
              </a:ext>
            </a:extLst>
          </p:cNvPr>
          <p:cNvSpPr/>
          <p:nvPr/>
        </p:nvSpPr>
        <p:spPr>
          <a:xfrm>
            <a:off x="6419953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6BDC415A-6A5D-4B05-96F5-337B0A1B2473}"/>
              </a:ext>
            </a:extLst>
          </p:cNvPr>
          <p:cNvSpPr/>
          <p:nvPr/>
        </p:nvSpPr>
        <p:spPr>
          <a:xfrm>
            <a:off x="5873530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F1A63030-D469-4BC1-8358-3E1C632AE883}"/>
              </a:ext>
            </a:extLst>
          </p:cNvPr>
          <p:cNvSpPr/>
          <p:nvPr/>
        </p:nvSpPr>
        <p:spPr>
          <a:xfrm>
            <a:off x="7005997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34" name="Sağ Ayraç 33">
            <a:extLst>
              <a:ext uri="{FF2B5EF4-FFF2-40B4-BE49-F238E27FC236}">
                <a16:creationId xmlns:a16="http://schemas.microsoft.com/office/drawing/2014/main" id="{4064F132-69EB-4643-AC47-24CB1B41FD70}"/>
              </a:ext>
            </a:extLst>
          </p:cNvPr>
          <p:cNvSpPr/>
          <p:nvPr/>
        </p:nvSpPr>
        <p:spPr>
          <a:xfrm rot="5400000">
            <a:off x="6439763" y="3742640"/>
            <a:ext cx="304800" cy="1437267"/>
          </a:xfrm>
          <a:prstGeom prst="rightBrace">
            <a:avLst>
              <a:gd name="adj1" fmla="val 30208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884152D-847A-41A1-9D94-8B3A28AAFBA2}"/>
              </a:ext>
            </a:extLst>
          </p:cNvPr>
          <p:cNvSpPr/>
          <p:nvPr/>
        </p:nvSpPr>
        <p:spPr>
          <a:xfrm>
            <a:off x="6419953" y="47229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7B99052D-CA0F-4AD2-B0AA-B12A3CD0574C}"/>
              </a:ext>
            </a:extLst>
          </p:cNvPr>
          <p:cNvSpPr/>
          <p:nvPr/>
        </p:nvSpPr>
        <p:spPr>
          <a:xfrm>
            <a:off x="10943721" y="5808517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B06E971D-0EB2-472B-97A5-742A80A07B22}"/>
              </a:ext>
            </a:extLst>
          </p:cNvPr>
          <p:cNvSpPr/>
          <p:nvPr/>
        </p:nvSpPr>
        <p:spPr>
          <a:xfrm>
            <a:off x="6497455" y="3586157"/>
            <a:ext cx="4856345" cy="10275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Dikdörtgen: Köşeleri Yuvarlatılmış 37">
            <a:extLst>
              <a:ext uri="{FF2B5EF4-FFF2-40B4-BE49-F238E27FC236}">
                <a16:creationId xmlns:a16="http://schemas.microsoft.com/office/drawing/2014/main" id="{35D51965-93E9-443F-A326-E690D53280F9}"/>
              </a:ext>
            </a:extLst>
          </p:cNvPr>
          <p:cNvSpPr/>
          <p:nvPr/>
        </p:nvSpPr>
        <p:spPr>
          <a:xfrm>
            <a:off x="1260771" y="2877967"/>
            <a:ext cx="2255854" cy="551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Sayılar yığına yüklenecektir.</a:t>
            </a:r>
            <a:endParaRPr lang="en-US" dirty="0"/>
          </a:p>
        </p:txBody>
      </p:sp>
      <p:sp>
        <p:nvSpPr>
          <p:cNvPr id="39" name="Dikdörtgen: Köşeleri Yuvarlatılmış 38">
            <a:extLst>
              <a:ext uri="{FF2B5EF4-FFF2-40B4-BE49-F238E27FC236}">
                <a16:creationId xmlns:a16="http://schemas.microsoft.com/office/drawing/2014/main" id="{046AC080-BC00-4ECE-987B-D35DE80FB307}"/>
              </a:ext>
            </a:extLst>
          </p:cNvPr>
          <p:cNvSpPr/>
          <p:nvPr/>
        </p:nvSpPr>
        <p:spPr>
          <a:xfrm>
            <a:off x="4691142" y="2639724"/>
            <a:ext cx="3703326" cy="10275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Operatör okunduğunda yığındaki iki sayı çıkartılır ve işleme tabi tutulur</a:t>
            </a:r>
            <a:endParaRPr lang="en-US" dirty="0"/>
          </a:p>
        </p:txBody>
      </p: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50E49AED-6480-45C6-B1CA-20D77E113EF8}"/>
              </a:ext>
            </a:extLst>
          </p:cNvPr>
          <p:cNvSpPr/>
          <p:nvPr/>
        </p:nvSpPr>
        <p:spPr>
          <a:xfrm>
            <a:off x="4747843" y="5160270"/>
            <a:ext cx="3703326" cy="6360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Sonuç yine yığına yüklenir.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 41">
            <a:extLst>
              <a:ext uri="{FF2B5EF4-FFF2-40B4-BE49-F238E27FC236}">
                <a16:creationId xmlns:a16="http://schemas.microsoft.com/office/drawing/2014/main" id="{438FF879-5E75-4094-B49C-94A5B37583D3}"/>
              </a:ext>
            </a:extLst>
          </p:cNvPr>
          <p:cNvGrpSpPr/>
          <p:nvPr/>
        </p:nvGrpSpPr>
        <p:grpSpPr>
          <a:xfrm>
            <a:off x="10478922" y="1786089"/>
            <a:ext cx="1284948" cy="4439748"/>
            <a:chOff x="9798903" y="3937408"/>
            <a:chExt cx="572410" cy="1919794"/>
          </a:xfrm>
        </p:grpSpPr>
        <p:sp>
          <p:nvSpPr>
            <p:cNvPr id="43" name="Dikdörtgen 42">
              <a:extLst>
                <a:ext uri="{FF2B5EF4-FFF2-40B4-BE49-F238E27FC236}">
                  <a16:creationId xmlns:a16="http://schemas.microsoft.com/office/drawing/2014/main" id="{74AA0E89-97E9-4BF9-9288-B14516174E1A}"/>
                </a:ext>
              </a:extLst>
            </p:cNvPr>
            <p:cNvSpPr/>
            <p:nvPr/>
          </p:nvSpPr>
          <p:spPr>
            <a:xfrm>
              <a:off x="9822311" y="4284889"/>
              <a:ext cx="508005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>
              <a:extLst>
                <a:ext uri="{FF2B5EF4-FFF2-40B4-BE49-F238E27FC236}">
                  <a16:creationId xmlns:a16="http://schemas.microsoft.com/office/drawing/2014/main" id="{E475744C-B7A1-4CE0-AFAA-8A44DAD5487C}"/>
                </a:ext>
              </a:extLst>
            </p:cNvPr>
            <p:cNvSpPr/>
            <p:nvPr/>
          </p:nvSpPr>
          <p:spPr>
            <a:xfrm>
              <a:off x="9798903" y="3937408"/>
              <a:ext cx="57241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7B72FD0-B6DC-4BE8-BE6A-0720375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Postfix</a:t>
            </a:r>
            <a:r>
              <a:rPr lang="tr-TR" dirty="0"/>
              <a:t> Hesaplama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D7F370-FA94-4E92-BC07-4999104F1BD9}"/>
              </a:ext>
            </a:extLst>
          </p:cNvPr>
          <p:cNvSpPr txBox="1"/>
          <p:nvPr/>
        </p:nvSpPr>
        <p:spPr>
          <a:xfrm>
            <a:off x="1003220" y="17576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85C55F1-EF5E-4CF7-AF37-D04E27D4398F}"/>
              </a:ext>
            </a:extLst>
          </p:cNvPr>
          <p:cNvSpPr/>
          <p:nvPr/>
        </p:nvSpPr>
        <p:spPr>
          <a:xfrm>
            <a:off x="9115662" y="1776734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B601489-16A8-462B-8B69-0B3AB65B6815}"/>
              </a:ext>
            </a:extLst>
          </p:cNvPr>
          <p:cNvSpPr/>
          <p:nvPr/>
        </p:nvSpPr>
        <p:spPr>
          <a:xfrm>
            <a:off x="9638529" y="17764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1DD7F2A-4EED-41BF-8F17-FC93A7F0AE79}"/>
              </a:ext>
            </a:extLst>
          </p:cNvPr>
          <p:cNvSpPr/>
          <p:nvPr/>
        </p:nvSpPr>
        <p:spPr>
          <a:xfrm>
            <a:off x="8287995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976D81-2DA0-47FE-9042-2D6E3CB7EE4F}"/>
              </a:ext>
            </a:extLst>
          </p:cNvPr>
          <p:cNvSpPr/>
          <p:nvPr/>
        </p:nvSpPr>
        <p:spPr>
          <a:xfrm>
            <a:off x="8603274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6EBAB8E-1B32-48FD-BB82-920726742091}"/>
              </a:ext>
            </a:extLst>
          </p:cNvPr>
          <p:cNvSpPr/>
          <p:nvPr/>
        </p:nvSpPr>
        <p:spPr>
          <a:xfrm>
            <a:off x="6673856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742314-214E-4AFF-AACE-EF52D1243338}"/>
              </a:ext>
            </a:extLst>
          </p:cNvPr>
          <p:cNvSpPr/>
          <p:nvPr/>
        </p:nvSpPr>
        <p:spPr>
          <a:xfrm>
            <a:off x="7158397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797B348-4573-45F3-8C90-88A321BA8D5B}"/>
              </a:ext>
            </a:extLst>
          </p:cNvPr>
          <p:cNvSpPr/>
          <p:nvPr/>
        </p:nvSpPr>
        <p:spPr>
          <a:xfrm>
            <a:off x="7693994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99934C-30C7-4570-8232-013DCE36BE2A}"/>
              </a:ext>
            </a:extLst>
          </p:cNvPr>
          <p:cNvSpPr/>
          <p:nvPr/>
        </p:nvSpPr>
        <p:spPr>
          <a:xfrm>
            <a:off x="617833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604FC36-B7BE-4F35-B871-CF35C940256B}"/>
              </a:ext>
            </a:extLst>
          </p:cNvPr>
          <p:cNvSpPr/>
          <p:nvPr/>
        </p:nvSpPr>
        <p:spPr>
          <a:xfrm>
            <a:off x="215831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3BDB68D-7389-4FD4-A4CE-1D74DCB2C4E3}"/>
              </a:ext>
            </a:extLst>
          </p:cNvPr>
          <p:cNvSpPr/>
          <p:nvPr/>
        </p:nvSpPr>
        <p:spPr>
          <a:xfrm>
            <a:off x="2689548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09EF2D3-124E-4C29-8878-31CE760FE9B5}"/>
              </a:ext>
            </a:extLst>
          </p:cNvPr>
          <p:cNvSpPr/>
          <p:nvPr/>
        </p:nvSpPr>
        <p:spPr>
          <a:xfrm>
            <a:off x="4837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FE5EDBBE-F487-4663-AD25-AF2D1ECB85C4}"/>
              </a:ext>
            </a:extLst>
          </p:cNvPr>
          <p:cNvSpPr/>
          <p:nvPr/>
        </p:nvSpPr>
        <p:spPr>
          <a:xfrm>
            <a:off x="3211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945671D-A8C0-4513-86A4-70FBCB6796B2}"/>
              </a:ext>
            </a:extLst>
          </p:cNvPr>
          <p:cNvSpPr/>
          <p:nvPr/>
        </p:nvSpPr>
        <p:spPr>
          <a:xfrm>
            <a:off x="3716349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4D605C0-7DFC-4CF7-9020-8C79C432878D}"/>
              </a:ext>
            </a:extLst>
          </p:cNvPr>
          <p:cNvSpPr/>
          <p:nvPr/>
        </p:nvSpPr>
        <p:spPr>
          <a:xfrm>
            <a:off x="402564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F61848C-7C12-47A3-8D7D-EC961DAB7871}"/>
              </a:ext>
            </a:extLst>
          </p:cNvPr>
          <p:cNvSpPr/>
          <p:nvPr/>
        </p:nvSpPr>
        <p:spPr>
          <a:xfrm>
            <a:off x="4334853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B112FD3E-9044-4AF9-A6B1-B24C018D0C70}"/>
              </a:ext>
            </a:extLst>
          </p:cNvPr>
          <p:cNvSpPr/>
          <p:nvPr/>
        </p:nvSpPr>
        <p:spPr>
          <a:xfrm>
            <a:off x="5151451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29AE469A-5D7F-45DA-B9F8-06372E75F704}"/>
              </a:ext>
            </a:extLst>
          </p:cNvPr>
          <p:cNvSpPr/>
          <p:nvPr/>
        </p:nvSpPr>
        <p:spPr>
          <a:xfrm>
            <a:off x="567822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4E200B93-CE90-4ECA-B399-3AF4662EBEB8}"/>
              </a:ext>
            </a:extLst>
          </p:cNvPr>
          <p:cNvCxnSpPr>
            <a:cxnSpLocks/>
          </p:cNvCxnSpPr>
          <p:nvPr/>
        </p:nvCxnSpPr>
        <p:spPr>
          <a:xfrm flipV="1">
            <a:off x="3364225" y="221749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947AFF5-B43D-4FF1-B38E-51FFF3340C95}"/>
              </a:ext>
            </a:extLst>
          </p:cNvPr>
          <p:cNvSpPr/>
          <p:nvPr/>
        </p:nvSpPr>
        <p:spPr>
          <a:xfrm>
            <a:off x="6419953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  <p:sp>
        <p:nvSpPr>
          <p:cNvPr id="34" name="Sağ Ayraç 33">
            <a:extLst>
              <a:ext uri="{FF2B5EF4-FFF2-40B4-BE49-F238E27FC236}">
                <a16:creationId xmlns:a16="http://schemas.microsoft.com/office/drawing/2014/main" id="{4064F132-69EB-4643-AC47-24CB1B41FD70}"/>
              </a:ext>
            </a:extLst>
          </p:cNvPr>
          <p:cNvSpPr/>
          <p:nvPr/>
        </p:nvSpPr>
        <p:spPr>
          <a:xfrm rot="5400000">
            <a:off x="6439763" y="3742640"/>
            <a:ext cx="304800" cy="1437267"/>
          </a:xfrm>
          <a:prstGeom prst="rightBrace">
            <a:avLst>
              <a:gd name="adj1" fmla="val 30208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7B99052D-CA0F-4AD2-B0AA-B12A3CD0574C}"/>
              </a:ext>
            </a:extLst>
          </p:cNvPr>
          <p:cNvSpPr/>
          <p:nvPr/>
        </p:nvSpPr>
        <p:spPr>
          <a:xfrm>
            <a:off x="10959460" y="57289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B06E971D-0EB2-472B-97A5-742A80A07B22}"/>
              </a:ext>
            </a:extLst>
          </p:cNvPr>
          <p:cNvSpPr/>
          <p:nvPr/>
        </p:nvSpPr>
        <p:spPr>
          <a:xfrm>
            <a:off x="6497455" y="3586157"/>
            <a:ext cx="4972587" cy="10275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Dikdörtgen: Köşeleri Yuvarlatılmış 38">
            <a:extLst>
              <a:ext uri="{FF2B5EF4-FFF2-40B4-BE49-F238E27FC236}">
                <a16:creationId xmlns:a16="http://schemas.microsoft.com/office/drawing/2014/main" id="{046AC080-BC00-4ECE-987B-D35DE80FB307}"/>
              </a:ext>
            </a:extLst>
          </p:cNvPr>
          <p:cNvSpPr/>
          <p:nvPr/>
        </p:nvSpPr>
        <p:spPr>
          <a:xfrm>
            <a:off x="4691142" y="2639724"/>
            <a:ext cx="3703326" cy="7892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Operatör okunduğunda yığındaki iki sayı çıkartılır ve işleme tabi tutulur</a:t>
            </a:r>
            <a:endParaRPr lang="en-US" dirty="0"/>
          </a:p>
        </p:txBody>
      </p: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50E49AED-6480-45C6-B1CA-20D77E113EF8}"/>
              </a:ext>
            </a:extLst>
          </p:cNvPr>
          <p:cNvSpPr/>
          <p:nvPr/>
        </p:nvSpPr>
        <p:spPr>
          <a:xfrm>
            <a:off x="4747843" y="5160270"/>
            <a:ext cx="3703326" cy="6360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Sonuç yine yığına yüklenir.</a:t>
            </a:r>
            <a:endParaRPr lang="en-US" dirty="0"/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3D3B679E-C715-4C8D-822B-1DCEC39EDDCE}"/>
              </a:ext>
            </a:extLst>
          </p:cNvPr>
          <p:cNvCxnSpPr>
            <a:cxnSpLocks/>
          </p:cNvCxnSpPr>
          <p:nvPr/>
        </p:nvCxnSpPr>
        <p:spPr>
          <a:xfrm flipV="1">
            <a:off x="3868749" y="221749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EC9577EA-FCFF-482B-B9AD-A699977E0356}"/>
              </a:ext>
            </a:extLst>
          </p:cNvPr>
          <p:cNvSpPr/>
          <p:nvPr/>
        </p:nvSpPr>
        <p:spPr>
          <a:xfrm>
            <a:off x="10637699" y="5277229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E8273EA4-F35B-46C2-865A-06FB5D0F5C31}"/>
              </a:ext>
            </a:extLst>
          </p:cNvPr>
          <p:cNvSpPr/>
          <p:nvPr/>
        </p:nvSpPr>
        <p:spPr>
          <a:xfrm>
            <a:off x="10946990" y="5277229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DDBF6215-D970-4A66-9A3A-5EFB062AC122}"/>
              </a:ext>
            </a:extLst>
          </p:cNvPr>
          <p:cNvSpPr/>
          <p:nvPr/>
        </p:nvSpPr>
        <p:spPr>
          <a:xfrm>
            <a:off x="11256203" y="5277229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367745DC-3556-48C0-B609-B7F7DAFCA007}"/>
              </a:ext>
            </a:extLst>
          </p:cNvPr>
          <p:cNvSpPr/>
          <p:nvPr/>
        </p:nvSpPr>
        <p:spPr>
          <a:xfrm>
            <a:off x="3211825" y="2826033"/>
            <a:ext cx="2255854" cy="8412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Yığına bir sayı olarak eklenecektir.</a:t>
            </a:r>
            <a:endParaRPr lang="en-US" dirty="0"/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7B083C37-6762-4DAA-932C-AB4992430D50}"/>
              </a:ext>
            </a:extLst>
          </p:cNvPr>
          <p:cNvCxnSpPr>
            <a:cxnSpLocks/>
          </p:cNvCxnSpPr>
          <p:nvPr/>
        </p:nvCxnSpPr>
        <p:spPr>
          <a:xfrm flipV="1">
            <a:off x="4980705" y="2217491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kdörtgen 50">
            <a:extLst>
              <a:ext uri="{FF2B5EF4-FFF2-40B4-BE49-F238E27FC236}">
                <a16:creationId xmlns:a16="http://schemas.microsoft.com/office/drawing/2014/main" id="{3AE89C78-10E8-469D-8B79-1759330E2835}"/>
              </a:ext>
            </a:extLst>
          </p:cNvPr>
          <p:cNvSpPr/>
          <p:nvPr/>
        </p:nvSpPr>
        <p:spPr>
          <a:xfrm>
            <a:off x="10781956" y="481225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B1577A0E-4CFA-4792-986A-C3E81C9532B6}"/>
              </a:ext>
            </a:extLst>
          </p:cNvPr>
          <p:cNvSpPr/>
          <p:nvPr/>
        </p:nvSpPr>
        <p:spPr>
          <a:xfrm>
            <a:off x="11095582" y="481225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D1DE86C7-C16A-4FDA-A639-0E8A63B929E2}"/>
              </a:ext>
            </a:extLst>
          </p:cNvPr>
          <p:cNvCxnSpPr>
            <a:cxnSpLocks/>
          </p:cNvCxnSpPr>
          <p:nvPr/>
        </p:nvCxnSpPr>
        <p:spPr>
          <a:xfrm flipV="1">
            <a:off x="5847612" y="2225958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kdörtgen 53">
            <a:extLst>
              <a:ext uri="{FF2B5EF4-FFF2-40B4-BE49-F238E27FC236}">
                <a16:creationId xmlns:a16="http://schemas.microsoft.com/office/drawing/2014/main" id="{DDAEEAC6-F35F-409A-BDBE-196F5ECB4416}"/>
              </a:ext>
            </a:extLst>
          </p:cNvPr>
          <p:cNvSpPr/>
          <p:nvPr/>
        </p:nvSpPr>
        <p:spPr>
          <a:xfrm>
            <a:off x="7035053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95BA937E-4D0E-4F60-B331-474C99BDFCA8}"/>
              </a:ext>
            </a:extLst>
          </p:cNvPr>
          <p:cNvSpPr/>
          <p:nvPr/>
        </p:nvSpPr>
        <p:spPr>
          <a:xfrm>
            <a:off x="7348679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D88EDD5A-2C54-4882-85AA-328B6553A971}"/>
              </a:ext>
            </a:extLst>
          </p:cNvPr>
          <p:cNvSpPr/>
          <p:nvPr/>
        </p:nvSpPr>
        <p:spPr>
          <a:xfrm>
            <a:off x="5179000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C445787B-6990-4B11-979C-778F23A8A602}"/>
              </a:ext>
            </a:extLst>
          </p:cNvPr>
          <p:cNvSpPr/>
          <p:nvPr/>
        </p:nvSpPr>
        <p:spPr>
          <a:xfrm>
            <a:off x="5488291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EB469CFD-059C-4723-9405-174571B0D92F}"/>
              </a:ext>
            </a:extLst>
          </p:cNvPr>
          <p:cNvSpPr/>
          <p:nvPr/>
        </p:nvSpPr>
        <p:spPr>
          <a:xfrm>
            <a:off x="5797504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FC6D97B8-7F5A-4E62-A403-C555407ACD50}"/>
              </a:ext>
            </a:extLst>
          </p:cNvPr>
          <p:cNvSpPr/>
          <p:nvPr/>
        </p:nvSpPr>
        <p:spPr>
          <a:xfrm>
            <a:off x="6133085" y="4725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BAEB1D02-383F-4B33-B20B-2B4E932378B8}"/>
              </a:ext>
            </a:extLst>
          </p:cNvPr>
          <p:cNvSpPr/>
          <p:nvPr/>
        </p:nvSpPr>
        <p:spPr>
          <a:xfrm>
            <a:off x="6442376" y="4725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02F92630-85A6-419F-A132-988B445789CA}"/>
              </a:ext>
            </a:extLst>
          </p:cNvPr>
          <p:cNvSpPr/>
          <p:nvPr/>
        </p:nvSpPr>
        <p:spPr>
          <a:xfrm>
            <a:off x="6751589" y="4725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AF58FAA8-DD6C-41D3-A62D-C43A3D439CA4}"/>
              </a:ext>
            </a:extLst>
          </p:cNvPr>
          <p:cNvSpPr/>
          <p:nvPr/>
        </p:nvSpPr>
        <p:spPr>
          <a:xfrm>
            <a:off x="10633286" y="52754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9220259B-328B-4E53-A3E3-4013C1CC3389}"/>
              </a:ext>
            </a:extLst>
          </p:cNvPr>
          <p:cNvSpPr/>
          <p:nvPr/>
        </p:nvSpPr>
        <p:spPr>
          <a:xfrm>
            <a:off x="10942577" y="52754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FFDC0D2C-5191-49AB-9616-71A3FC563087}"/>
              </a:ext>
            </a:extLst>
          </p:cNvPr>
          <p:cNvSpPr/>
          <p:nvPr/>
        </p:nvSpPr>
        <p:spPr>
          <a:xfrm>
            <a:off x="11251790" y="52754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BC5E52D6-69EF-4F59-9849-35280D091200}"/>
              </a:ext>
            </a:extLst>
          </p:cNvPr>
          <p:cNvCxnSpPr>
            <a:cxnSpLocks/>
          </p:cNvCxnSpPr>
          <p:nvPr/>
        </p:nvCxnSpPr>
        <p:spPr>
          <a:xfrm flipV="1">
            <a:off x="6293523" y="2225958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 41">
            <a:extLst>
              <a:ext uri="{FF2B5EF4-FFF2-40B4-BE49-F238E27FC236}">
                <a16:creationId xmlns:a16="http://schemas.microsoft.com/office/drawing/2014/main" id="{438FF879-5E75-4094-B49C-94A5B37583D3}"/>
              </a:ext>
            </a:extLst>
          </p:cNvPr>
          <p:cNvGrpSpPr/>
          <p:nvPr/>
        </p:nvGrpSpPr>
        <p:grpSpPr>
          <a:xfrm>
            <a:off x="10369151" y="1786089"/>
            <a:ext cx="1496042" cy="4439748"/>
            <a:chOff x="9798903" y="3937408"/>
            <a:chExt cx="572410" cy="1919794"/>
          </a:xfrm>
        </p:grpSpPr>
        <p:sp>
          <p:nvSpPr>
            <p:cNvPr id="43" name="Dikdörtgen 42">
              <a:extLst>
                <a:ext uri="{FF2B5EF4-FFF2-40B4-BE49-F238E27FC236}">
                  <a16:creationId xmlns:a16="http://schemas.microsoft.com/office/drawing/2014/main" id="{74AA0E89-97E9-4BF9-9288-B14516174E1A}"/>
                </a:ext>
              </a:extLst>
            </p:cNvPr>
            <p:cNvSpPr/>
            <p:nvPr/>
          </p:nvSpPr>
          <p:spPr>
            <a:xfrm>
              <a:off x="9822311" y="4284889"/>
              <a:ext cx="508005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>
              <a:extLst>
                <a:ext uri="{FF2B5EF4-FFF2-40B4-BE49-F238E27FC236}">
                  <a16:creationId xmlns:a16="http://schemas.microsoft.com/office/drawing/2014/main" id="{E475744C-B7A1-4CE0-AFAA-8A44DAD5487C}"/>
                </a:ext>
              </a:extLst>
            </p:cNvPr>
            <p:cNvSpPr/>
            <p:nvPr/>
          </p:nvSpPr>
          <p:spPr>
            <a:xfrm>
              <a:off x="9798903" y="3937408"/>
              <a:ext cx="57241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Dikdörtgen 61">
            <a:extLst>
              <a:ext uri="{FF2B5EF4-FFF2-40B4-BE49-F238E27FC236}">
                <a16:creationId xmlns:a16="http://schemas.microsoft.com/office/drawing/2014/main" id="{AF58FAA8-DD6C-41D3-A62D-C43A3D439CA4}"/>
              </a:ext>
            </a:extLst>
          </p:cNvPr>
          <p:cNvSpPr/>
          <p:nvPr/>
        </p:nvSpPr>
        <p:spPr>
          <a:xfrm>
            <a:off x="10633286" y="52754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9220259B-328B-4E53-A3E3-4013C1CC3389}"/>
              </a:ext>
            </a:extLst>
          </p:cNvPr>
          <p:cNvSpPr/>
          <p:nvPr/>
        </p:nvSpPr>
        <p:spPr>
          <a:xfrm>
            <a:off x="10942577" y="52754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FFDC0D2C-5191-49AB-9616-71A3FC563087}"/>
              </a:ext>
            </a:extLst>
          </p:cNvPr>
          <p:cNvSpPr/>
          <p:nvPr/>
        </p:nvSpPr>
        <p:spPr>
          <a:xfrm>
            <a:off x="11251790" y="52754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B72FD0-B6DC-4BE8-BE6A-0720375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Postfix</a:t>
            </a:r>
            <a:r>
              <a:rPr lang="tr-TR" dirty="0"/>
              <a:t> Hesaplama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D7F370-FA94-4E92-BC07-4999104F1BD9}"/>
              </a:ext>
            </a:extLst>
          </p:cNvPr>
          <p:cNvSpPr txBox="1"/>
          <p:nvPr/>
        </p:nvSpPr>
        <p:spPr>
          <a:xfrm>
            <a:off x="1003220" y="17576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85C55F1-EF5E-4CF7-AF37-D04E27D4398F}"/>
              </a:ext>
            </a:extLst>
          </p:cNvPr>
          <p:cNvSpPr/>
          <p:nvPr/>
        </p:nvSpPr>
        <p:spPr>
          <a:xfrm>
            <a:off x="9115662" y="1776734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B601489-16A8-462B-8B69-0B3AB65B6815}"/>
              </a:ext>
            </a:extLst>
          </p:cNvPr>
          <p:cNvSpPr/>
          <p:nvPr/>
        </p:nvSpPr>
        <p:spPr>
          <a:xfrm>
            <a:off x="9638529" y="17764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1DD7F2A-4EED-41BF-8F17-FC93A7F0AE79}"/>
              </a:ext>
            </a:extLst>
          </p:cNvPr>
          <p:cNvSpPr/>
          <p:nvPr/>
        </p:nvSpPr>
        <p:spPr>
          <a:xfrm>
            <a:off x="8287995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976D81-2DA0-47FE-9042-2D6E3CB7EE4F}"/>
              </a:ext>
            </a:extLst>
          </p:cNvPr>
          <p:cNvSpPr/>
          <p:nvPr/>
        </p:nvSpPr>
        <p:spPr>
          <a:xfrm>
            <a:off x="8603274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6EBAB8E-1B32-48FD-BB82-920726742091}"/>
              </a:ext>
            </a:extLst>
          </p:cNvPr>
          <p:cNvSpPr/>
          <p:nvPr/>
        </p:nvSpPr>
        <p:spPr>
          <a:xfrm>
            <a:off x="6673856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742314-214E-4AFF-AACE-EF52D1243338}"/>
              </a:ext>
            </a:extLst>
          </p:cNvPr>
          <p:cNvSpPr/>
          <p:nvPr/>
        </p:nvSpPr>
        <p:spPr>
          <a:xfrm>
            <a:off x="7158397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797B348-4573-45F3-8C90-88A321BA8D5B}"/>
              </a:ext>
            </a:extLst>
          </p:cNvPr>
          <p:cNvSpPr/>
          <p:nvPr/>
        </p:nvSpPr>
        <p:spPr>
          <a:xfrm>
            <a:off x="7693994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99934C-30C7-4570-8232-013DCE36BE2A}"/>
              </a:ext>
            </a:extLst>
          </p:cNvPr>
          <p:cNvSpPr/>
          <p:nvPr/>
        </p:nvSpPr>
        <p:spPr>
          <a:xfrm>
            <a:off x="617833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604FC36-B7BE-4F35-B871-CF35C940256B}"/>
              </a:ext>
            </a:extLst>
          </p:cNvPr>
          <p:cNvSpPr/>
          <p:nvPr/>
        </p:nvSpPr>
        <p:spPr>
          <a:xfrm>
            <a:off x="215831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3BDB68D-7389-4FD4-A4CE-1D74DCB2C4E3}"/>
              </a:ext>
            </a:extLst>
          </p:cNvPr>
          <p:cNvSpPr/>
          <p:nvPr/>
        </p:nvSpPr>
        <p:spPr>
          <a:xfrm>
            <a:off x="2689548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09EF2D3-124E-4C29-8878-31CE760FE9B5}"/>
              </a:ext>
            </a:extLst>
          </p:cNvPr>
          <p:cNvSpPr/>
          <p:nvPr/>
        </p:nvSpPr>
        <p:spPr>
          <a:xfrm>
            <a:off x="4837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FE5EDBBE-F487-4663-AD25-AF2D1ECB85C4}"/>
              </a:ext>
            </a:extLst>
          </p:cNvPr>
          <p:cNvSpPr/>
          <p:nvPr/>
        </p:nvSpPr>
        <p:spPr>
          <a:xfrm>
            <a:off x="3211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945671D-A8C0-4513-86A4-70FBCB6796B2}"/>
              </a:ext>
            </a:extLst>
          </p:cNvPr>
          <p:cNvSpPr/>
          <p:nvPr/>
        </p:nvSpPr>
        <p:spPr>
          <a:xfrm>
            <a:off x="3716349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4D605C0-7DFC-4CF7-9020-8C79C432878D}"/>
              </a:ext>
            </a:extLst>
          </p:cNvPr>
          <p:cNvSpPr/>
          <p:nvPr/>
        </p:nvSpPr>
        <p:spPr>
          <a:xfrm>
            <a:off x="402564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F61848C-7C12-47A3-8D7D-EC961DAB7871}"/>
              </a:ext>
            </a:extLst>
          </p:cNvPr>
          <p:cNvSpPr/>
          <p:nvPr/>
        </p:nvSpPr>
        <p:spPr>
          <a:xfrm>
            <a:off x="4334853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B112FD3E-9044-4AF9-A6B1-B24C018D0C70}"/>
              </a:ext>
            </a:extLst>
          </p:cNvPr>
          <p:cNvSpPr/>
          <p:nvPr/>
        </p:nvSpPr>
        <p:spPr>
          <a:xfrm>
            <a:off x="5151451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29AE469A-5D7F-45DA-B9F8-06372E75F704}"/>
              </a:ext>
            </a:extLst>
          </p:cNvPr>
          <p:cNvSpPr/>
          <p:nvPr/>
        </p:nvSpPr>
        <p:spPr>
          <a:xfrm>
            <a:off x="567822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947AFF5-B43D-4FF1-B38E-51FFF3340C95}"/>
              </a:ext>
            </a:extLst>
          </p:cNvPr>
          <p:cNvSpPr/>
          <p:nvPr/>
        </p:nvSpPr>
        <p:spPr>
          <a:xfrm>
            <a:off x="6419953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34" name="Sağ Ayraç 33">
            <a:extLst>
              <a:ext uri="{FF2B5EF4-FFF2-40B4-BE49-F238E27FC236}">
                <a16:creationId xmlns:a16="http://schemas.microsoft.com/office/drawing/2014/main" id="{4064F132-69EB-4643-AC47-24CB1B41FD70}"/>
              </a:ext>
            </a:extLst>
          </p:cNvPr>
          <p:cNvSpPr/>
          <p:nvPr/>
        </p:nvSpPr>
        <p:spPr>
          <a:xfrm rot="5400000">
            <a:off x="6439763" y="3742640"/>
            <a:ext cx="304800" cy="1437267"/>
          </a:xfrm>
          <a:prstGeom prst="rightBrace">
            <a:avLst>
              <a:gd name="adj1" fmla="val 30208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7B99052D-CA0F-4AD2-B0AA-B12A3CD0574C}"/>
              </a:ext>
            </a:extLst>
          </p:cNvPr>
          <p:cNvSpPr/>
          <p:nvPr/>
        </p:nvSpPr>
        <p:spPr>
          <a:xfrm>
            <a:off x="10948171" y="57289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B06E971D-0EB2-472B-97A5-742A80A07B22}"/>
              </a:ext>
            </a:extLst>
          </p:cNvPr>
          <p:cNvSpPr/>
          <p:nvPr/>
        </p:nvSpPr>
        <p:spPr>
          <a:xfrm>
            <a:off x="6497455" y="3586157"/>
            <a:ext cx="4972587" cy="10275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EB469CFD-059C-4723-9405-174571B0D92F}"/>
              </a:ext>
            </a:extLst>
          </p:cNvPr>
          <p:cNvSpPr/>
          <p:nvPr/>
        </p:nvSpPr>
        <p:spPr>
          <a:xfrm>
            <a:off x="5797504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FC6D97B8-7F5A-4E62-A403-C555407ACD50}"/>
              </a:ext>
            </a:extLst>
          </p:cNvPr>
          <p:cNvSpPr/>
          <p:nvPr/>
        </p:nvSpPr>
        <p:spPr>
          <a:xfrm>
            <a:off x="6133085" y="4725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BAEB1D02-383F-4B33-B20B-2B4E932378B8}"/>
              </a:ext>
            </a:extLst>
          </p:cNvPr>
          <p:cNvSpPr/>
          <p:nvPr/>
        </p:nvSpPr>
        <p:spPr>
          <a:xfrm>
            <a:off x="6442376" y="4725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02F92630-85A6-419F-A132-988B445789CA}"/>
              </a:ext>
            </a:extLst>
          </p:cNvPr>
          <p:cNvSpPr/>
          <p:nvPr/>
        </p:nvSpPr>
        <p:spPr>
          <a:xfrm>
            <a:off x="6751589" y="4725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BC5E52D6-69EF-4F59-9849-35280D091200}"/>
              </a:ext>
            </a:extLst>
          </p:cNvPr>
          <p:cNvCxnSpPr>
            <a:cxnSpLocks/>
          </p:cNvCxnSpPr>
          <p:nvPr/>
        </p:nvCxnSpPr>
        <p:spPr>
          <a:xfrm flipV="1">
            <a:off x="6293523" y="2225958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B6033B8-B257-4CE0-9BE9-E9FDC922BA3A}"/>
              </a:ext>
            </a:extLst>
          </p:cNvPr>
          <p:cNvCxnSpPr>
            <a:cxnSpLocks/>
          </p:cNvCxnSpPr>
          <p:nvPr/>
        </p:nvCxnSpPr>
        <p:spPr>
          <a:xfrm flipV="1">
            <a:off x="6837454" y="2225958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kdörtgen 66">
            <a:extLst>
              <a:ext uri="{FF2B5EF4-FFF2-40B4-BE49-F238E27FC236}">
                <a16:creationId xmlns:a16="http://schemas.microsoft.com/office/drawing/2014/main" id="{9F541B42-181E-40B7-AF9E-A402B8858CE6}"/>
              </a:ext>
            </a:extLst>
          </p:cNvPr>
          <p:cNvSpPr/>
          <p:nvPr/>
        </p:nvSpPr>
        <p:spPr>
          <a:xfrm>
            <a:off x="7042402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BC5C2727-EB4A-453A-99D0-0F8E453D8F91}"/>
              </a:ext>
            </a:extLst>
          </p:cNvPr>
          <p:cNvSpPr/>
          <p:nvPr/>
        </p:nvSpPr>
        <p:spPr>
          <a:xfrm>
            <a:off x="7351693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EF4A0F70-0C48-4572-9782-A2224A08F277}"/>
              </a:ext>
            </a:extLst>
          </p:cNvPr>
          <p:cNvSpPr/>
          <p:nvPr/>
        </p:nvSpPr>
        <p:spPr>
          <a:xfrm>
            <a:off x="7660906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3AC2490C-87D7-4F9E-ACA9-8E2879D33B8D}"/>
              </a:ext>
            </a:extLst>
          </p:cNvPr>
          <p:cNvSpPr/>
          <p:nvPr/>
        </p:nvSpPr>
        <p:spPr>
          <a:xfrm>
            <a:off x="7066221" y="4725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9AB420FA-F8E0-456E-9E2D-9C75023EF4AD}"/>
              </a:ext>
            </a:extLst>
          </p:cNvPr>
          <p:cNvSpPr/>
          <p:nvPr/>
        </p:nvSpPr>
        <p:spPr>
          <a:xfrm>
            <a:off x="10480163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F9951038-3D1A-4004-8854-BA125D605531}"/>
              </a:ext>
            </a:extLst>
          </p:cNvPr>
          <p:cNvSpPr/>
          <p:nvPr/>
        </p:nvSpPr>
        <p:spPr>
          <a:xfrm>
            <a:off x="10789454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0E1798B6-3E08-4281-B820-DCCA4FF33AC7}"/>
              </a:ext>
            </a:extLst>
          </p:cNvPr>
          <p:cNvSpPr/>
          <p:nvPr/>
        </p:nvSpPr>
        <p:spPr>
          <a:xfrm>
            <a:off x="11098667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45B8DEA-48E7-41CC-A345-80A4FAD8A336}"/>
              </a:ext>
            </a:extLst>
          </p:cNvPr>
          <p:cNvSpPr/>
          <p:nvPr/>
        </p:nvSpPr>
        <p:spPr>
          <a:xfrm>
            <a:off x="11413299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31" grpId="0" animBg="1"/>
      <p:bldP spid="31" grpId="1" animBg="1"/>
      <p:bldP spid="34" grpId="0" animBg="1"/>
      <p:bldP spid="34" grpId="1" animBg="1"/>
      <p:bldP spid="36" grpId="0" animBg="1"/>
      <p:bldP spid="37" grpId="0" animBg="1"/>
      <p:bldP spid="3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 41">
            <a:extLst>
              <a:ext uri="{FF2B5EF4-FFF2-40B4-BE49-F238E27FC236}">
                <a16:creationId xmlns:a16="http://schemas.microsoft.com/office/drawing/2014/main" id="{438FF879-5E75-4094-B49C-94A5B37583D3}"/>
              </a:ext>
            </a:extLst>
          </p:cNvPr>
          <p:cNvGrpSpPr/>
          <p:nvPr/>
        </p:nvGrpSpPr>
        <p:grpSpPr>
          <a:xfrm>
            <a:off x="10369151" y="1786089"/>
            <a:ext cx="1496042" cy="4439748"/>
            <a:chOff x="9798903" y="3937408"/>
            <a:chExt cx="572410" cy="1919794"/>
          </a:xfrm>
        </p:grpSpPr>
        <p:sp>
          <p:nvSpPr>
            <p:cNvPr id="43" name="Dikdörtgen 42">
              <a:extLst>
                <a:ext uri="{FF2B5EF4-FFF2-40B4-BE49-F238E27FC236}">
                  <a16:creationId xmlns:a16="http://schemas.microsoft.com/office/drawing/2014/main" id="{74AA0E89-97E9-4BF9-9288-B14516174E1A}"/>
                </a:ext>
              </a:extLst>
            </p:cNvPr>
            <p:cNvSpPr/>
            <p:nvPr/>
          </p:nvSpPr>
          <p:spPr>
            <a:xfrm>
              <a:off x="9822311" y="4284889"/>
              <a:ext cx="508005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>
              <a:extLst>
                <a:ext uri="{FF2B5EF4-FFF2-40B4-BE49-F238E27FC236}">
                  <a16:creationId xmlns:a16="http://schemas.microsoft.com/office/drawing/2014/main" id="{E475744C-B7A1-4CE0-AFAA-8A44DAD5487C}"/>
                </a:ext>
              </a:extLst>
            </p:cNvPr>
            <p:cNvSpPr/>
            <p:nvPr/>
          </p:nvSpPr>
          <p:spPr>
            <a:xfrm>
              <a:off x="9798903" y="3937408"/>
              <a:ext cx="57241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7B72FD0-B6DC-4BE8-BE6A-0720375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Postfix</a:t>
            </a:r>
            <a:r>
              <a:rPr lang="tr-TR" dirty="0"/>
              <a:t> Hesaplama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D7F370-FA94-4E92-BC07-4999104F1BD9}"/>
              </a:ext>
            </a:extLst>
          </p:cNvPr>
          <p:cNvSpPr txBox="1"/>
          <p:nvPr/>
        </p:nvSpPr>
        <p:spPr>
          <a:xfrm>
            <a:off x="1003220" y="17576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85C55F1-EF5E-4CF7-AF37-D04E27D4398F}"/>
              </a:ext>
            </a:extLst>
          </p:cNvPr>
          <p:cNvSpPr/>
          <p:nvPr/>
        </p:nvSpPr>
        <p:spPr>
          <a:xfrm>
            <a:off x="9115662" y="1776734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B601489-16A8-462B-8B69-0B3AB65B6815}"/>
              </a:ext>
            </a:extLst>
          </p:cNvPr>
          <p:cNvSpPr/>
          <p:nvPr/>
        </p:nvSpPr>
        <p:spPr>
          <a:xfrm>
            <a:off x="9638529" y="17764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1DD7F2A-4EED-41BF-8F17-FC93A7F0AE79}"/>
              </a:ext>
            </a:extLst>
          </p:cNvPr>
          <p:cNvSpPr/>
          <p:nvPr/>
        </p:nvSpPr>
        <p:spPr>
          <a:xfrm>
            <a:off x="8287995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976D81-2DA0-47FE-9042-2D6E3CB7EE4F}"/>
              </a:ext>
            </a:extLst>
          </p:cNvPr>
          <p:cNvSpPr/>
          <p:nvPr/>
        </p:nvSpPr>
        <p:spPr>
          <a:xfrm>
            <a:off x="8603274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6EBAB8E-1B32-48FD-BB82-920726742091}"/>
              </a:ext>
            </a:extLst>
          </p:cNvPr>
          <p:cNvSpPr/>
          <p:nvPr/>
        </p:nvSpPr>
        <p:spPr>
          <a:xfrm>
            <a:off x="6673856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742314-214E-4AFF-AACE-EF52D1243338}"/>
              </a:ext>
            </a:extLst>
          </p:cNvPr>
          <p:cNvSpPr/>
          <p:nvPr/>
        </p:nvSpPr>
        <p:spPr>
          <a:xfrm>
            <a:off x="7158397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797B348-4573-45F3-8C90-88A321BA8D5B}"/>
              </a:ext>
            </a:extLst>
          </p:cNvPr>
          <p:cNvSpPr/>
          <p:nvPr/>
        </p:nvSpPr>
        <p:spPr>
          <a:xfrm>
            <a:off x="7693994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99934C-30C7-4570-8232-013DCE36BE2A}"/>
              </a:ext>
            </a:extLst>
          </p:cNvPr>
          <p:cNvSpPr/>
          <p:nvPr/>
        </p:nvSpPr>
        <p:spPr>
          <a:xfrm>
            <a:off x="617833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604FC36-B7BE-4F35-B871-CF35C940256B}"/>
              </a:ext>
            </a:extLst>
          </p:cNvPr>
          <p:cNvSpPr/>
          <p:nvPr/>
        </p:nvSpPr>
        <p:spPr>
          <a:xfrm>
            <a:off x="215831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3BDB68D-7389-4FD4-A4CE-1D74DCB2C4E3}"/>
              </a:ext>
            </a:extLst>
          </p:cNvPr>
          <p:cNvSpPr/>
          <p:nvPr/>
        </p:nvSpPr>
        <p:spPr>
          <a:xfrm>
            <a:off x="2689548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09EF2D3-124E-4C29-8878-31CE760FE9B5}"/>
              </a:ext>
            </a:extLst>
          </p:cNvPr>
          <p:cNvSpPr/>
          <p:nvPr/>
        </p:nvSpPr>
        <p:spPr>
          <a:xfrm>
            <a:off x="4837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FE5EDBBE-F487-4663-AD25-AF2D1ECB85C4}"/>
              </a:ext>
            </a:extLst>
          </p:cNvPr>
          <p:cNvSpPr/>
          <p:nvPr/>
        </p:nvSpPr>
        <p:spPr>
          <a:xfrm>
            <a:off x="3211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945671D-A8C0-4513-86A4-70FBCB6796B2}"/>
              </a:ext>
            </a:extLst>
          </p:cNvPr>
          <p:cNvSpPr/>
          <p:nvPr/>
        </p:nvSpPr>
        <p:spPr>
          <a:xfrm>
            <a:off x="3716349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4D605C0-7DFC-4CF7-9020-8C79C432878D}"/>
              </a:ext>
            </a:extLst>
          </p:cNvPr>
          <p:cNvSpPr/>
          <p:nvPr/>
        </p:nvSpPr>
        <p:spPr>
          <a:xfrm>
            <a:off x="402564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F61848C-7C12-47A3-8D7D-EC961DAB7871}"/>
              </a:ext>
            </a:extLst>
          </p:cNvPr>
          <p:cNvSpPr/>
          <p:nvPr/>
        </p:nvSpPr>
        <p:spPr>
          <a:xfrm>
            <a:off x="4334853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B112FD3E-9044-4AF9-A6B1-B24C018D0C70}"/>
              </a:ext>
            </a:extLst>
          </p:cNvPr>
          <p:cNvSpPr/>
          <p:nvPr/>
        </p:nvSpPr>
        <p:spPr>
          <a:xfrm>
            <a:off x="5151451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29AE469A-5D7F-45DA-B9F8-06372E75F704}"/>
              </a:ext>
            </a:extLst>
          </p:cNvPr>
          <p:cNvSpPr/>
          <p:nvPr/>
        </p:nvSpPr>
        <p:spPr>
          <a:xfrm>
            <a:off x="567822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947AFF5-B43D-4FF1-B38E-51FFF3340C95}"/>
              </a:ext>
            </a:extLst>
          </p:cNvPr>
          <p:cNvSpPr/>
          <p:nvPr/>
        </p:nvSpPr>
        <p:spPr>
          <a:xfrm>
            <a:off x="6419953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34" name="Sağ Ayraç 33">
            <a:extLst>
              <a:ext uri="{FF2B5EF4-FFF2-40B4-BE49-F238E27FC236}">
                <a16:creationId xmlns:a16="http://schemas.microsoft.com/office/drawing/2014/main" id="{4064F132-69EB-4643-AC47-24CB1B41FD70}"/>
              </a:ext>
            </a:extLst>
          </p:cNvPr>
          <p:cNvSpPr/>
          <p:nvPr/>
        </p:nvSpPr>
        <p:spPr>
          <a:xfrm rot="5400000">
            <a:off x="6439763" y="3742640"/>
            <a:ext cx="304800" cy="1437267"/>
          </a:xfrm>
          <a:prstGeom prst="rightBrace">
            <a:avLst>
              <a:gd name="adj1" fmla="val 30208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B06E971D-0EB2-472B-97A5-742A80A07B22}"/>
              </a:ext>
            </a:extLst>
          </p:cNvPr>
          <p:cNvSpPr/>
          <p:nvPr/>
        </p:nvSpPr>
        <p:spPr>
          <a:xfrm>
            <a:off x="6497455" y="3586157"/>
            <a:ext cx="4972587" cy="10275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EB469CFD-059C-4723-9405-174571B0D92F}"/>
              </a:ext>
            </a:extLst>
          </p:cNvPr>
          <p:cNvSpPr/>
          <p:nvPr/>
        </p:nvSpPr>
        <p:spPr>
          <a:xfrm>
            <a:off x="5797504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BAEB1D02-383F-4B33-B20B-2B4E932378B8}"/>
              </a:ext>
            </a:extLst>
          </p:cNvPr>
          <p:cNvSpPr/>
          <p:nvPr/>
        </p:nvSpPr>
        <p:spPr>
          <a:xfrm>
            <a:off x="6234730" y="47021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02F92630-85A6-419F-A132-988B445789CA}"/>
              </a:ext>
            </a:extLst>
          </p:cNvPr>
          <p:cNvSpPr/>
          <p:nvPr/>
        </p:nvSpPr>
        <p:spPr>
          <a:xfrm>
            <a:off x="6543943" y="470210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B6033B8-B257-4CE0-9BE9-E9FDC922BA3A}"/>
              </a:ext>
            </a:extLst>
          </p:cNvPr>
          <p:cNvCxnSpPr>
            <a:cxnSpLocks/>
          </p:cNvCxnSpPr>
          <p:nvPr/>
        </p:nvCxnSpPr>
        <p:spPr>
          <a:xfrm flipV="1">
            <a:off x="6837454" y="2225958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kdörtgen 66">
            <a:extLst>
              <a:ext uri="{FF2B5EF4-FFF2-40B4-BE49-F238E27FC236}">
                <a16:creationId xmlns:a16="http://schemas.microsoft.com/office/drawing/2014/main" id="{9F541B42-181E-40B7-AF9E-A402B8858CE6}"/>
              </a:ext>
            </a:extLst>
          </p:cNvPr>
          <p:cNvSpPr/>
          <p:nvPr/>
        </p:nvSpPr>
        <p:spPr>
          <a:xfrm>
            <a:off x="7042402" y="388580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9AB420FA-F8E0-456E-9E2D-9C75023EF4AD}"/>
              </a:ext>
            </a:extLst>
          </p:cNvPr>
          <p:cNvSpPr/>
          <p:nvPr/>
        </p:nvSpPr>
        <p:spPr>
          <a:xfrm>
            <a:off x="10480163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F9951038-3D1A-4004-8854-BA125D605531}"/>
              </a:ext>
            </a:extLst>
          </p:cNvPr>
          <p:cNvSpPr/>
          <p:nvPr/>
        </p:nvSpPr>
        <p:spPr>
          <a:xfrm>
            <a:off x="10789454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0E1798B6-3E08-4281-B820-DCCA4FF33AC7}"/>
              </a:ext>
            </a:extLst>
          </p:cNvPr>
          <p:cNvSpPr/>
          <p:nvPr/>
        </p:nvSpPr>
        <p:spPr>
          <a:xfrm>
            <a:off x="11098667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45B8DEA-48E7-41CC-A345-80A4FAD8A336}"/>
              </a:ext>
            </a:extLst>
          </p:cNvPr>
          <p:cNvSpPr/>
          <p:nvPr/>
        </p:nvSpPr>
        <p:spPr>
          <a:xfrm>
            <a:off x="11413299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18A0AC63-B7B5-436B-9009-E6B16DEEB9F3}"/>
              </a:ext>
            </a:extLst>
          </p:cNvPr>
          <p:cNvSpPr/>
          <p:nvPr/>
        </p:nvSpPr>
        <p:spPr>
          <a:xfrm>
            <a:off x="10964772" y="54036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CBF038BB-7609-472C-99C6-BA47584040C0}"/>
              </a:ext>
            </a:extLst>
          </p:cNvPr>
          <p:cNvSpPr/>
          <p:nvPr/>
        </p:nvSpPr>
        <p:spPr>
          <a:xfrm>
            <a:off x="10964772" y="496928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9ABE9B73-6756-47BE-8536-AB78744FA0DA}"/>
              </a:ext>
            </a:extLst>
          </p:cNvPr>
          <p:cNvCxnSpPr>
            <a:cxnSpLocks/>
          </p:cNvCxnSpPr>
          <p:nvPr/>
        </p:nvCxnSpPr>
        <p:spPr>
          <a:xfrm flipV="1">
            <a:off x="7310797" y="2225957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BD11EC62-C67B-4277-BAA6-9A5B2607700C}"/>
              </a:ext>
            </a:extLst>
          </p:cNvPr>
          <p:cNvCxnSpPr>
            <a:cxnSpLocks/>
          </p:cNvCxnSpPr>
          <p:nvPr/>
        </p:nvCxnSpPr>
        <p:spPr>
          <a:xfrm flipV="1">
            <a:off x="7870213" y="2225956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kdörtgen 48">
            <a:extLst>
              <a:ext uri="{FF2B5EF4-FFF2-40B4-BE49-F238E27FC236}">
                <a16:creationId xmlns:a16="http://schemas.microsoft.com/office/drawing/2014/main" id="{5A6A8529-703A-4819-A1F5-F6B649408988}"/>
              </a:ext>
            </a:extLst>
          </p:cNvPr>
          <p:cNvSpPr/>
          <p:nvPr/>
        </p:nvSpPr>
        <p:spPr>
          <a:xfrm>
            <a:off x="10793824" y="54036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C908DEB7-D5F6-46D3-B989-CD465743BDE6}"/>
              </a:ext>
            </a:extLst>
          </p:cNvPr>
          <p:cNvSpPr/>
          <p:nvPr/>
        </p:nvSpPr>
        <p:spPr>
          <a:xfrm>
            <a:off x="11103037" y="54036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6ADE1825-A46B-4CA8-9B27-F1B3F3D10270}"/>
              </a:ext>
            </a:extLst>
          </p:cNvPr>
          <p:cNvCxnSpPr>
            <a:cxnSpLocks/>
          </p:cNvCxnSpPr>
          <p:nvPr/>
        </p:nvCxnSpPr>
        <p:spPr>
          <a:xfrm flipV="1">
            <a:off x="8429013" y="2225956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7" grpId="0" animBg="1"/>
      <p:bldP spid="37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7" grpId="0" animBg="1"/>
      <p:bldP spid="67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 41">
            <a:extLst>
              <a:ext uri="{FF2B5EF4-FFF2-40B4-BE49-F238E27FC236}">
                <a16:creationId xmlns:a16="http://schemas.microsoft.com/office/drawing/2014/main" id="{438FF879-5E75-4094-B49C-94A5B37583D3}"/>
              </a:ext>
            </a:extLst>
          </p:cNvPr>
          <p:cNvGrpSpPr/>
          <p:nvPr/>
        </p:nvGrpSpPr>
        <p:grpSpPr>
          <a:xfrm>
            <a:off x="10369151" y="1786089"/>
            <a:ext cx="1496042" cy="4439748"/>
            <a:chOff x="9798903" y="3937408"/>
            <a:chExt cx="572410" cy="1919794"/>
          </a:xfrm>
        </p:grpSpPr>
        <p:sp>
          <p:nvSpPr>
            <p:cNvPr id="43" name="Dikdörtgen 42">
              <a:extLst>
                <a:ext uri="{FF2B5EF4-FFF2-40B4-BE49-F238E27FC236}">
                  <a16:creationId xmlns:a16="http://schemas.microsoft.com/office/drawing/2014/main" id="{74AA0E89-97E9-4BF9-9288-B14516174E1A}"/>
                </a:ext>
              </a:extLst>
            </p:cNvPr>
            <p:cNvSpPr/>
            <p:nvPr/>
          </p:nvSpPr>
          <p:spPr>
            <a:xfrm>
              <a:off x="9822311" y="4284889"/>
              <a:ext cx="508005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>
              <a:extLst>
                <a:ext uri="{FF2B5EF4-FFF2-40B4-BE49-F238E27FC236}">
                  <a16:creationId xmlns:a16="http://schemas.microsoft.com/office/drawing/2014/main" id="{E475744C-B7A1-4CE0-AFAA-8A44DAD5487C}"/>
                </a:ext>
              </a:extLst>
            </p:cNvPr>
            <p:cNvSpPr/>
            <p:nvPr/>
          </p:nvSpPr>
          <p:spPr>
            <a:xfrm>
              <a:off x="9798903" y="3937408"/>
              <a:ext cx="57241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7B72FD0-B6DC-4BE8-BE6A-0720375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Postfix</a:t>
            </a:r>
            <a:r>
              <a:rPr lang="tr-TR" dirty="0"/>
              <a:t> Hesaplama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D7F370-FA94-4E92-BC07-4999104F1BD9}"/>
              </a:ext>
            </a:extLst>
          </p:cNvPr>
          <p:cNvSpPr txBox="1"/>
          <p:nvPr/>
        </p:nvSpPr>
        <p:spPr>
          <a:xfrm>
            <a:off x="1003220" y="17576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85C55F1-EF5E-4CF7-AF37-D04E27D4398F}"/>
              </a:ext>
            </a:extLst>
          </p:cNvPr>
          <p:cNvSpPr/>
          <p:nvPr/>
        </p:nvSpPr>
        <p:spPr>
          <a:xfrm>
            <a:off x="9115662" y="1776734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B601489-16A8-462B-8B69-0B3AB65B6815}"/>
              </a:ext>
            </a:extLst>
          </p:cNvPr>
          <p:cNvSpPr/>
          <p:nvPr/>
        </p:nvSpPr>
        <p:spPr>
          <a:xfrm>
            <a:off x="9638529" y="17764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1DD7F2A-4EED-41BF-8F17-FC93A7F0AE79}"/>
              </a:ext>
            </a:extLst>
          </p:cNvPr>
          <p:cNvSpPr/>
          <p:nvPr/>
        </p:nvSpPr>
        <p:spPr>
          <a:xfrm>
            <a:off x="8287995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976D81-2DA0-47FE-9042-2D6E3CB7EE4F}"/>
              </a:ext>
            </a:extLst>
          </p:cNvPr>
          <p:cNvSpPr/>
          <p:nvPr/>
        </p:nvSpPr>
        <p:spPr>
          <a:xfrm>
            <a:off x="8603274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6EBAB8E-1B32-48FD-BB82-920726742091}"/>
              </a:ext>
            </a:extLst>
          </p:cNvPr>
          <p:cNvSpPr/>
          <p:nvPr/>
        </p:nvSpPr>
        <p:spPr>
          <a:xfrm>
            <a:off x="6673856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742314-214E-4AFF-AACE-EF52D1243338}"/>
              </a:ext>
            </a:extLst>
          </p:cNvPr>
          <p:cNvSpPr/>
          <p:nvPr/>
        </p:nvSpPr>
        <p:spPr>
          <a:xfrm>
            <a:off x="7158397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797B348-4573-45F3-8C90-88A321BA8D5B}"/>
              </a:ext>
            </a:extLst>
          </p:cNvPr>
          <p:cNvSpPr/>
          <p:nvPr/>
        </p:nvSpPr>
        <p:spPr>
          <a:xfrm>
            <a:off x="7693994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99934C-30C7-4570-8232-013DCE36BE2A}"/>
              </a:ext>
            </a:extLst>
          </p:cNvPr>
          <p:cNvSpPr/>
          <p:nvPr/>
        </p:nvSpPr>
        <p:spPr>
          <a:xfrm>
            <a:off x="617833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604FC36-B7BE-4F35-B871-CF35C940256B}"/>
              </a:ext>
            </a:extLst>
          </p:cNvPr>
          <p:cNvSpPr/>
          <p:nvPr/>
        </p:nvSpPr>
        <p:spPr>
          <a:xfrm>
            <a:off x="215831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3BDB68D-7389-4FD4-A4CE-1D74DCB2C4E3}"/>
              </a:ext>
            </a:extLst>
          </p:cNvPr>
          <p:cNvSpPr/>
          <p:nvPr/>
        </p:nvSpPr>
        <p:spPr>
          <a:xfrm>
            <a:off x="2689548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09EF2D3-124E-4C29-8878-31CE760FE9B5}"/>
              </a:ext>
            </a:extLst>
          </p:cNvPr>
          <p:cNvSpPr/>
          <p:nvPr/>
        </p:nvSpPr>
        <p:spPr>
          <a:xfrm>
            <a:off x="4837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FE5EDBBE-F487-4663-AD25-AF2D1ECB85C4}"/>
              </a:ext>
            </a:extLst>
          </p:cNvPr>
          <p:cNvSpPr/>
          <p:nvPr/>
        </p:nvSpPr>
        <p:spPr>
          <a:xfrm>
            <a:off x="3211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945671D-A8C0-4513-86A4-70FBCB6796B2}"/>
              </a:ext>
            </a:extLst>
          </p:cNvPr>
          <p:cNvSpPr/>
          <p:nvPr/>
        </p:nvSpPr>
        <p:spPr>
          <a:xfrm>
            <a:off x="3716349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4D605C0-7DFC-4CF7-9020-8C79C432878D}"/>
              </a:ext>
            </a:extLst>
          </p:cNvPr>
          <p:cNvSpPr/>
          <p:nvPr/>
        </p:nvSpPr>
        <p:spPr>
          <a:xfrm>
            <a:off x="402564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F61848C-7C12-47A3-8D7D-EC961DAB7871}"/>
              </a:ext>
            </a:extLst>
          </p:cNvPr>
          <p:cNvSpPr/>
          <p:nvPr/>
        </p:nvSpPr>
        <p:spPr>
          <a:xfrm>
            <a:off x="4334853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B112FD3E-9044-4AF9-A6B1-B24C018D0C70}"/>
              </a:ext>
            </a:extLst>
          </p:cNvPr>
          <p:cNvSpPr/>
          <p:nvPr/>
        </p:nvSpPr>
        <p:spPr>
          <a:xfrm>
            <a:off x="5151451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29AE469A-5D7F-45DA-B9F8-06372E75F704}"/>
              </a:ext>
            </a:extLst>
          </p:cNvPr>
          <p:cNvSpPr/>
          <p:nvPr/>
        </p:nvSpPr>
        <p:spPr>
          <a:xfrm>
            <a:off x="567822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947AFF5-B43D-4FF1-B38E-51FFF3340C95}"/>
              </a:ext>
            </a:extLst>
          </p:cNvPr>
          <p:cNvSpPr/>
          <p:nvPr/>
        </p:nvSpPr>
        <p:spPr>
          <a:xfrm>
            <a:off x="6419953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34" name="Sağ Ayraç 33">
            <a:extLst>
              <a:ext uri="{FF2B5EF4-FFF2-40B4-BE49-F238E27FC236}">
                <a16:creationId xmlns:a16="http://schemas.microsoft.com/office/drawing/2014/main" id="{4064F132-69EB-4643-AC47-24CB1B41FD70}"/>
              </a:ext>
            </a:extLst>
          </p:cNvPr>
          <p:cNvSpPr/>
          <p:nvPr/>
        </p:nvSpPr>
        <p:spPr>
          <a:xfrm rot="5400000">
            <a:off x="6439763" y="3742640"/>
            <a:ext cx="304800" cy="1437267"/>
          </a:xfrm>
          <a:prstGeom prst="rightBrace">
            <a:avLst>
              <a:gd name="adj1" fmla="val 30208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B06E971D-0EB2-472B-97A5-742A80A07B22}"/>
              </a:ext>
            </a:extLst>
          </p:cNvPr>
          <p:cNvSpPr/>
          <p:nvPr/>
        </p:nvSpPr>
        <p:spPr>
          <a:xfrm>
            <a:off x="6497455" y="3586157"/>
            <a:ext cx="4972587" cy="10275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BAEB1D02-383F-4B33-B20B-2B4E932378B8}"/>
              </a:ext>
            </a:extLst>
          </p:cNvPr>
          <p:cNvSpPr/>
          <p:nvPr/>
        </p:nvSpPr>
        <p:spPr>
          <a:xfrm>
            <a:off x="6251219" y="4702402"/>
            <a:ext cx="727437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0,416</a:t>
            </a:r>
            <a:endParaRPr lang="en-US" dirty="0"/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9F541B42-181E-40B7-AF9E-A402B8858CE6}"/>
              </a:ext>
            </a:extLst>
          </p:cNvPr>
          <p:cNvSpPr/>
          <p:nvPr/>
        </p:nvSpPr>
        <p:spPr>
          <a:xfrm>
            <a:off x="7196279" y="3893422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9AB420FA-F8E0-456E-9E2D-9C75023EF4AD}"/>
              </a:ext>
            </a:extLst>
          </p:cNvPr>
          <p:cNvSpPr/>
          <p:nvPr/>
        </p:nvSpPr>
        <p:spPr>
          <a:xfrm>
            <a:off x="10480163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F9951038-3D1A-4004-8854-BA125D605531}"/>
              </a:ext>
            </a:extLst>
          </p:cNvPr>
          <p:cNvSpPr/>
          <p:nvPr/>
        </p:nvSpPr>
        <p:spPr>
          <a:xfrm>
            <a:off x="10789454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0E1798B6-3E08-4281-B820-DCCA4FF33AC7}"/>
              </a:ext>
            </a:extLst>
          </p:cNvPr>
          <p:cNvSpPr/>
          <p:nvPr/>
        </p:nvSpPr>
        <p:spPr>
          <a:xfrm>
            <a:off x="11098667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45B8DEA-48E7-41CC-A345-80A4FAD8A336}"/>
              </a:ext>
            </a:extLst>
          </p:cNvPr>
          <p:cNvSpPr/>
          <p:nvPr/>
        </p:nvSpPr>
        <p:spPr>
          <a:xfrm>
            <a:off x="11413299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5A6A8529-703A-4819-A1F5-F6B649408988}"/>
              </a:ext>
            </a:extLst>
          </p:cNvPr>
          <p:cNvSpPr/>
          <p:nvPr/>
        </p:nvSpPr>
        <p:spPr>
          <a:xfrm>
            <a:off x="10793824" y="54036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C908DEB7-D5F6-46D3-B989-CD465743BDE6}"/>
              </a:ext>
            </a:extLst>
          </p:cNvPr>
          <p:cNvSpPr/>
          <p:nvPr/>
        </p:nvSpPr>
        <p:spPr>
          <a:xfrm>
            <a:off x="11103037" y="54036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6ADE1825-A46B-4CA8-9B27-F1B3F3D10270}"/>
              </a:ext>
            </a:extLst>
          </p:cNvPr>
          <p:cNvCxnSpPr>
            <a:cxnSpLocks/>
          </p:cNvCxnSpPr>
          <p:nvPr/>
        </p:nvCxnSpPr>
        <p:spPr>
          <a:xfrm flipV="1">
            <a:off x="8429013" y="2225956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kdörtgen 51">
            <a:extLst>
              <a:ext uri="{FF2B5EF4-FFF2-40B4-BE49-F238E27FC236}">
                <a16:creationId xmlns:a16="http://schemas.microsoft.com/office/drawing/2014/main" id="{8015EA3F-F4CD-42AA-A060-E9498AE91498}"/>
              </a:ext>
            </a:extLst>
          </p:cNvPr>
          <p:cNvSpPr/>
          <p:nvPr/>
        </p:nvSpPr>
        <p:spPr>
          <a:xfrm>
            <a:off x="10793824" y="5032899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1982A288-F91C-47B3-8908-FC15331A800B}"/>
              </a:ext>
            </a:extLst>
          </p:cNvPr>
          <p:cNvSpPr/>
          <p:nvPr/>
        </p:nvSpPr>
        <p:spPr>
          <a:xfrm>
            <a:off x="11117172" y="5032898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E039C593-BEC0-4A93-B11D-22B39DC09CEB}"/>
              </a:ext>
            </a:extLst>
          </p:cNvPr>
          <p:cNvCxnSpPr>
            <a:cxnSpLocks/>
          </p:cNvCxnSpPr>
          <p:nvPr/>
        </p:nvCxnSpPr>
        <p:spPr>
          <a:xfrm flipV="1">
            <a:off x="9268062" y="2225954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>
            <a:extLst>
              <a:ext uri="{FF2B5EF4-FFF2-40B4-BE49-F238E27FC236}">
                <a16:creationId xmlns:a16="http://schemas.microsoft.com/office/drawing/2014/main" id="{C6B202DD-40BA-49A5-A2A4-EA88E69E64F1}"/>
              </a:ext>
            </a:extLst>
          </p:cNvPr>
          <p:cNvSpPr/>
          <p:nvPr/>
        </p:nvSpPr>
        <p:spPr>
          <a:xfrm>
            <a:off x="6891479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B004E2FA-3B37-472B-99FB-815AA9594D6D}"/>
              </a:ext>
            </a:extLst>
          </p:cNvPr>
          <p:cNvSpPr/>
          <p:nvPr/>
        </p:nvSpPr>
        <p:spPr>
          <a:xfrm>
            <a:off x="5653540" y="3898530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CAD12FF4-FE34-4D11-BF2D-0DF61D6DD3D8}"/>
              </a:ext>
            </a:extLst>
          </p:cNvPr>
          <p:cNvSpPr/>
          <p:nvPr/>
        </p:nvSpPr>
        <p:spPr>
          <a:xfrm>
            <a:off x="5962753" y="3898530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75C189FA-A851-40A2-BEC8-57D689ACB9BF}"/>
              </a:ext>
            </a:extLst>
          </p:cNvPr>
          <p:cNvSpPr/>
          <p:nvPr/>
        </p:nvSpPr>
        <p:spPr>
          <a:xfrm>
            <a:off x="10753243" y="5403690"/>
            <a:ext cx="716799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0,416</a:t>
            </a:r>
            <a:endParaRPr lang="en-US" dirty="0"/>
          </a:p>
        </p:txBody>
      </p: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988E7BC9-8B01-4585-9FD0-5C5CED8D4163}"/>
              </a:ext>
            </a:extLst>
          </p:cNvPr>
          <p:cNvCxnSpPr>
            <a:cxnSpLocks/>
          </p:cNvCxnSpPr>
          <p:nvPr/>
        </p:nvCxnSpPr>
        <p:spPr>
          <a:xfrm flipV="1">
            <a:off x="9790929" y="2225953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7" grpId="0" animBg="1"/>
      <p:bldP spid="37" grpId="1" animBg="1"/>
      <p:bldP spid="60" grpId="0" animBg="1"/>
      <p:bldP spid="60" grpId="1" animBg="1"/>
      <p:bldP spid="67" grpId="0" animBg="1"/>
      <p:bldP spid="67" grpId="1" animBg="1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7" grpId="0" animBg="1"/>
      <p:bldP spid="57" grpId="1" animBg="1"/>
      <p:bldP spid="59" grpId="0" animBg="1"/>
      <p:bldP spid="59" grpId="1" animBg="1"/>
      <p:bldP spid="62" grpId="0" animBg="1"/>
      <p:bldP spid="62" grpId="1" animBg="1"/>
      <p:bldP spid="6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 41">
            <a:extLst>
              <a:ext uri="{FF2B5EF4-FFF2-40B4-BE49-F238E27FC236}">
                <a16:creationId xmlns:a16="http://schemas.microsoft.com/office/drawing/2014/main" id="{438FF879-5E75-4094-B49C-94A5B37583D3}"/>
              </a:ext>
            </a:extLst>
          </p:cNvPr>
          <p:cNvGrpSpPr/>
          <p:nvPr/>
        </p:nvGrpSpPr>
        <p:grpSpPr>
          <a:xfrm>
            <a:off x="10369151" y="1786089"/>
            <a:ext cx="1496042" cy="4439748"/>
            <a:chOff x="9798903" y="3937408"/>
            <a:chExt cx="572410" cy="1919794"/>
          </a:xfrm>
        </p:grpSpPr>
        <p:sp>
          <p:nvSpPr>
            <p:cNvPr id="43" name="Dikdörtgen 42">
              <a:extLst>
                <a:ext uri="{FF2B5EF4-FFF2-40B4-BE49-F238E27FC236}">
                  <a16:creationId xmlns:a16="http://schemas.microsoft.com/office/drawing/2014/main" id="{74AA0E89-97E9-4BF9-9288-B14516174E1A}"/>
                </a:ext>
              </a:extLst>
            </p:cNvPr>
            <p:cNvSpPr/>
            <p:nvPr/>
          </p:nvSpPr>
          <p:spPr>
            <a:xfrm>
              <a:off x="9822311" y="4284889"/>
              <a:ext cx="508005" cy="157231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>
              <a:extLst>
                <a:ext uri="{FF2B5EF4-FFF2-40B4-BE49-F238E27FC236}">
                  <a16:creationId xmlns:a16="http://schemas.microsoft.com/office/drawing/2014/main" id="{E475744C-B7A1-4CE0-AFAA-8A44DAD5487C}"/>
                </a:ext>
              </a:extLst>
            </p:cNvPr>
            <p:cNvSpPr/>
            <p:nvPr/>
          </p:nvSpPr>
          <p:spPr>
            <a:xfrm>
              <a:off x="9798903" y="3937408"/>
              <a:ext cx="57241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7B72FD0-B6DC-4BE8-BE6A-0720375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Postfix</a:t>
            </a:r>
            <a:r>
              <a:rPr lang="tr-TR" dirty="0"/>
              <a:t> Hesaplama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D7F370-FA94-4E92-BC07-4999104F1BD9}"/>
              </a:ext>
            </a:extLst>
          </p:cNvPr>
          <p:cNvSpPr txBox="1"/>
          <p:nvPr/>
        </p:nvSpPr>
        <p:spPr>
          <a:xfrm>
            <a:off x="1003220" y="1757660"/>
            <a:ext cx="121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85C55F1-EF5E-4CF7-AF37-D04E27D4398F}"/>
              </a:ext>
            </a:extLst>
          </p:cNvPr>
          <p:cNvSpPr/>
          <p:nvPr/>
        </p:nvSpPr>
        <p:spPr>
          <a:xfrm>
            <a:off x="9115662" y="1776734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/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B601489-16A8-462B-8B69-0B3AB65B6815}"/>
              </a:ext>
            </a:extLst>
          </p:cNvPr>
          <p:cNvSpPr/>
          <p:nvPr/>
        </p:nvSpPr>
        <p:spPr>
          <a:xfrm>
            <a:off x="9638529" y="177645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1DD7F2A-4EED-41BF-8F17-FC93A7F0AE79}"/>
              </a:ext>
            </a:extLst>
          </p:cNvPr>
          <p:cNvSpPr/>
          <p:nvPr/>
        </p:nvSpPr>
        <p:spPr>
          <a:xfrm>
            <a:off x="8287995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976D81-2DA0-47FE-9042-2D6E3CB7EE4F}"/>
              </a:ext>
            </a:extLst>
          </p:cNvPr>
          <p:cNvSpPr/>
          <p:nvPr/>
        </p:nvSpPr>
        <p:spPr>
          <a:xfrm>
            <a:off x="8603274" y="17782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6EBAB8E-1B32-48FD-BB82-920726742091}"/>
              </a:ext>
            </a:extLst>
          </p:cNvPr>
          <p:cNvSpPr/>
          <p:nvPr/>
        </p:nvSpPr>
        <p:spPr>
          <a:xfrm>
            <a:off x="6673856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742314-214E-4AFF-AACE-EF52D1243338}"/>
              </a:ext>
            </a:extLst>
          </p:cNvPr>
          <p:cNvSpPr/>
          <p:nvPr/>
        </p:nvSpPr>
        <p:spPr>
          <a:xfrm>
            <a:off x="7158397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797B348-4573-45F3-8C90-88A321BA8D5B}"/>
              </a:ext>
            </a:extLst>
          </p:cNvPr>
          <p:cNvSpPr/>
          <p:nvPr/>
        </p:nvSpPr>
        <p:spPr>
          <a:xfrm>
            <a:off x="7693994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99934C-30C7-4570-8232-013DCE36BE2A}"/>
              </a:ext>
            </a:extLst>
          </p:cNvPr>
          <p:cNvSpPr/>
          <p:nvPr/>
        </p:nvSpPr>
        <p:spPr>
          <a:xfrm>
            <a:off x="617833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*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604FC36-B7BE-4F35-B871-CF35C940256B}"/>
              </a:ext>
            </a:extLst>
          </p:cNvPr>
          <p:cNvSpPr/>
          <p:nvPr/>
        </p:nvSpPr>
        <p:spPr>
          <a:xfrm>
            <a:off x="215831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3BDB68D-7389-4FD4-A4CE-1D74DCB2C4E3}"/>
              </a:ext>
            </a:extLst>
          </p:cNvPr>
          <p:cNvSpPr/>
          <p:nvPr/>
        </p:nvSpPr>
        <p:spPr>
          <a:xfrm>
            <a:off x="2689548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09EF2D3-124E-4C29-8878-31CE760FE9B5}"/>
              </a:ext>
            </a:extLst>
          </p:cNvPr>
          <p:cNvSpPr/>
          <p:nvPr/>
        </p:nvSpPr>
        <p:spPr>
          <a:xfrm>
            <a:off x="4837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FE5EDBBE-F487-4663-AD25-AF2D1ECB85C4}"/>
              </a:ext>
            </a:extLst>
          </p:cNvPr>
          <p:cNvSpPr/>
          <p:nvPr/>
        </p:nvSpPr>
        <p:spPr>
          <a:xfrm>
            <a:off x="3211825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945671D-A8C0-4513-86A4-70FBCB6796B2}"/>
              </a:ext>
            </a:extLst>
          </p:cNvPr>
          <p:cNvSpPr/>
          <p:nvPr/>
        </p:nvSpPr>
        <p:spPr>
          <a:xfrm>
            <a:off x="3716349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4D605C0-7DFC-4CF7-9020-8C79C432878D}"/>
              </a:ext>
            </a:extLst>
          </p:cNvPr>
          <p:cNvSpPr/>
          <p:nvPr/>
        </p:nvSpPr>
        <p:spPr>
          <a:xfrm>
            <a:off x="4025640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F61848C-7C12-47A3-8D7D-EC961DAB7871}"/>
              </a:ext>
            </a:extLst>
          </p:cNvPr>
          <p:cNvSpPr/>
          <p:nvPr/>
        </p:nvSpPr>
        <p:spPr>
          <a:xfrm>
            <a:off x="4334853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B112FD3E-9044-4AF9-A6B1-B24C018D0C70}"/>
              </a:ext>
            </a:extLst>
          </p:cNvPr>
          <p:cNvSpPr/>
          <p:nvPr/>
        </p:nvSpPr>
        <p:spPr>
          <a:xfrm>
            <a:off x="5151451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29AE469A-5D7F-45DA-B9F8-06372E75F704}"/>
              </a:ext>
            </a:extLst>
          </p:cNvPr>
          <p:cNvSpPr/>
          <p:nvPr/>
        </p:nvSpPr>
        <p:spPr>
          <a:xfrm>
            <a:off x="5678222" y="1776735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</a:t>
            </a:r>
            <a:endParaRPr lang="en-US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947AFF5-B43D-4FF1-B38E-51FFF3340C95}"/>
              </a:ext>
            </a:extLst>
          </p:cNvPr>
          <p:cNvSpPr/>
          <p:nvPr/>
        </p:nvSpPr>
        <p:spPr>
          <a:xfrm>
            <a:off x="6419953" y="3894791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  <a:endParaRPr lang="en-US" dirty="0"/>
          </a:p>
        </p:txBody>
      </p:sp>
      <p:sp>
        <p:nvSpPr>
          <p:cNvPr id="34" name="Sağ Ayraç 33">
            <a:extLst>
              <a:ext uri="{FF2B5EF4-FFF2-40B4-BE49-F238E27FC236}">
                <a16:creationId xmlns:a16="http://schemas.microsoft.com/office/drawing/2014/main" id="{4064F132-69EB-4643-AC47-24CB1B41FD70}"/>
              </a:ext>
            </a:extLst>
          </p:cNvPr>
          <p:cNvSpPr/>
          <p:nvPr/>
        </p:nvSpPr>
        <p:spPr>
          <a:xfrm rot="5400000">
            <a:off x="6439763" y="3742640"/>
            <a:ext cx="304800" cy="1437267"/>
          </a:xfrm>
          <a:prstGeom prst="rightBrace">
            <a:avLst>
              <a:gd name="adj1" fmla="val 30208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BAEB1D02-383F-4B33-B20B-2B4E932378B8}"/>
              </a:ext>
            </a:extLst>
          </p:cNvPr>
          <p:cNvSpPr/>
          <p:nvPr/>
        </p:nvSpPr>
        <p:spPr>
          <a:xfrm>
            <a:off x="5983022" y="4699721"/>
            <a:ext cx="1059578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1106,416</a:t>
            </a:r>
            <a:endParaRPr lang="en-US" dirty="0"/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9AB420FA-F8E0-456E-9E2D-9C75023EF4AD}"/>
              </a:ext>
            </a:extLst>
          </p:cNvPr>
          <p:cNvSpPr/>
          <p:nvPr/>
        </p:nvSpPr>
        <p:spPr>
          <a:xfrm>
            <a:off x="10480163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F9951038-3D1A-4004-8854-BA125D605531}"/>
              </a:ext>
            </a:extLst>
          </p:cNvPr>
          <p:cNvSpPr/>
          <p:nvPr/>
        </p:nvSpPr>
        <p:spPr>
          <a:xfrm>
            <a:off x="10789454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0E1798B6-3E08-4281-B820-DCCA4FF33AC7}"/>
              </a:ext>
            </a:extLst>
          </p:cNvPr>
          <p:cNvSpPr/>
          <p:nvPr/>
        </p:nvSpPr>
        <p:spPr>
          <a:xfrm>
            <a:off x="11098667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75C189FA-A851-40A2-BEC8-57D689ACB9BF}"/>
              </a:ext>
            </a:extLst>
          </p:cNvPr>
          <p:cNvSpPr/>
          <p:nvPr/>
        </p:nvSpPr>
        <p:spPr>
          <a:xfrm>
            <a:off x="10753243" y="5403690"/>
            <a:ext cx="772007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0,416</a:t>
            </a:r>
            <a:endParaRPr lang="en-US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45B8DEA-48E7-41CC-A345-80A4FAD8A336}"/>
              </a:ext>
            </a:extLst>
          </p:cNvPr>
          <p:cNvSpPr/>
          <p:nvPr/>
        </p:nvSpPr>
        <p:spPr>
          <a:xfrm>
            <a:off x="11413299" y="5839083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988E7BC9-8B01-4585-9FD0-5C5CED8D4163}"/>
              </a:ext>
            </a:extLst>
          </p:cNvPr>
          <p:cNvCxnSpPr>
            <a:cxnSpLocks/>
          </p:cNvCxnSpPr>
          <p:nvPr/>
        </p:nvCxnSpPr>
        <p:spPr>
          <a:xfrm flipV="1">
            <a:off x="9790929" y="2225953"/>
            <a:ext cx="0" cy="60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C523C477-48F5-4186-8FA1-D07911B13A2D}"/>
              </a:ext>
            </a:extLst>
          </p:cNvPr>
          <p:cNvSpPr/>
          <p:nvPr/>
        </p:nvSpPr>
        <p:spPr>
          <a:xfrm>
            <a:off x="6978656" y="3892110"/>
            <a:ext cx="822319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0,416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807B739C-22D5-4BDF-B657-6D476343280B}"/>
              </a:ext>
            </a:extLst>
          </p:cNvPr>
          <p:cNvSpPr/>
          <p:nvPr/>
        </p:nvSpPr>
        <p:spPr>
          <a:xfrm>
            <a:off x="4941276" y="3892110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9B57FC6D-FED8-439E-BE67-A315952FFAD5}"/>
              </a:ext>
            </a:extLst>
          </p:cNvPr>
          <p:cNvSpPr/>
          <p:nvPr/>
        </p:nvSpPr>
        <p:spPr>
          <a:xfrm>
            <a:off x="5250567" y="3892110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8C4FDE3B-8C19-462B-ADBD-234246DC6707}"/>
              </a:ext>
            </a:extLst>
          </p:cNvPr>
          <p:cNvSpPr/>
          <p:nvPr/>
        </p:nvSpPr>
        <p:spPr>
          <a:xfrm>
            <a:off x="5559780" y="3892110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F5C852C0-246A-4129-AFFB-944B2241C6CC}"/>
              </a:ext>
            </a:extLst>
          </p:cNvPr>
          <p:cNvSpPr/>
          <p:nvPr/>
        </p:nvSpPr>
        <p:spPr>
          <a:xfrm>
            <a:off x="5874412" y="3892110"/>
            <a:ext cx="304800" cy="328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5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60" grpId="0" animBg="1"/>
      <p:bldP spid="71" grpId="0" animBg="1"/>
      <p:bldP spid="72" grpId="0" animBg="1"/>
      <p:bldP spid="73" grpId="0" animBg="1"/>
      <p:bldP spid="63" grpId="0" animBg="1"/>
      <p:bldP spid="74" grpId="0" animBg="1"/>
      <p:bldP spid="45" grpId="0" animBg="1"/>
      <p:bldP spid="46" grpId="0" animBg="1"/>
      <p:bldP spid="47" grpId="0" animBg="1"/>
      <p:bldP spid="48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A5732A-DE2E-44CF-83EE-9C568FE4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pPr algn="r"/>
            <a:r>
              <a:rPr lang="tr-TR" dirty="0"/>
              <a:t>Sabit Boyutlu Yığın Sınıfı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4D71516-911B-495F-B482-DFD38033B6AB}"/>
              </a:ext>
            </a:extLst>
          </p:cNvPr>
          <p:cNvSpPr txBox="1"/>
          <p:nvPr/>
        </p:nvSpPr>
        <p:spPr>
          <a:xfrm>
            <a:off x="2800350" y="1502163"/>
            <a:ext cx="348615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bosmu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dolumu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[MAX];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C287429-A464-427C-9CD8-859B85A3E90B}"/>
              </a:ext>
            </a:extLst>
          </p:cNvPr>
          <p:cNvCxnSpPr>
            <a:cxnSpLocks/>
          </p:cNvCxnSpPr>
          <p:nvPr/>
        </p:nvCxnSpPr>
        <p:spPr>
          <a:xfrm flipH="1">
            <a:off x="5381625" y="1681452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09DF8759-C931-4F2E-9119-E4801FB30C6C}"/>
              </a:ext>
            </a:extLst>
          </p:cNvPr>
          <p:cNvSpPr/>
          <p:nvPr/>
        </p:nvSpPr>
        <p:spPr>
          <a:xfrm>
            <a:off x="6796918" y="1457733"/>
            <a:ext cx="2804282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Yığının maksimum boyutu</a:t>
            </a:r>
            <a:endParaRPr lang="en-US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A0F39E8-A51D-4A05-AA52-E11086CED94C}"/>
              </a:ext>
            </a:extLst>
          </p:cNvPr>
          <p:cNvCxnSpPr>
            <a:cxnSpLocks/>
          </p:cNvCxnSpPr>
          <p:nvPr/>
        </p:nvCxnSpPr>
        <p:spPr>
          <a:xfrm flipH="1">
            <a:off x="5200650" y="3604011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C58422A1-FEAC-45BA-96DE-977748AB8829}"/>
              </a:ext>
            </a:extLst>
          </p:cNvPr>
          <p:cNvSpPr/>
          <p:nvPr/>
        </p:nvSpPr>
        <p:spPr>
          <a:xfrm>
            <a:off x="6796918" y="3327273"/>
            <a:ext cx="332815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yığından bir değer çıkarmaktadır</a:t>
            </a:r>
            <a:endParaRPr lang="en-US" dirty="0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87E35535-A514-4E51-9CA5-C542A419D56F}"/>
              </a:ext>
            </a:extLst>
          </p:cNvPr>
          <p:cNvCxnSpPr>
            <a:cxnSpLocks/>
          </p:cNvCxnSpPr>
          <p:nvPr/>
        </p:nvCxnSpPr>
        <p:spPr>
          <a:xfrm flipH="1">
            <a:off x="4999796" y="5230744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68DDD317-82AC-465D-85B4-D6AF6A47717D}"/>
              </a:ext>
            </a:extLst>
          </p:cNvPr>
          <p:cNvSpPr/>
          <p:nvPr/>
        </p:nvSpPr>
        <p:spPr>
          <a:xfrm>
            <a:off x="6381750" y="4972537"/>
            <a:ext cx="3876675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Yığına en son eklenen elemanı getirir</a:t>
            </a:r>
            <a:endParaRPr lang="en-US" dirty="0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A95A36E-661B-4D92-87C9-39012565F9CC}"/>
              </a:ext>
            </a:extLst>
          </p:cNvPr>
          <p:cNvCxnSpPr>
            <a:cxnSpLocks/>
          </p:cNvCxnSpPr>
          <p:nvPr/>
        </p:nvCxnSpPr>
        <p:spPr>
          <a:xfrm flipH="1">
            <a:off x="5580821" y="6373744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E990E0AC-F7F3-496C-BA13-67F6BC47AEBA}"/>
              </a:ext>
            </a:extLst>
          </p:cNvPr>
          <p:cNvSpPr/>
          <p:nvPr/>
        </p:nvSpPr>
        <p:spPr>
          <a:xfrm>
            <a:off x="6996114" y="6087448"/>
            <a:ext cx="3276599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Yığının Elemanlarını tutacak dizi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FE590-E1AC-4D7F-8AC5-6CD3D79C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Kurucu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8CBE8F-03B7-4849-A933-EF53BD28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/>
              <a:t>Kurucu sadece tepe değişkenini ilk durumuna getirir.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tepe =-1 olduğunda Yığın boş olacaktır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C14AB2B-F50E-4C9E-99A5-5AEED385202C}"/>
              </a:ext>
            </a:extLst>
          </p:cNvPr>
          <p:cNvSpPr txBox="1"/>
          <p:nvPr/>
        </p:nvSpPr>
        <p:spPr>
          <a:xfrm>
            <a:off x="5010149" y="4514761"/>
            <a:ext cx="26765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55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4E64C-309D-48D8-A433-C6ABD794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 Ekleme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E22FE22-D64F-42BC-ADC1-F9DDB3D1D838}"/>
              </a:ext>
            </a:extLst>
          </p:cNvPr>
          <p:cNvSpPr txBox="1"/>
          <p:nvPr/>
        </p:nvSpPr>
        <p:spPr>
          <a:xfrm>
            <a:off x="838200" y="1970038"/>
            <a:ext cx="37623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&lt;MAX-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E454778-0C7A-4B2C-8552-04D2787E5F5F}"/>
              </a:ext>
            </a:extLst>
          </p:cNvPr>
          <p:cNvSpPr txBox="1"/>
          <p:nvPr/>
        </p:nvSpPr>
        <p:spPr>
          <a:xfrm>
            <a:off x="838200" y="44655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y.ekle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2855021-5B06-443A-8F48-8F0994824B9C}"/>
              </a:ext>
            </a:extLst>
          </p:cNvPr>
          <p:cNvSpPr/>
          <p:nvPr/>
        </p:nvSpPr>
        <p:spPr>
          <a:xfrm>
            <a:off x="10245725" y="5136305"/>
            <a:ext cx="1228725" cy="712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8AC6A9C-47A1-4651-AF80-1D396639C0D8}"/>
              </a:ext>
            </a:extLst>
          </p:cNvPr>
          <p:cNvSpPr/>
          <p:nvPr/>
        </p:nvSpPr>
        <p:spPr>
          <a:xfrm>
            <a:off x="10245725" y="4399282"/>
            <a:ext cx="1228725" cy="712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22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262E011-29AD-4D10-93A0-983D3373BD04}"/>
              </a:ext>
            </a:extLst>
          </p:cNvPr>
          <p:cNvSpPr/>
          <p:nvPr/>
        </p:nvSpPr>
        <p:spPr>
          <a:xfrm>
            <a:off x="10245725" y="3662260"/>
            <a:ext cx="1228725" cy="71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675FF517-C6F7-42F6-A350-81C84898D24A}"/>
              </a:ext>
            </a:extLst>
          </p:cNvPr>
          <p:cNvCxnSpPr/>
          <p:nvPr/>
        </p:nvCxnSpPr>
        <p:spPr>
          <a:xfrm>
            <a:off x="10217151" y="5873750"/>
            <a:ext cx="1304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F5BBB1F7-AFB3-490A-B295-9E357F050F9F}"/>
              </a:ext>
            </a:extLst>
          </p:cNvPr>
          <p:cNvCxnSpPr>
            <a:cxnSpLocks/>
          </p:cNvCxnSpPr>
          <p:nvPr/>
        </p:nvCxnSpPr>
        <p:spPr>
          <a:xfrm>
            <a:off x="11514455" y="2167466"/>
            <a:ext cx="0" cy="370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12D8D33-A0E0-422B-A102-BD37B6CE1594}"/>
              </a:ext>
            </a:extLst>
          </p:cNvPr>
          <p:cNvSpPr txBox="1"/>
          <p:nvPr/>
        </p:nvSpPr>
        <p:spPr>
          <a:xfrm>
            <a:off x="10502237" y="5811228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Hücre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31914A1-0806-4787-9C47-2316375B84C8}"/>
              </a:ext>
            </a:extLst>
          </p:cNvPr>
          <p:cNvSpPr txBox="1"/>
          <p:nvPr/>
        </p:nvSpPr>
        <p:spPr>
          <a:xfrm>
            <a:off x="9321648" y="5811228"/>
            <a:ext cx="82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İndis</a:t>
            </a:r>
            <a:endParaRPr lang="en-US" dirty="0"/>
          </a:p>
        </p:txBody>
      </p:sp>
      <p:graphicFrame>
        <p:nvGraphicFramePr>
          <p:cNvPr id="15" name="Tablo 4">
            <a:extLst>
              <a:ext uri="{FF2B5EF4-FFF2-40B4-BE49-F238E27FC236}">
                <a16:creationId xmlns:a16="http://schemas.microsoft.com/office/drawing/2014/main" id="{0C109992-687E-4356-A87B-59BD9B0F182B}"/>
              </a:ext>
            </a:extLst>
          </p:cNvPr>
          <p:cNvGraphicFramePr>
            <a:graphicFrameLocks noGrp="1"/>
          </p:cNvGraphicFramePr>
          <p:nvPr/>
        </p:nvGraphicFramePr>
        <p:xfrm>
          <a:off x="9262178" y="2168525"/>
          <a:ext cx="9467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718">
                  <a:extLst>
                    <a:ext uri="{9D8B030D-6E8A-4147-A177-3AD203B41FA5}">
                      <a16:colId xmlns:a16="http://schemas.microsoft.com/office/drawing/2014/main" val="957959458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tr-T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60893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9632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29839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5769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999676"/>
                  </a:ext>
                </a:extLst>
              </a:tr>
            </a:tbl>
          </a:graphicData>
        </a:graphic>
      </p:graphicFrame>
      <p:sp>
        <p:nvSpPr>
          <p:cNvPr id="16" name="Metin kutusu 15">
            <a:extLst>
              <a:ext uri="{FF2B5EF4-FFF2-40B4-BE49-F238E27FC236}">
                <a16:creationId xmlns:a16="http://schemas.microsoft.com/office/drawing/2014/main" id="{90F25F13-4B8D-4522-A132-885F58A12796}"/>
              </a:ext>
            </a:extLst>
          </p:cNvPr>
          <p:cNvSpPr txBox="1"/>
          <p:nvPr/>
        </p:nvSpPr>
        <p:spPr>
          <a:xfrm rot="5400000">
            <a:off x="9626241" y="24629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</a:t>
            </a:r>
            <a:endParaRPr lang="en-US" dirty="0"/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F13BA6D4-E294-42C1-8874-A4FAA6560270}"/>
              </a:ext>
            </a:extLst>
          </p:cNvPr>
          <p:cNvSpPr/>
          <p:nvPr/>
        </p:nvSpPr>
        <p:spPr>
          <a:xfrm>
            <a:off x="7983305" y="6095711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tepe=-1</a:t>
            </a:r>
            <a:endParaRPr lang="en-US" dirty="0"/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004B7D40-03CE-4F36-A255-4E411CAA21FB}"/>
              </a:ext>
            </a:extLst>
          </p:cNvPr>
          <p:cNvCxnSpPr>
            <a:cxnSpLocks/>
          </p:cNvCxnSpPr>
          <p:nvPr/>
        </p:nvCxnSpPr>
        <p:spPr>
          <a:xfrm flipH="1">
            <a:off x="3275425" y="2678892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A12B71E8-1329-47D5-99CB-45DD9838E04E}"/>
              </a:ext>
            </a:extLst>
          </p:cNvPr>
          <p:cNvSpPr/>
          <p:nvPr/>
        </p:nvSpPr>
        <p:spPr>
          <a:xfrm>
            <a:off x="4729358" y="2404572"/>
            <a:ext cx="1814318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Sınırı geçtik mi?</a:t>
            </a:r>
            <a:endParaRPr lang="en-US" dirty="0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0DD66E5E-113C-4188-9C93-6E2FD8E12D86}"/>
              </a:ext>
            </a:extLst>
          </p:cNvPr>
          <p:cNvCxnSpPr>
            <a:cxnSpLocks/>
          </p:cNvCxnSpPr>
          <p:nvPr/>
        </p:nvCxnSpPr>
        <p:spPr>
          <a:xfrm flipH="1">
            <a:off x="2914650" y="3262616"/>
            <a:ext cx="17760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kdörtgen: Köşeleri Yuvarlatılmış 20">
            <a:extLst>
              <a:ext uri="{FF2B5EF4-FFF2-40B4-BE49-F238E27FC236}">
                <a16:creationId xmlns:a16="http://schemas.microsoft.com/office/drawing/2014/main" id="{FC96A362-357F-4FC2-A367-4A4F1F3BA458}"/>
              </a:ext>
            </a:extLst>
          </p:cNvPr>
          <p:cNvSpPr/>
          <p:nvPr/>
        </p:nvSpPr>
        <p:spPr>
          <a:xfrm>
            <a:off x="4729357" y="2819298"/>
            <a:ext cx="3547868" cy="933552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Sınırı geçmediysek tepe yeni elemanın ekleneceği indise göre ayarlanıyor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98302B17-5E0B-419D-A976-9EEAE4490D76}"/>
              </a:ext>
            </a:extLst>
          </p:cNvPr>
          <p:cNvCxnSpPr>
            <a:cxnSpLocks/>
          </p:cNvCxnSpPr>
          <p:nvPr/>
        </p:nvCxnSpPr>
        <p:spPr>
          <a:xfrm>
            <a:off x="545838" y="2728884"/>
            <a:ext cx="80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DEB2C77-4AE0-4E92-9401-907190A27871}"/>
              </a:ext>
            </a:extLst>
          </p:cNvPr>
          <p:cNvCxnSpPr>
            <a:cxnSpLocks/>
          </p:cNvCxnSpPr>
          <p:nvPr/>
        </p:nvCxnSpPr>
        <p:spPr>
          <a:xfrm flipH="1">
            <a:off x="4433989" y="3507899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D78EDD6C-9D10-4A77-BB10-770D5C3EE89F}"/>
              </a:ext>
            </a:extLst>
          </p:cNvPr>
          <p:cNvSpPr/>
          <p:nvPr/>
        </p:nvSpPr>
        <p:spPr>
          <a:xfrm>
            <a:off x="5276850" y="3233579"/>
            <a:ext cx="2425390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yığının tepesine yükleniyor</a:t>
            </a:r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D99FF3CF-0A45-4373-86A0-67716129961C}"/>
              </a:ext>
            </a:extLst>
          </p:cNvPr>
          <p:cNvCxnSpPr>
            <a:cxnSpLocks/>
          </p:cNvCxnSpPr>
          <p:nvPr/>
        </p:nvCxnSpPr>
        <p:spPr>
          <a:xfrm>
            <a:off x="8604319" y="5613069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4F9231E6-898E-40F7-B835-9EEB64E2B9B6}"/>
              </a:ext>
            </a:extLst>
          </p:cNvPr>
          <p:cNvSpPr/>
          <p:nvPr/>
        </p:nvSpPr>
        <p:spPr>
          <a:xfrm>
            <a:off x="7956619" y="5414064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tepe=0</a:t>
            </a:r>
            <a:endParaRPr lang="en-US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EBD180D2-BB85-41EF-AF36-93E6743AA6EC}"/>
              </a:ext>
            </a:extLst>
          </p:cNvPr>
          <p:cNvCxnSpPr>
            <a:cxnSpLocks/>
          </p:cNvCxnSpPr>
          <p:nvPr/>
        </p:nvCxnSpPr>
        <p:spPr>
          <a:xfrm>
            <a:off x="8591550" y="4778654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47109305-2F7D-4DE6-9DE7-1396EDC1404B}"/>
              </a:ext>
            </a:extLst>
          </p:cNvPr>
          <p:cNvSpPr/>
          <p:nvPr/>
        </p:nvSpPr>
        <p:spPr>
          <a:xfrm>
            <a:off x="7943850" y="4579649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tepe=1</a:t>
            </a:r>
            <a:endParaRPr lang="en-US" dirty="0"/>
          </a:p>
        </p:txBody>
      </p: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8E110CA7-44A9-4C76-A1AD-D4D827A683E7}"/>
              </a:ext>
            </a:extLst>
          </p:cNvPr>
          <p:cNvCxnSpPr>
            <a:cxnSpLocks/>
          </p:cNvCxnSpPr>
          <p:nvPr/>
        </p:nvCxnSpPr>
        <p:spPr>
          <a:xfrm>
            <a:off x="8591550" y="4038829"/>
            <a:ext cx="6706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0239CF62-FE53-47E6-B494-5A46F1808AA4}"/>
              </a:ext>
            </a:extLst>
          </p:cNvPr>
          <p:cNvSpPr/>
          <p:nvPr/>
        </p:nvSpPr>
        <p:spPr>
          <a:xfrm>
            <a:off x="7943850" y="3839824"/>
            <a:ext cx="985531" cy="39716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tepe=2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4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3" grpId="0"/>
      <p:bldP spid="14" grpId="0"/>
      <p:bldP spid="16" grpId="0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882883-4BA4-4ACE-A071-4A3BB27E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 Çıkarma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7832F6C-8787-460D-95CB-3864BB657B06}"/>
              </a:ext>
            </a:extLst>
          </p:cNvPr>
          <p:cNvSpPr txBox="1"/>
          <p:nvPr/>
        </p:nvSpPr>
        <p:spPr>
          <a:xfrm>
            <a:off x="4133850" y="2432388"/>
            <a:ext cx="3524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Yigin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cikar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91D14296-8090-42E1-BF6C-D18563F8F0F2}"/>
              </a:ext>
            </a:extLst>
          </p:cNvPr>
          <p:cNvCxnSpPr>
            <a:cxnSpLocks/>
          </p:cNvCxnSpPr>
          <p:nvPr/>
        </p:nvCxnSpPr>
        <p:spPr>
          <a:xfrm flipH="1">
            <a:off x="7085425" y="4107642"/>
            <a:ext cx="14152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8FA5E0E0-50A7-49EA-874F-E20501C7C7CF}"/>
              </a:ext>
            </a:extLst>
          </p:cNvPr>
          <p:cNvSpPr/>
          <p:nvPr/>
        </p:nvSpPr>
        <p:spPr>
          <a:xfrm>
            <a:off x="8539357" y="3833322"/>
            <a:ext cx="2423917" cy="548640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Yığın boş değil ise tepe değerini bir azalt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4248</Words>
  <Application>Microsoft Office PowerPoint</Application>
  <PresentationFormat>Geniş ekran</PresentationFormat>
  <Paragraphs>1403</Paragraphs>
  <Slides>59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Courier New</vt:lpstr>
      <vt:lpstr>Office Teması</vt:lpstr>
      <vt:lpstr>Yığın</vt:lpstr>
      <vt:lpstr>Yığın Nedir ? </vt:lpstr>
      <vt:lpstr>Nasıl Gerçekleştirilecek ?</vt:lpstr>
      <vt:lpstr>Tasarıma Doğru</vt:lpstr>
      <vt:lpstr>Çıkarma</vt:lpstr>
      <vt:lpstr>Sabit Boyutlu Yığın Sınıfı</vt:lpstr>
      <vt:lpstr>Kurucu</vt:lpstr>
      <vt:lpstr>Eleman Ekleme</vt:lpstr>
      <vt:lpstr>Eleman Çıkarma</vt:lpstr>
      <vt:lpstr>Eleman Getirme</vt:lpstr>
      <vt:lpstr>Dinamik Yığın</vt:lpstr>
      <vt:lpstr>Kurucu</vt:lpstr>
      <vt:lpstr>Genislet Fonksiyonu</vt:lpstr>
      <vt:lpstr>Genişlet Fonksiyonu</vt:lpstr>
      <vt:lpstr>Ekle Fonksiyonu</vt:lpstr>
      <vt:lpstr>Yok Edici</vt:lpstr>
      <vt:lpstr>Bağlı Liste İle Ekleme</vt:lpstr>
      <vt:lpstr>Bağlı Liste İle Çıkarma</vt:lpstr>
      <vt:lpstr>Kaynak Kod</vt:lpstr>
      <vt:lpstr>Kurucu</vt:lpstr>
      <vt:lpstr>Ekle</vt:lpstr>
      <vt:lpstr>Eklenin Çalışması – Yığın Boş ise</vt:lpstr>
      <vt:lpstr>Eklenin Çalışması – Boş değil ise</vt:lpstr>
      <vt:lpstr>Çıkarma</vt:lpstr>
      <vt:lpstr>Çıkarmanın Çalışması – Yığın Boş ise</vt:lpstr>
      <vt:lpstr>Eklenin Çalışması – Boş değil ise</vt:lpstr>
      <vt:lpstr>Getir</vt:lpstr>
      <vt:lpstr>Örnek – Taban Dönüştürme</vt:lpstr>
      <vt:lpstr>Çözüm yolunda denemeler</vt:lpstr>
      <vt:lpstr>Yığının Kullanımı</vt:lpstr>
      <vt:lpstr>Kod Karşılığı</vt:lpstr>
      <vt:lpstr>Farklı bir yol</vt:lpstr>
      <vt:lpstr>Diğer Tabanları Ekleyelim.</vt:lpstr>
      <vt:lpstr>Parantez Kontrol</vt:lpstr>
      <vt:lpstr>Örnek</vt:lpstr>
      <vt:lpstr>Örnek</vt:lpstr>
      <vt:lpstr>Örnek</vt:lpstr>
      <vt:lpstr>Örnek</vt:lpstr>
      <vt:lpstr>Kod</vt:lpstr>
      <vt:lpstr>İnfix ifadenin Postfix’e Çevrilmesi</vt:lpstr>
      <vt:lpstr>Nasıl Yapılır</vt:lpstr>
      <vt:lpstr>Nasıl Yapılır</vt:lpstr>
      <vt:lpstr>Nasıl Yapılır</vt:lpstr>
      <vt:lpstr>Nasıl Yapılır</vt:lpstr>
      <vt:lpstr>Nasıl Yapılır</vt:lpstr>
      <vt:lpstr>Nasıl Yapılır</vt:lpstr>
      <vt:lpstr>Koda Geçelim – Yardımcı Fonksiyon</vt:lpstr>
      <vt:lpstr>infixToPostfix</vt:lpstr>
      <vt:lpstr>Sıradaki Sayı ise</vt:lpstr>
      <vt:lpstr>Sıradaki operatör ise</vt:lpstr>
      <vt:lpstr>Sıradaki ( ise</vt:lpstr>
      <vt:lpstr>Sıradaki ) ise</vt:lpstr>
      <vt:lpstr>Sıradaki ) ise</vt:lpstr>
      <vt:lpstr>Postfix Hesaplama</vt:lpstr>
      <vt:lpstr>Postfix Hesaplama</vt:lpstr>
      <vt:lpstr>Postfix Hesaplama</vt:lpstr>
      <vt:lpstr>Postfix Hesaplama</vt:lpstr>
      <vt:lpstr>Postfix Hesaplama</vt:lpstr>
      <vt:lpstr>Postfix Hesaplama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Yığın</dc:title>
  <dc:creator>KAYHAN AYAR</dc:creator>
  <cp:lastModifiedBy>KAYHAN AYAR</cp:lastModifiedBy>
  <cp:revision>374</cp:revision>
  <dcterms:created xsi:type="dcterms:W3CDTF">2021-11-01T19:38:14Z</dcterms:created>
  <dcterms:modified xsi:type="dcterms:W3CDTF">2021-11-27T17:27:32Z</dcterms:modified>
</cp:coreProperties>
</file>