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63" r:id="rId5"/>
    <p:sldId id="264" r:id="rId6"/>
    <p:sldId id="265" r:id="rId7"/>
    <p:sldId id="266" r:id="rId8"/>
    <p:sldId id="259" r:id="rId9"/>
    <p:sldId id="260" r:id="rId10"/>
    <p:sldId id="261" r:id="rId11"/>
    <p:sldId id="267" r:id="rId12"/>
    <p:sldId id="268" r:id="rId13"/>
    <p:sldId id="269" r:id="rId14"/>
    <p:sldId id="270" r:id="rId15"/>
    <p:sldId id="271" r:id="rId16"/>
    <p:sldId id="272" r:id="rId17"/>
    <p:sldId id="273" r:id="rId18"/>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ACA52E-BB7C-4016-AEF3-C76610168B48}" type="datetimeFigureOut">
              <a:rPr lang="tr-TR" smtClean="0"/>
              <a:pPr/>
              <a:t>31.3.2016</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59D757-168F-423F-9B90-3059722693B0}" type="slidenum">
              <a:rPr lang="tr-TR" smtClean="0"/>
              <a:pPr/>
              <a:t>‹#›</a:t>
            </a:fld>
            <a:endParaRPr lang="tr-TR"/>
          </a:p>
        </p:txBody>
      </p:sp>
    </p:spTree>
    <p:extLst>
      <p:ext uri="{BB962C8B-B14F-4D97-AF65-F5344CB8AC3E}">
        <p14:creationId xmlns:p14="http://schemas.microsoft.com/office/powerpoint/2010/main" val="1816855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a:t>Asıl başlık stili için tıklatın</a:t>
            </a: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p>
        </p:txBody>
      </p:sp>
      <p:sp>
        <p:nvSpPr>
          <p:cNvPr id="4" name="3 Veri Yer Tutucusu"/>
          <p:cNvSpPr>
            <a:spLocks noGrp="1"/>
          </p:cNvSpPr>
          <p:nvPr>
            <p:ph type="dt" sz="half" idx="10"/>
          </p:nvPr>
        </p:nvSpPr>
        <p:spPr/>
        <p:txBody>
          <a:bodyPr/>
          <a:lstStyle/>
          <a:p>
            <a:fld id="{E9828C67-9424-437D-B114-F5A164C0CBCC}" type="datetimeFigureOut">
              <a:rPr lang="tr-TR" smtClean="0"/>
              <a:pPr/>
              <a:t>31.3.2016</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36C80F2A-3812-4FA9-BD91-2879E4808C7F}" type="slidenum">
              <a:rPr lang="tr-TR" smtClean="0"/>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Dikey Metin Yer Tutucusu"/>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p>
            <a:fld id="{E9828C67-9424-437D-B114-F5A164C0CBCC}" type="datetimeFigureOut">
              <a:rPr lang="tr-TR" smtClean="0"/>
              <a:pPr/>
              <a:t>31.3.2016</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36C80F2A-3812-4FA9-BD91-2879E4808C7F}"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a:t>Asıl başlık stili için tıklatın</a:t>
            </a: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p>
            <a:fld id="{E9828C67-9424-437D-B114-F5A164C0CBCC}" type="datetimeFigureOut">
              <a:rPr lang="tr-TR" smtClean="0"/>
              <a:pPr/>
              <a:t>31.3.2016</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36C80F2A-3812-4FA9-BD91-2879E4808C7F}"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p>
            <a:fld id="{E9828C67-9424-437D-B114-F5A164C0CBCC}" type="datetimeFigureOut">
              <a:rPr lang="tr-TR" smtClean="0"/>
              <a:pPr/>
              <a:t>31.3.2016</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36C80F2A-3812-4FA9-BD91-2879E4808C7F}"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a:t>Asıl başlık stili için tıklatın</a:t>
            </a: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3 Veri Yer Tutucusu"/>
          <p:cNvSpPr>
            <a:spLocks noGrp="1"/>
          </p:cNvSpPr>
          <p:nvPr>
            <p:ph type="dt" sz="half" idx="10"/>
          </p:nvPr>
        </p:nvSpPr>
        <p:spPr/>
        <p:txBody>
          <a:bodyPr/>
          <a:lstStyle/>
          <a:p>
            <a:fld id="{E9828C67-9424-437D-B114-F5A164C0CBCC}" type="datetimeFigureOut">
              <a:rPr lang="tr-TR" smtClean="0"/>
              <a:pPr/>
              <a:t>31.3.2016</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36C80F2A-3812-4FA9-BD91-2879E4808C7F}" type="slidenum">
              <a:rPr lang="tr-TR" smtClean="0"/>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Veri Yer Tutucusu"/>
          <p:cNvSpPr>
            <a:spLocks noGrp="1"/>
          </p:cNvSpPr>
          <p:nvPr>
            <p:ph type="dt" sz="half" idx="10"/>
          </p:nvPr>
        </p:nvSpPr>
        <p:spPr/>
        <p:txBody>
          <a:bodyPr/>
          <a:lstStyle/>
          <a:p>
            <a:fld id="{E9828C67-9424-437D-B114-F5A164C0CBCC}" type="datetimeFigureOut">
              <a:rPr lang="tr-TR" smtClean="0"/>
              <a:pPr/>
              <a:t>31.3.2016</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36C80F2A-3812-4FA9-BD91-2879E4808C7F}"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a:t>Asıl başlık stili için tıklatın</a:t>
            </a: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6 Veri Yer Tutucusu"/>
          <p:cNvSpPr>
            <a:spLocks noGrp="1"/>
          </p:cNvSpPr>
          <p:nvPr>
            <p:ph type="dt" sz="half" idx="10"/>
          </p:nvPr>
        </p:nvSpPr>
        <p:spPr/>
        <p:txBody>
          <a:bodyPr/>
          <a:lstStyle/>
          <a:p>
            <a:fld id="{E9828C67-9424-437D-B114-F5A164C0CBCC}" type="datetimeFigureOut">
              <a:rPr lang="tr-TR" smtClean="0"/>
              <a:pPr/>
              <a:t>31.3.2016</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36C80F2A-3812-4FA9-BD91-2879E4808C7F}"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Veri Yer Tutucusu"/>
          <p:cNvSpPr>
            <a:spLocks noGrp="1"/>
          </p:cNvSpPr>
          <p:nvPr>
            <p:ph type="dt" sz="half" idx="10"/>
          </p:nvPr>
        </p:nvSpPr>
        <p:spPr/>
        <p:txBody>
          <a:bodyPr/>
          <a:lstStyle/>
          <a:p>
            <a:fld id="{E9828C67-9424-437D-B114-F5A164C0CBCC}" type="datetimeFigureOut">
              <a:rPr lang="tr-TR" smtClean="0"/>
              <a:pPr/>
              <a:t>31.3.2016</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36C80F2A-3812-4FA9-BD91-2879E4808C7F}"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E9828C67-9424-437D-B114-F5A164C0CBCC}" type="datetimeFigureOut">
              <a:rPr lang="tr-TR" smtClean="0"/>
              <a:pPr/>
              <a:t>31.3.2016</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36C80F2A-3812-4FA9-BD91-2879E4808C7F}"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a:t>Asıl başlık stili için tıklatın</a:t>
            </a: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4 Veri Yer Tutucusu"/>
          <p:cNvSpPr>
            <a:spLocks noGrp="1"/>
          </p:cNvSpPr>
          <p:nvPr>
            <p:ph type="dt" sz="half" idx="10"/>
          </p:nvPr>
        </p:nvSpPr>
        <p:spPr/>
        <p:txBody>
          <a:bodyPr/>
          <a:lstStyle/>
          <a:p>
            <a:fld id="{E9828C67-9424-437D-B114-F5A164C0CBCC}" type="datetimeFigureOut">
              <a:rPr lang="tr-TR" smtClean="0"/>
              <a:pPr/>
              <a:t>31.3.2016</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36C80F2A-3812-4FA9-BD91-2879E4808C7F}"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a:t>Asıl başlık stili için tıklatın</a:t>
            </a: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4 Veri Yer Tutucusu"/>
          <p:cNvSpPr>
            <a:spLocks noGrp="1"/>
          </p:cNvSpPr>
          <p:nvPr>
            <p:ph type="dt" sz="half" idx="10"/>
          </p:nvPr>
        </p:nvSpPr>
        <p:spPr/>
        <p:txBody>
          <a:bodyPr/>
          <a:lstStyle/>
          <a:p>
            <a:fld id="{E9828C67-9424-437D-B114-F5A164C0CBCC}" type="datetimeFigureOut">
              <a:rPr lang="tr-TR" smtClean="0"/>
              <a:pPr/>
              <a:t>31.3.2016</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36C80F2A-3812-4FA9-BD91-2879E4808C7F}" type="slidenum">
              <a:rPr lang="tr-TR" smtClean="0"/>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a:t>Asıl başlık stili için tıklatın</a:t>
            </a:r>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828C67-9424-437D-B114-F5A164C0CBCC}" type="datetimeFigureOut">
              <a:rPr lang="tr-TR" smtClean="0"/>
              <a:pPr/>
              <a:t>31.3.2016</a:t>
            </a:fld>
            <a:endParaRPr lang="tr-T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C80F2A-3812-4FA9-BD91-2879E4808C7F}"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msdn.microsoft.com/en-us/library/ebca9ah3.aspx" TargetMode="External"/><Relationship Id="rId2" Type="http://schemas.openxmlformats.org/officeDocument/2006/relationships/hyperlink" Target="https://msdn.microsoft.com/en-us/library/9fkccyh4.aspx" TargetMode="External"/><Relationship Id="rId1" Type="http://schemas.openxmlformats.org/officeDocument/2006/relationships/slideLayout" Target="../slideLayouts/slideLayout7.xml"/><Relationship Id="rId4" Type="http://schemas.openxmlformats.org/officeDocument/2006/relationships/hyperlink" Target="https://msdn.microsoft.com/en-us/library/ttw7t8t6.aspx"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msdn.microsoft.com/en-us/library/ebca9ah3.aspx" TargetMode="External"/><Relationship Id="rId2" Type="http://schemas.openxmlformats.org/officeDocument/2006/relationships/hyperlink" Target="https://msdn.microsoft.com/en-us/library/9fkccyh4.aspx"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p:txBody>
          <a:bodyPr/>
          <a:lstStyle/>
          <a:p>
            <a:r>
              <a:rPr lang="tr-TR" b="1" dirty="0" err="1"/>
              <a:t>Classes</a:t>
            </a:r>
            <a:r>
              <a:rPr lang="tr-TR" b="1" dirty="0"/>
              <a:t> </a:t>
            </a:r>
            <a:r>
              <a:rPr lang="tr-TR" b="1" dirty="0" err="1"/>
              <a:t>Inheritance</a:t>
            </a:r>
            <a:endParaRPr lang="tr-TR" dirty="0"/>
          </a:p>
        </p:txBody>
      </p:sp>
      <p:sp>
        <p:nvSpPr>
          <p:cNvPr id="3" name="2 Alt Başlık"/>
          <p:cNvSpPr>
            <a:spLocks noGrp="1"/>
          </p:cNvSpPr>
          <p:nvPr>
            <p:ph type="subTitle" idx="1"/>
          </p:nvPr>
        </p:nvSpPr>
        <p:spPr/>
        <p:txBody>
          <a:bodyPr/>
          <a:lstStyle/>
          <a:p>
            <a:endParaRPr lang="tr-T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etin kutusu"/>
          <p:cNvSpPr txBox="1"/>
          <p:nvPr/>
        </p:nvSpPr>
        <p:spPr>
          <a:xfrm>
            <a:off x="611560" y="1196752"/>
            <a:ext cx="7992888" cy="1754326"/>
          </a:xfrm>
          <a:prstGeom prst="rect">
            <a:avLst/>
          </a:prstGeom>
          <a:noFill/>
        </p:spPr>
        <p:txBody>
          <a:bodyPr wrap="square" rtlCol="0">
            <a:spAutoFit/>
          </a:bodyPr>
          <a:lstStyle/>
          <a:p>
            <a:r>
              <a:rPr lang="tr-TR" dirty="0" err="1"/>
              <a:t>The</a:t>
            </a:r>
            <a:r>
              <a:rPr lang="tr-TR" dirty="0"/>
              <a:t> </a:t>
            </a:r>
            <a:r>
              <a:rPr lang="tr-TR" dirty="0" err="1"/>
              <a:t>output</a:t>
            </a:r>
            <a:r>
              <a:rPr lang="tr-TR" dirty="0"/>
              <a:t> of </a:t>
            </a:r>
            <a:r>
              <a:rPr lang="tr-TR" dirty="0" err="1"/>
              <a:t>the</a:t>
            </a:r>
            <a:r>
              <a:rPr lang="tr-TR" dirty="0"/>
              <a:t> program</a:t>
            </a:r>
          </a:p>
          <a:p>
            <a:endParaRPr lang="tr-TR" dirty="0"/>
          </a:p>
          <a:p>
            <a:r>
              <a:rPr lang="en-US" dirty="0"/>
              <a:t>Base class -- Method1: base class field</a:t>
            </a:r>
          </a:p>
          <a:p>
            <a:r>
              <a:rPr lang="en-US" dirty="0"/>
              <a:t>Base class -- Method1: derived class field</a:t>
            </a:r>
          </a:p>
          <a:p>
            <a:r>
              <a:rPr lang="en-US" dirty="0"/>
              <a:t>Derived class -- Method2: base class field</a:t>
            </a:r>
          </a:p>
          <a:p>
            <a:r>
              <a:rPr lang="en-US" dirty="0"/>
              <a:t>Derived class -- Method2: derived class field</a:t>
            </a:r>
            <a:endParaRPr lang="tr-T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611560" y="692696"/>
            <a:ext cx="6246440" cy="5909310"/>
          </a:xfrm>
          <a:prstGeom prst="rect">
            <a:avLst/>
          </a:prstGeom>
        </p:spPr>
        <p:txBody>
          <a:bodyPr wrap="square">
            <a:spAutoFit/>
          </a:bodyPr>
          <a:lstStyle/>
          <a:p>
            <a:r>
              <a:rPr lang="tr-TR" sz="1050" dirty="0" err="1">
                <a:solidFill>
                  <a:srgbClr val="0000FF"/>
                </a:solidFill>
                <a:highlight>
                  <a:srgbClr val="FFFFFF"/>
                </a:highlight>
                <a:latin typeface="Consolas" panose="020B0609020204030204" pitchFamily="49" charset="0"/>
              </a:rPr>
              <a:t>using</a:t>
            </a:r>
            <a:r>
              <a:rPr lang="tr-TR" sz="1050" dirty="0">
                <a:solidFill>
                  <a:srgbClr val="000000"/>
                </a:solidFill>
                <a:highlight>
                  <a:srgbClr val="FFFFFF"/>
                </a:highlight>
                <a:latin typeface="Consolas" panose="020B0609020204030204" pitchFamily="49" charset="0"/>
              </a:rPr>
              <a:t> </a:t>
            </a:r>
            <a:r>
              <a:rPr lang="tr-TR" sz="1050" dirty="0" err="1">
                <a:solidFill>
                  <a:srgbClr val="000000"/>
                </a:solidFill>
                <a:highlight>
                  <a:srgbClr val="FFFFFF"/>
                </a:highlight>
                <a:latin typeface="Consolas" panose="020B0609020204030204" pitchFamily="49" charset="0"/>
              </a:rPr>
              <a:t>System</a:t>
            </a:r>
            <a:r>
              <a:rPr lang="tr-TR" sz="1050" dirty="0">
                <a:solidFill>
                  <a:srgbClr val="000000"/>
                </a:solidFill>
                <a:highlight>
                  <a:srgbClr val="FFFFFF"/>
                </a:highlight>
                <a:latin typeface="Consolas" panose="020B0609020204030204" pitchFamily="49" charset="0"/>
              </a:rPr>
              <a:t>;</a:t>
            </a:r>
          </a:p>
          <a:p>
            <a:r>
              <a:rPr lang="tr-TR" sz="1050" dirty="0" err="1">
                <a:solidFill>
                  <a:srgbClr val="0000FF"/>
                </a:solidFill>
                <a:highlight>
                  <a:srgbClr val="FFFFFF"/>
                </a:highlight>
                <a:latin typeface="Consolas" panose="020B0609020204030204" pitchFamily="49" charset="0"/>
              </a:rPr>
              <a:t>using</a:t>
            </a:r>
            <a:r>
              <a:rPr lang="tr-TR" sz="1050" dirty="0">
                <a:solidFill>
                  <a:srgbClr val="000000"/>
                </a:solidFill>
                <a:highlight>
                  <a:srgbClr val="FFFFFF"/>
                </a:highlight>
                <a:latin typeface="Consolas" panose="020B0609020204030204" pitchFamily="49" charset="0"/>
              </a:rPr>
              <a:t> </a:t>
            </a:r>
            <a:r>
              <a:rPr lang="tr-TR" sz="1050" dirty="0" err="1">
                <a:solidFill>
                  <a:srgbClr val="000000"/>
                </a:solidFill>
                <a:highlight>
                  <a:srgbClr val="FFFFFF"/>
                </a:highlight>
                <a:latin typeface="Consolas" panose="020B0609020204030204" pitchFamily="49" charset="0"/>
              </a:rPr>
              <a:t>System.Collections.Generic</a:t>
            </a:r>
            <a:r>
              <a:rPr lang="tr-TR" sz="1050" dirty="0">
                <a:solidFill>
                  <a:srgbClr val="000000"/>
                </a:solidFill>
                <a:highlight>
                  <a:srgbClr val="FFFFFF"/>
                </a:highlight>
                <a:latin typeface="Consolas" panose="020B0609020204030204" pitchFamily="49" charset="0"/>
              </a:rPr>
              <a:t>;</a:t>
            </a:r>
          </a:p>
          <a:p>
            <a:r>
              <a:rPr lang="tr-TR" sz="1050" dirty="0" err="1">
                <a:solidFill>
                  <a:srgbClr val="0000FF"/>
                </a:solidFill>
                <a:highlight>
                  <a:srgbClr val="FFFFFF"/>
                </a:highlight>
                <a:latin typeface="Consolas" panose="020B0609020204030204" pitchFamily="49" charset="0"/>
              </a:rPr>
              <a:t>using</a:t>
            </a:r>
            <a:r>
              <a:rPr lang="tr-TR" sz="1050" dirty="0">
                <a:solidFill>
                  <a:srgbClr val="000000"/>
                </a:solidFill>
                <a:highlight>
                  <a:srgbClr val="FFFFFF"/>
                </a:highlight>
                <a:latin typeface="Consolas" panose="020B0609020204030204" pitchFamily="49" charset="0"/>
              </a:rPr>
              <a:t> </a:t>
            </a:r>
            <a:r>
              <a:rPr lang="tr-TR" sz="1050" dirty="0" err="1">
                <a:solidFill>
                  <a:srgbClr val="000000"/>
                </a:solidFill>
                <a:highlight>
                  <a:srgbClr val="FFFFFF"/>
                </a:highlight>
                <a:latin typeface="Consolas" panose="020B0609020204030204" pitchFamily="49" charset="0"/>
              </a:rPr>
              <a:t>System.Linq</a:t>
            </a:r>
            <a:r>
              <a:rPr lang="tr-TR" sz="1050" dirty="0">
                <a:solidFill>
                  <a:srgbClr val="000000"/>
                </a:solidFill>
                <a:highlight>
                  <a:srgbClr val="FFFFFF"/>
                </a:highlight>
                <a:latin typeface="Consolas" panose="020B0609020204030204" pitchFamily="49" charset="0"/>
              </a:rPr>
              <a:t>;</a:t>
            </a:r>
          </a:p>
          <a:p>
            <a:r>
              <a:rPr lang="tr-TR" sz="1050" dirty="0" err="1">
                <a:solidFill>
                  <a:srgbClr val="0000FF"/>
                </a:solidFill>
                <a:highlight>
                  <a:srgbClr val="FFFFFF"/>
                </a:highlight>
                <a:latin typeface="Consolas" panose="020B0609020204030204" pitchFamily="49" charset="0"/>
              </a:rPr>
              <a:t>using</a:t>
            </a:r>
            <a:r>
              <a:rPr lang="tr-TR" sz="1050" dirty="0">
                <a:solidFill>
                  <a:srgbClr val="000000"/>
                </a:solidFill>
                <a:highlight>
                  <a:srgbClr val="FFFFFF"/>
                </a:highlight>
                <a:latin typeface="Consolas" panose="020B0609020204030204" pitchFamily="49" charset="0"/>
              </a:rPr>
              <a:t> </a:t>
            </a:r>
            <a:r>
              <a:rPr lang="tr-TR" sz="1050" dirty="0" err="1">
                <a:solidFill>
                  <a:srgbClr val="000000"/>
                </a:solidFill>
                <a:highlight>
                  <a:srgbClr val="FFFFFF"/>
                </a:highlight>
                <a:latin typeface="Consolas" panose="020B0609020204030204" pitchFamily="49" charset="0"/>
              </a:rPr>
              <a:t>System.Text</a:t>
            </a:r>
            <a:r>
              <a:rPr lang="tr-TR" sz="1050" dirty="0">
                <a:solidFill>
                  <a:srgbClr val="000000"/>
                </a:solidFill>
                <a:highlight>
                  <a:srgbClr val="FFFFFF"/>
                </a:highlight>
                <a:latin typeface="Consolas" panose="020B0609020204030204" pitchFamily="49" charset="0"/>
              </a:rPr>
              <a:t>;</a:t>
            </a:r>
          </a:p>
          <a:p>
            <a:r>
              <a:rPr lang="tr-TR" sz="1050" dirty="0" err="1">
                <a:solidFill>
                  <a:srgbClr val="0000FF"/>
                </a:solidFill>
                <a:highlight>
                  <a:srgbClr val="FFFFFF"/>
                </a:highlight>
                <a:latin typeface="Consolas" panose="020B0609020204030204" pitchFamily="49" charset="0"/>
              </a:rPr>
              <a:t>using</a:t>
            </a:r>
            <a:r>
              <a:rPr lang="tr-TR" sz="1050" dirty="0">
                <a:solidFill>
                  <a:srgbClr val="000000"/>
                </a:solidFill>
                <a:highlight>
                  <a:srgbClr val="FFFFFF"/>
                </a:highlight>
                <a:latin typeface="Consolas" panose="020B0609020204030204" pitchFamily="49" charset="0"/>
              </a:rPr>
              <a:t> </a:t>
            </a:r>
            <a:r>
              <a:rPr lang="tr-TR" sz="1050" dirty="0" err="1">
                <a:solidFill>
                  <a:srgbClr val="000000"/>
                </a:solidFill>
                <a:highlight>
                  <a:srgbClr val="FFFFFF"/>
                </a:highlight>
                <a:latin typeface="Consolas" panose="020B0609020204030204" pitchFamily="49" charset="0"/>
              </a:rPr>
              <a:t>System.Threading.Tasks</a:t>
            </a:r>
            <a:r>
              <a:rPr lang="tr-TR" sz="1050" dirty="0">
                <a:solidFill>
                  <a:srgbClr val="000000"/>
                </a:solidFill>
                <a:highlight>
                  <a:srgbClr val="FFFFFF"/>
                </a:highlight>
                <a:latin typeface="Consolas" panose="020B0609020204030204" pitchFamily="49" charset="0"/>
              </a:rPr>
              <a:t>;</a:t>
            </a:r>
          </a:p>
          <a:p>
            <a:endParaRPr lang="tr-TR" sz="1050" dirty="0">
              <a:solidFill>
                <a:srgbClr val="000000"/>
              </a:solidFill>
              <a:highlight>
                <a:srgbClr val="FFFFFF"/>
              </a:highlight>
              <a:latin typeface="Consolas" panose="020B0609020204030204" pitchFamily="49" charset="0"/>
            </a:endParaRPr>
          </a:p>
          <a:p>
            <a:r>
              <a:rPr lang="tr-TR" sz="1050" dirty="0" err="1">
                <a:solidFill>
                  <a:srgbClr val="0000FF"/>
                </a:solidFill>
                <a:highlight>
                  <a:srgbClr val="FFFFFF"/>
                </a:highlight>
                <a:latin typeface="Consolas" panose="020B0609020204030204" pitchFamily="49" charset="0"/>
              </a:rPr>
              <a:t>namespace</a:t>
            </a:r>
            <a:r>
              <a:rPr lang="tr-TR" sz="1050" dirty="0">
                <a:solidFill>
                  <a:srgbClr val="000000"/>
                </a:solidFill>
                <a:highlight>
                  <a:srgbClr val="FFFFFF"/>
                </a:highlight>
                <a:latin typeface="Consolas" panose="020B0609020204030204" pitchFamily="49" charset="0"/>
              </a:rPr>
              <a:t> _01_kalıtım</a:t>
            </a:r>
          </a:p>
          <a:p>
            <a:r>
              <a:rPr lang="tr-TR" sz="1050" dirty="0">
                <a:solidFill>
                  <a:srgbClr val="000000"/>
                </a:solidFill>
                <a:highlight>
                  <a:srgbClr val="FFFFFF"/>
                </a:highlight>
                <a:latin typeface="Consolas" panose="020B0609020204030204" pitchFamily="49" charset="0"/>
              </a:rPr>
              <a:t>{</a:t>
            </a:r>
          </a:p>
          <a:p>
            <a:r>
              <a:rPr lang="tr-TR" sz="1050" dirty="0">
                <a:solidFill>
                  <a:srgbClr val="000000"/>
                </a:solidFill>
                <a:highlight>
                  <a:srgbClr val="FFFFFF"/>
                </a:highlight>
                <a:latin typeface="Consolas" panose="020B0609020204030204" pitchFamily="49" charset="0"/>
              </a:rPr>
              <a:t>    </a:t>
            </a:r>
            <a:r>
              <a:rPr lang="tr-TR" sz="1050" dirty="0" err="1">
                <a:solidFill>
                  <a:srgbClr val="0000FF"/>
                </a:solidFill>
                <a:highlight>
                  <a:srgbClr val="FFFFFF"/>
                </a:highlight>
                <a:latin typeface="Consolas" panose="020B0609020204030204" pitchFamily="49" charset="0"/>
              </a:rPr>
              <a:t>public</a:t>
            </a:r>
            <a:r>
              <a:rPr lang="tr-TR" sz="1050" dirty="0">
                <a:solidFill>
                  <a:srgbClr val="000000"/>
                </a:solidFill>
                <a:highlight>
                  <a:srgbClr val="FFFFFF"/>
                </a:highlight>
                <a:latin typeface="Consolas" panose="020B0609020204030204" pitchFamily="49" charset="0"/>
              </a:rPr>
              <a:t> </a:t>
            </a:r>
            <a:r>
              <a:rPr lang="tr-TR" sz="1050" dirty="0" err="1">
                <a:solidFill>
                  <a:srgbClr val="0000FF"/>
                </a:solidFill>
                <a:highlight>
                  <a:srgbClr val="FFFFFF"/>
                </a:highlight>
                <a:latin typeface="Consolas" panose="020B0609020204030204" pitchFamily="49" charset="0"/>
              </a:rPr>
              <a:t>class</a:t>
            </a:r>
            <a:r>
              <a:rPr lang="tr-TR" sz="1050" dirty="0">
                <a:solidFill>
                  <a:srgbClr val="000000"/>
                </a:solidFill>
                <a:highlight>
                  <a:srgbClr val="FFFFFF"/>
                </a:highlight>
                <a:latin typeface="Consolas" panose="020B0609020204030204" pitchFamily="49" charset="0"/>
              </a:rPr>
              <a:t> </a:t>
            </a:r>
            <a:r>
              <a:rPr lang="tr-TR" sz="1050" dirty="0" err="1">
                <a:solidFill>
                  <a:srgbClr val="2B91AF"/>
                </a:solidFill>
                <a:highlight>
                  <a:srgbClr val="FFFFFF"/>
                </a:highlight>
                <a:latin typeface="Consolas" panose="020B0609020204030204" pitchFamily="49" charset="0"/>
              </a:rPr>
              <a:t>anaSınıf</a:t>
            </a:r>
            <a:endParaRPr lang="tr-TR" sz="1050" dirty="0">
              <a:solidFill>
                <a:srgbClr val="000000"/>
              </a:solidFill>
              <a:highlight>
                <a:srgbClr val="FFFFFF"/>
              </a:highlight>
              <a:latin typeface="Consolas" panose="020B0609020204030204" pitchFamily="49" charset="0"/>
            </a:endParaRPr>
          </a:p>
          <a:p>
            <a:r>
              <a:rPr lang="tr-TR" sz="1050" dirty="0">
                <a:solidFill>
                  <a:srgbClr val="000000"/>
                </a:solidFill>
                <a:highlight>
                  <a:srgbClr val="FFFFFF"/>
                </a:highlight>
                <a:latin typeface="Consolas" panose="020B0609020204030204" pitchFamily="49" charset="0"/>
              </a:rPr>
              <a:t>    {</a:t>
            </a:r>
          </a:p>
          <a:p>
            <a:r>
              <a:rPr lang="tr-TR" sz="1050" dirty="0">
                <a:solidFill>
                  <a:srgbClr val="000000"/>
                </a:solidFill>
                <a:highlight>
                  <a:srgbClr val="FFFFFF"/>
                </a:highlight>
                <a:latin typeface="Consolas" panose="020B0609020204030204" pitchFamily="49" charset="0"/>
              </a:rPr>
              <a:t>        </a:t>
            </a:r>
            <a:r>
              <a:rPr lang="tr-TR" sz="1050" dirty="0" err="1">
                <a:solidFill>
                  <a:srgbClr val="0000FF"/>
                </a:solidFill>
                <a:highlight>
                  <a:srgbClr val="FFFFFF"/>
                </a:highlight>
                <a:latin typeface="Consolas" panose="020B0609020204030204" pitchFamily="49" charset="0"/>
              </a:rPr>
              <a:t>public</a:t>
            </a:r>
            <a:r>
              <a:rPr lang="tr-TR" sz="1050" dirty="0">
                <a:solidFill>
                  <a:srgbClr val="000000"/>
                </a:solidFill>
                <a:highlight>
                  <a:srgbClr val="FFFFFF"/>
                </a:highlight>
                <a:latin typeface="Consolas" panose="020B0609020204030204" pitchFamily="49" charset="0"/>
              </a:rPr>
              <a:t> </a:t>
            </a:r>
            <a:r>
              <a:rPr lang="tr-TR" sz="1050" dirty="0" err="1">
                <a:solidFill>
                  <a:srgbClr val="000000"/>
                </a:solidFill>
                <a:highlight>
                  <a:srgbClr val="FFFFFF"/>
                </a:highlight>
                <a:latin typeface="Consolas" panose="020B0609020204030204" pitchFamily="49" charset="0"/>
              </a:rPr>
              <a:t>anaSınıf</a:t>
            </a:r>
            <a:r>
              <a:rPr lang="tr-TR" sz="1050" dirty="0">
                <a:solidFill>
                  <a:srgbClr val="000000"/>
                </a:solidFill>
                <a:highlight>
                  <a:srgbClr val="FFFFFF"/>
                </a:highlight>
                <a:latin typeface="Consolas" panose="020B0609020204030204" pitchFamily="49" charset="0"/>
              </a:rPr>
              <a:t>()</a:t>
            </a:r>
          </a:p>
          <a:p>
            <a:r>
              <a:rPr lang="tr-TR" sz="1050" dirty="0">
                <a:solidFill>
                  <a:srgbClr val="000000"/>
                </a:solidFill>
                <a:highlight>
                  <a:srgbClr val="FFFFFF"/>
                </a:highlight>
                <a:latin typeface="Consolas" panose="020B0609020204030204" pitchFamily="49" charset="0"/>
              </a:rPr>
              <a:t>        {</a:t>
            </a:r>
          </a:p>
          <a:p>
            <a:r>
              <a:rPr lang="tr-TR" sz="1050" dirty="0">
                <a:solidFill>
                  <a:srgbClr val="000000"/>
                </a:solidFill>
                <a:highlight>
                  <a:srgbClr val="FFFFFF"/>
                </a:highlight>
                <a:latin typeface="Consolas" panose="020B0609020204030204" pitchFamily="49" charset="0"/>
              </a:rPr>
              <a:t>        </a:t>
            </a:r>
            <a:r>
              <a:rPr lang="tr-TR" sz="1050" dirty="0" err="1">
                <a:solidFill>
                  <a:srgbClr val="2B91AF"/>
                </a:solidFill>
                <a:highlight>
                  <a:srgbClr val="FFFFFF"/>
                </a:highlight>
                <a:latin typeface="Consolas" panose="020B0609020204030204" pitchFamily="49" charset="0"/>
              </a:rPr>
              <a:t>Console</a:t>
            </a:r>
            <a:r>
              <a:rPr lang="tr-TR" sz="1050" dirty="0" err="1">
                <a:solidFill>
                  <a:srgbClr val="000000"/>
                </a:solidFill>
                <a:highlight>
                  <a:srgbClr val="FFFFFF"/>
                </a:highlight>
                <a:latin typeface="Consolas" panose="020B0609020204030204" pitchFamily="49" charset="0"/>
              </a:rPr>
              <a:t>.WriteLine</a:t>
            </a:r>
            <a:r>
              <a:rPr lang="tr-TR" sz="1050" dirty="0">
                <a:solidFill>
                  <a:srgbClr val="000000"/>
                </a:solidFill>
                <a:highlight>
                  <a:srgbClr val="FFFFFF"/>
                </a:highlight>
                <a:latin typeface="Consolas" panose="020B0609020204030204" pitchFamily="49" charset="0"/>
              </a:rPr>
              <a:t>(</a:t>
            </a:r>
            <a:r>
              <a:rPr lang="tr-TR" sz="1050" dirty="0">
                <a:solidFill>
                  <a:srgbClr val="A31515"/>
                </a:solidFill>
                <a:highlight>
                  <a:srgbClr val="FFFFFF"/>
                </a:highlight>
                <a:latin typeface="Consolas" panose="020B0609020204030204" pitchFamily="49" charset="0"/>
              </a:rPr>
              <a:t>"ana sınıf kurucusu"</a:t>
            </a:r>
            <a:r>
              <a:rPr lang="tr-TR" sz="1050" dirty="0">
                <a:solidFill>
                  <a:srgbClr val="000000"/>
                </a:solidFill>
                <a:highlight>
                  <a:srgbClr val="FFFFFF"/>
                </a:highlight>
                <a:latin typeface="Consolas" panose="020B0609020204030204" pitchFamily="49" charset="0"/>
              </a:rPr>
              <a:t>);</a:t>
            </a:r>
          </a:p>
          <a:p>
            <a:r>
              <a:rPr lang="tr-TR" sz="1050" dirty="0">
                <a:solidFill>
                  <a:srgbClr val="000000"/>
                </a:solidFill>
                <a:highlight>
                  <a:srgbClr val="FFFFFF"/>
                </a:highlight>
                <a:latin typeface="Consolas" panose="020B0609020204030204" pitchFamily="49" charset="0"/>
              </a:rPr>
              <a:t>        }</a:t>
            </a:r>
          </a:p>
          <a:p>
            <a:r>
              <a:rPr lang="tr-TR" sz="1050" dirty="0">
                <a:solidFill>
                  <a:srgbClr val="000000"/>
                </a:solidFill>
                <a:highlight>
                  <a:srgbClr val="FFFFFF"/>
                </a:highlight>
                <a:latin typeface="Consolas" panose="020B0609020204030204" pitchFamily="49" charset="0"/>
              </a:rPr>
              <a:t>        </a:t>
            </a:r>
            <a:r>
              <a:rPr lang="tr-TR" sz="1050" dirty="0" err="1">
                <a:solidFill>
                  <a:srgbClr val="0000FF"/>
                </a:solidFill>
                <a:highlight>
                  <a:srgbClr val="FFFFFF"/>
                </a:highlight>
                <a:latin typeface="Consolas" panose="020B0609020204030204" pitchFamily="49" charset="0"/>
              </a:rPr>
              <a:t>public</a:t>
            </a:r>
            <a:r>
              <a:rPr lang="tr-TR" sz="1050" dirty="0">
                <a:solidFill>
                  <a:srgbClr val="000000"/>
                </a:solidFill>
                <a:highlight>
                  <a:srgbClr val="FFFFFF"/>
                </a:highlight>
                <a:latin typeface="Consolas" panose="020B0609020204030204" pitchFamily="49" charset="0"/>
              </a:rPr>
              <a:t> </a:t>
            </a:r>
            <a:r>
              <a:rPr lang="tr-TR" sz="1050" dirty="0" err="1">
                <a:solidFill>
                  <a:srgbClr val="0000FF"/>
                </a:solidFill>
                <a:highlight>
                  <a:srgbClr val="FFFFFF"/>
                </a:highlight>
                <a:latin typeface="Consolas" panose="020B0609020204030204" pitchFamily="49" charset="0"/>
              </a:rPr>
              <a:t>void</a:t>
            </a:r>
            <a:r>
              <a:rPr lang="tr-TR" sz="1050" dirty="0">
                <a:solidFill>
                  <a:srgbClr val="000000"/>
                </a:solidFill>
                <a:highlight>
                  <a:srgbClr val="FFFFFF"/>
                </a:highlight>
                <a:latin typeface="Consolas" panose="020B0609020204030204" pitchFamily="49" charset="0"/>
              </a:rPr>
              <a:t> yaz()</a:t>
            </a:r>
          </a:p>
          <a:p>
            <a:r>
              <a:rPr lang="tr-TR" sz="1050" dirty="0">
                <a:solidFill>
                  <a:srgbClr val="000000"/>
                </a:solidFill>
                <a:highlight>
                  <a:srgbClr val="FFFFFF"/>
                </a:highlight>
                <a:latin typeface="Consolas" panose="020B0609020204030204" pitchFamily="49" charset="0"/>
              </a:rPr>
              <a:t>        {</a:t>
            </a:r>
          </a:p>
          <a:p>
            <a:r>
              <a:rPr lang="tr-TR" sz="1050" dirty="0">
                <a:solidFill>
                  <a:srgbClr val="000000"/>
                </a:solidFill>
                <a:highlight>
                  <a:srgbClr val="FFFFFF"/>
                </a:highlight>
                <a:latin typeface="Consolas" panose="020B0609020204030204" pitchFamily="49" charset="0"/>
              </a:rPr>
              <a:t>            </a:t>
            </a:r>
            <a:r>
              <a:rPr lang="tr-TR" sz="1050" dirty="0" err="1">
                <a:solidFill>
                  <a:srgbClr val="2B91AF"/>
                </a:solidFill>
                <a:highlight>
                  <a:srgbClr val="FFFFFF"/>
                </a:highlight>
                <a:latin typeface="Consolas" panose="020B0609020204030204" pitchFamily="49" charset="0"/>
              </a:rPr>
              <a:t>Console</a:t>
            </a:r>
            <a:r>
              <a:rPr lang="tr-TR" sz="1050" dirty="0" err="1">
                <a:solidFill>
                  <a:srgbClr val="000000"/>
                </a:solidFill>
                <a:highlight>
                  <a:srgbClr val="FFFFFF"/>
                </a:highlight>
                <a:latin typeface="Consolas" panose="020B0609020204030204" pitchFamily="49" charset="0"/>
              </a:rPr>
              <a:t>.WriteLine</a:t>
            </a:r>
            <a:r>
              <a:rPr lang="tr-TR" sz="1050" dirty="0">
                <a:solidFill>
                  <a:srgbClr val="000000"/>
                </a:solidFill>
                <a:highlight>
                  <a:srgbClr val="FFFFFF"/>
                </a:highlight>
                <a:latin typeface="Consolas" panose="020B0609020204030204" pitchFamily="49" charset="0"/>
              </a:rPr>
              <a:t>(</a:t>
            </a:r>
            <a:r>
              <a:rPr lang="tr-TR" sz="1050" dirty="0">
                <a:solidFill>
                  <a:srgbClr val="A31515"/>
                </a:solidFill>
                <a:highlight>
                  <a:srgbClr val="FFFFFF"/>
                </a:highlight>
                <a:latin typeface="Consolas" panose="020B0609020204030204" pitchFamily="49" charset="0"/>
              </a:rPr>
              <a:t>"Ben  sınıftayım"</a:t>
            </a:r>
            <a:r>
              <a:rPr lang="tr-TR" sz="1050" dirty="0">
                <a:solidFill>
                  <a:srgbClr val="000000"/>
                </a:solidFill>
                <a:highlight>
                  <a:srgbClr val="FFFFFF"/>
                </a:highlight>
                <a:latin typeface="Consolas" panose="020B0609020204030204" pitchFamily="49" charset="0"/>
              </a:rPr>
              <a:t>);</a:t>
            </a:r>
          </a:p>
          <a:p>
            <a:r>
              <a:rPr lang="tr-TR" sz="1050" dirty="0">
                <a:solidFill>
                  <a:srgbClr val="000000"/>
                </a:solidFill>
                <a:highlight>
                  <a:srgbClr val="FFFFFF"/>
                </a:highlight>
                <a:latin typeface="Consolas" panose="020B0609020204030204" pitchFamily="49" charset="0"/>
              </a:rPr>
              <a:t>        }</a:t>
            </a:r>
          </a:p>
          <a:p>
            <a:r>
              <a:rPr lang="tr-TR" sz="1050" dirty="0">
                <a:solidFill>
                  <a:srgbClr val="000000"/>
                </a:solidFill>
                <a:highlight>
                  <a:srgbClr val="FFFFFF"/>
                </a:highlight>
                <a:latin typeface="Consolas" panose="020B0609020204030204" pitchFamily="49" charset="0"/>
              </a:rPr>
              <a:t>    }</a:t>
            </a:r>
          </a:p>
          <a:p>
            <a:r>
              <a:rPr lang="tr-TR" sz="1050" dirty="0">
                <a:solidFill>
                  <a:srgbClr val="000000"/>
                </a:solidFill>
                <a:highlight>
                  <a:srgbClr val="FFFFFF"/>
                </a:highlight>
                <a:latin typeface="Consolas" panose="020B0609020204030204" pitchFamily="49" charset="0"/>
              </a:rPr>
              <a:t>    </a:t>
            </a:r>
            <a:r>
              <a:rPr lang="tr-TR" sz="1050" dirty="0" err="1">
                <a:solidFill>
                  <a:srgbClr val="0000FF"/>
                </a:solidFill>
                <a:highlight>
                  <a:srgbClr val="FFFFFF"/>
                </a:highlight>
                <a:latin typeface="Consolas" panose="020B0609020204030204" pitchFamily="49" charset="0"/>
              </a:rPr>
              <a:t>public</a:t>
            </a:r>
            <a:r>
              <a:rPr lang="tr-TR" sz="1050" dirty="0">
                <a:solidFill>
                  <a:srgbClr val="000000"/>
                </a:solidFill>
                <a:highlight>
                  <a:srgbClr val="FFFFFF"/>
                </a:highlight>
                <a:latin typeface="Consolas" panose="020B0609020204030204" pitchFamily="49" charset="0"/>
              </a:rPr>
              <a:t> </a:t>
            </a:r>
            <a:r>
              <a:rPr lang="tr-TR" sz="1050" dirty="0" err="1">
                <a:solidFill>
                  <a:srgbClr val="0000FF"/>
                </a:solidFill>
                <a:highlight>
                  <a:srgbClr val="FFFFFF"/>
                </a:highlight>
                <a:latin typeface="Consolas" panose="020B0609020204030204" pitchFamily="49" charset="0"/>
              </a:rPr>
              <a:t>class</a:t>
            </a:r>
            <a:r>
              <a:rPr lang="tr-TR" sz="1050" dirty="0">
                <a:solidFill>
                  <a:srgbClr val="000000"/>
                </a:solidFill>
                <a:highlight>
                  <a:srgbClr val="FFFFFF"/>
                </a:highlight>
                <a:latin typeface="Consolas" panose="020B0609020204030204" pitchFamily="49" charset="0"/>
              </a:rPr>
              <a:t> </a:t>
            </a:r>
            <a:r>
              <a:rPr lang="tr-TR" sz="1050" dirty="0" err="1">
                <a:solidFill>
                  <a:srgbClr val="2B91AF"/>
                </a:solidFill>
                <a:highlight>
                  <a:srgbClr val="FFFFFF"/>
                </a:highlight>
                <a:latin typeface="Consolas" panose="020B0609020204030204" pitchFamily="49" charset="0"/>
              </a:rPr>
              <a:t>ogulSınıf</a:t>
            </a:r>
            <a:r>
              <a:rPr lang="tr-TR" sz="1050" dirty="0" err="1">
                <a:solidFill>
                  <a:srgbClr val="000000"/>
                </a:solidFill>
                <a:highlight>
                  <a:srgbClr val="FFFFFF"/>
                </a:highlight>
                <a:latin typeface="Consolas" panose="020B0609020204030204" pitchFamily="49" charset="0"/>
              </a:rPr>
              <a:t>:</a:t>
            </a:r>
            <a:r>
              <a:rPr lang="tr-TR" sz="1050" dirty="0" err="1">
                <a:solidFill>
                  <a:srgbClr val="2B91AF"/>
                </a:solidFill>
                <a:highlight>
                  <a:srgbClr val="FFFFFF"/>
                </a:highlight>
                <a:latin typeface="Consolas" panose="020B0609020204030204" pitchFamily="49" charset="0"/>
              </a:rPr>
              <a:t>anaSınıf</a:t>
            </a:r>
            <a:endParaRPr lang="tr-TR" sz="1050" dirty="0">
              <a:solidFill>
                <a:srgbClr val="000000"/>
              </a:solidFill>
              <a:highlight>
                <a:srgbClr val="FFFFFF"/>
              </a:highlight>
              <a:latin typeface="Consolas" panose="020B0609020204030204" pitchFamily="49" charset="0"/>
            </a:endParaRPr>
          </a:p>
          <a:p>
            <a:r>
              <a:rPr lang="tr-TR" sz="1050" dirty="0">
                <a:solidFill>
                  <a:srgbClr val="000000"/>
                </a:solidFill>
                <a:highlight>
                  <a:srgbClr val="FFFFFF"/>
                </a:highlight>
                <a:latin typeface="Consolas" panose="020B0609020204030204" pitchFamily="49" charset="0"/>
              </a:rPr>
              <a:t>    {</a:t>
            </a:r>
          </a:p>
          <a:p>
            <a:r>
              <a:rPr lang="tr-TR" sz="1050" dirty="0">
                <a:solidFill>
                  <a:srgbClr val="000000"/>
                </a:solidFill>
                <a:highlight>
                  <a:srgbClr val="FFFFFF"/>
                </a:highlight>
                <a:latin typeface="Consolas" panose="020B0609020204030204" pitchFamily="49" charset="0"/>
              </a:rPr>
              <a:t>        </a:t>
            </a:r>
            <a:r>
              <a:rPr lang="tr-TR" sz="1050" dirty="0" err="1">
                <a:solidFill>
                  <a:srgbClr val="0000FF"/>
                </a:solidFill>
                <a:highlight>
                  <a:srgbClr val="FFFFFF"/>
                </a:highlight>
                <a:latin typeface="Consolas" panose="020B0609020204030204" pitchFamily="49" charset="0"/>
              </a:rPr>
              <a:t>public</a:t>
            </a:r>
            <a:r>
              <a:rPr lang="tr-TR" sz="1050" dirty="0">
                <a:solidFill>
                  <a:srgbClr val="000000"/>
                </a:solidFill>
                <a:highlight>
                  <a:srgbClr val="FFFFFF"/>
                </a:highlight>
                <a:latin typeface="Consolas" panose="020B0609020204030204" pitchFamily="49" charset="0"/>
              </a:rPr>
              <a:t> </a:t>
            </a:r>
            <a:r>
              <a:rPr lang="tr-TR" sz="1050" dirty="0" err="1">
                <a:solidFill>
                  <a:srgbClr val="000000"/>
                </a:solidFill>
                <a:highlight>
                  <a:srgbClr val="FFFFFF"/>
                </a:highlight>
                <a:latin typeface="Consolas" panose="020B0609020204030204" pitchFamily="49" charset="0"/>
              </a:rPr>
              <a:t>ogulSınıf</a:t>
            </a:r>
            <a:r>
              <a:rPr lang="tr-TR" sz="1050" dirty="0">
                <a:solidFill>
                  <a:srgbClr val="000000"/>
                </a:solidFill>
                <a:highlight>
                  <a:srgbClr val="FFFFFF"/>
                </a:highlight>
                <a:latin typeface="Consolas" panose="020B0609020204030204" pitchFamily="49" charset="0"/>
              </a:rPr>
              <a:t>()</a:t>
            </a:r>
          </a:p>
          <a:p>
            <a:r>
              <a:rPr lang="tr-TR" sz="1050" dirty="0">
                <a:solidFill>
                  <a:srgbClr val="000000"/>
                </a:solidFill>
                <a:highlight>
                  <a:srgbClr val="FFFFFF"/>
                </a:highlight>
                <a:latin typeface="Consolas" panose="020B0609020204030204" pitchFamily="49" charset="0"/>
              </a:rPr>
              <a:t>        {</a:t>
            </a:r>
          </a:p>
          <a:p>
            <a:r>
              <a:rPr lang="tr-TR" sz="1050" dirty="0">
                <a:solidFill>
                  <a:srgbClr val="000000"/>
                </a:solidFill>
                <a:highlight>
                  <a:srgbClr val="FFFFFF"/>
                </a:highlight>
                <a:latin typeface="Consolas" panose="020B0609020204030204" pitchFamily="49" charset="0"/>
              </a:rPr>
              <a:t>            </a:t>
            </a:r>
            <a:r>
              <a:rPr lang="tr-TR" sz="1050" dirty="0" err="1">
                <a:solidFill>
                  <a:srgbClr val="2B91AF"/>
                </a:solidFill>
                <a:highlight>
                  <a:srgbClr val="FFFFFF"/>
                </a:highlight>
                <a:latin typeface="Consolas" panose="020B0609020204030204" pitchFamily="49" charset="0"/>
              </a:rPr>
              <a:t>Console</a:t>
            </a:r>
            <a:r>
              <a:rPr lang="tr-TR" sz="1050" dirty="0" err="1">
                <a:solidFill>
                  <a:srgbClr val="000000"/>
                </a:solidFill>
                <a:highlight>
                  <a:srgbClr val="FFFFFF"/>
                </a:highlight>
                <a:latin typeface="Consolas" panose="020B0609020204030204" pitchFamily="49" charset="0"/>
              </a:rPr>
              <a:t>.WriteLine</a:t>
            </a:r>
            <a:r>
              <a:rPr lang="tr-TR" sz="1050" dirty="0">
                <a:solidFill>
                  <a:srgbClr val="000000"/>
                </a:solidFill>
                <a:highlight>
                  <a:srgbClr val="FFFFFF"/>
                </a:highlight>
                <a:latin typeface="Consolas" panose="020B0609020204030204" pitchFamily="49" charset="0"/>
              </a:rPr>
              <a:t>(</a:t>
            </a:r>
            <a:r>
              <a:rPr lang="tr-TR" sz="1050" dirty="0">
                <a:solidFill>
                  <a:srgbClr val="A31515"/>
                </a:solidFill>
                <a:highlight>
                  <a:srgbClr val="FFFFFF"/>
                </a:highlight>
                <a:latin typeface="Consolas" panose="020B0609020204030204" pitchFamily="49" charset="0"/>
              </a:rPr>
              <a:t>"</a:t>
            </a:r>
            <a:r>
              <a:rPr lang="tr-TR" sz="1050" dirty="0" err="1">
                <a:solidFill>
                  <a:srgbClr val="A31515"/>
                </a:solidFill>
                <a:highlight>
                  <a:srgbClr val="FFFFFF"/>
                </a:highlight>
                <a:latin typeface="Consolas" panose="020B0609020204030204" pitchFamily="49" charset="0"/>
              </a:rPr>
              <a:t>Ogul</a:t>
            </a:r>
            <a:r>
              <a:rPr lang="tr-TR" sz="1050" dirty="0">
                <a:solidFill>
                  <a:srgbClr val="A31515"/>
                </a:solidFill>
                <a:highlight>
                  <a:srgbClr val="FFFFFF"/>
                </a:highlight>
                <a:latin typeface="Consolas" panose="020B0609020204030204" pitchFamily="49" charset="0"/>
              </a:rPr>
              <a:t> Kurucu"</a:t>
            </a:r>
            <a:r>
              <a:rPr lang="tr-TR" sz="1050" dirty="0">
                <a:solidFill>
                  <a:srgbClr val="000000"/>
                </a:solidFill>
                <a:highlight>
                  <a:srgbClr val="FFFFFF"/>
                </a:highlight>
                <a:latin typeface="Consolas" panose="020B0609020204030204" pitchFamily="49" charset="0"/>
              </a:rPr>
              <a:t>);</a:t>
            </a:r>
          </a:p>
          <a:p>
            <a:r>
              <a:rPr lang="tr-TR" sz="1050" dirty="0">
                <a:solidFill>
                  <a:srgbClr val="000000"/>
                </a:solidFill>
                <a:highlight>
                  <a:srgbClr val="FFFFFF"/>
                </a:highlight>
                <a:latin typeface="Consolas" panose="020B0609020204030204" pitchFamily="49" charset="0"/>
              </a:rPr>
              <a:t>        }</a:t>
            </a:r>
          </a:p>
          <a:p>
            <a:r>
              <a:rPr lang="tr-TR" sz="1050" dirty="0">
                <a:solidFill>
                  <a:srgbClr val="000000"/>
                </a:solidFill>
                <a:highlight>
                  <a:srgbClr val="FFFFFF"/>
                </a:highlight>
                <a:latin typeface="Consolas" panose="020B0609020204030204" pitchFamily="49" charset="0"/>
              </a:rPr>
              <a:t>    }</a:t>
            </a:r>
          </a:p>
          <a:p>
            <a:r>
              <a:rPr lang="tr-TR" sz="1050" dirty="0">
                <a:solidFill>
                  <a:srgbClr val="000000"/>
                </a:solidFill>
                <a:highlight>
                  <a:srgbClr val="FFFFFF"/>
                </a:highlight>
                <a:latin typeface="Consolas" panose="020B0609020204030204" pitchFamily="49" charset="0"/>
              </a:rPr>
              <a:t>    </a:t>
            </a:r>
            <a:r>
              <a:rPr lang="tr-TR" sz="1050" dirty="0" err="1">
                <a:solidFill>
                  <a:srgbClr val="0000FF"/>
                </a:solidFill>
                <a:highlight>
                  <a:srgbClr val="FFFFFF"/>
                </a:highlight>
                <a:latin typeface="Consolas" panose="020B0609020204030204" pitchFamily="49" charset="0"/>
              </a:rPr>
              <a:t>class</a:t>
            </a:r>
            <a:r>
              <a:rPr lang="tr-TR" sz="1050" dirty="0">
                <a:solidFill>
                  <a:srgbClr val="000000"/>
                </a:solidFill>
                <a:highlight>
                  <a:srgbClr val="FFFFFF"/>
                </a:highlight>
                <a:latin typeface="Consolas" panose="020B0609020204030204" pitchFamily="49" charset="0"/>
              </a:rPr>
              <a:t> </a:t>
            </a:r>
            <a:r>
              <a:rPr lang="tr-TR" sz="1050" dirty="0">
                <a:solidFill>
                  <a:srgbClr val="2B91AF"/>
                </a:solidFill>
                <a:highlight>
                  <a:srgbClr val="FFFFFF"/>
                </a:highlight>
                <a:latin typeface="Consolas" panose="020B0609020204030204" pitchFamily="49" charset="0"/>
              </a:rPr>
              <a:t>Program</a:t>
            </a:r>
            <a:endParaRPr lang="tr-TR" sz="1050" dirty="0">
              <a:solidFill>
                <a:srgbClr val="000000"/>
              </a:solidFill>
              <a:highlight>
                <a:srgbClr val="FFFFFF"/>
              </a:highlight>
              <a:latin typeface="Consolas" panose="020B0609020204030204" pitchFamily="49" charset="0"/>
            </a:endParaRPr>
          </a:p>
          <a:p>
            <a:r>
              <a:rPr lang="tr-TR" sz="1050" dirty="0">
                <a:solidFill>
                  <a:srgbClr val="000000"/>
                </a:solidFill>
                <a:highlight>
                  <a:srgbClr val="FFFFFF"/>
                </a:highlight>
                <a:latin typeface="Consolas" panose="020B0609020204030204" pitchFamily="49" charset="0"/>
              </a:rPr>
              <a:t>    {</a:t>
            </a:r>
          </a:p>
          <a:p>
            <a:r>
              <a:rPr lang="tr-TR" sz="1050" dirty="0">
                <a:solidFill>
                  <a:srgbClr val="000000"/>
                </a:solidFill>
                <a:highlight>
                  <a:srgbClr val="FFFFFF"/>
                </a:highlight>
                <a:latin typeface="Consolas" panose="020B0609020204030204" pitchFamily="49" charset="0"/>
              </a:rPr>
              <a:t>        </a:t>
            </a:r>
            <a:r>
              <a:rPr lang="tr-TR" sz="1050" dirty="0" err="1">
                <a:solidFill>
                  <a:srgbClr val="0000FF"/>
                </a:solidFill>
                <a:highlight>
                  <a:srgbClr val="FFFFFF"/>
                </a:highlight>
                <a:latin typeface="Consolas" panose="020B0609020204030204" pitchFamily="49" charset="0"/>
              </a:rPr>
              <a:t>static</a:t>
            </a:r>
            <a:r>
              <a:rPr lang="tr-TR" sz="1050" dirty="0">
                <a:solidFill>
                  <a:srgbClr val="000000"/>
                </a:solidFill>
                <a:highlight>
                  <a:srgbClr val="FFFFFF"/>
                </a:highlight>
                <a:latin typeface="Consolas" panose="020B0609020204030204" pitchFamily="49" charset="0"/>
              </a:rPr>
              <a:t> </a:t>
            </a:r>
            <a:r>
              <a:rPr lang="tr-TR" sz="1050" dirty="0" err="1">
                <a:solidFill>
                  <a:srgbClr val="0000FF"/>
                </a:solidFill>
                <a:highlight>
                  <a:srgbClr val="FFFFFF"/>
                </a:highlight>
                <a:latin typeface="Consolas" panose="020B0609020204030204" pitchFamily="49" charset="0"/>
              </a:rPr>
              <a:t>void</a:t>
            </a:r>
            <a:r>
              <a:rPr lang="tr-TR" sz="1050" dirty="0">
                <a:solidFill>
                  <a:srgbClr val="000000"/>
                </a:solidFill>
                <a:highlight>
                  <a:srgbClr val="FFFFFF"/>
                </a:highlight>
                <a:latin typeface="Consolas" panose="020B0609020204030204" pitchFamily="49" charset="0"/>
              </a:rPr>
              <a:t> Main(</a:t>
            </a:r>
            <a:r>
              <a:rPr lang="tr-TR" sz="1050" dirty="0" err="1">
                <a:solidFill>
                  <a:srgbClr val="0000FF"/>
                </a:solidFill>
                <a:highlight>
                  <a:srgbClr val="FFFFFF"/>
                </a:highlight>
                <a:latin typeface="Consolas" panose="020B0609020204030204" pitchFamily="49" charset="0"/>
              </a:rPr>
              <a:t>string</a:t>
            </a:r>
            <a:r>
              <a:rPr lang="tr-TR" sz="1050" dirty="0">
                <a:solidFill>
                  <a:srgbClr val="000000"/>
                </a:solidFill>
                <a:highlight>
                  <a:srgbClr val="FFFFFF"/>
                </a:highlight>
                <a:latin typeface="Consolas" panose="020B0609020204030204" pitchFamily="49" charset="0"/>
              </a:rPr>
              <a:t>[] </a:t>
            </a:r>
            <a:r>
              <a:rPr lang="tr-TR" sz="1050" dirty="0" err="1">
                <a:solidFill>
                  <a:srgbClr val="000000"/>
                </a:solidFill>
                <a:highlight>
                  <a:srgbClr val="FFFFFF"/>
                </a:highlight>
                <a:latin typeface="Consolas" panose="020B0609020204030204" pitchFamily="49" charset="0"/>
              </a:rPr>
              <a:t>args</a:t>
            </a:r>
            <a:r>
              <a:rPr lang="tr-TR" sz="1050" dirty="0">
                <a:solidFill>
                  <a:srgbClr val="000000"/>
                </a:solidFill>
                <a:highlight>
                  <a:srgbClr val="FFFFFF"/>
                </a:highlight>
                <a:latin typeface="Consolas" panose="020B0609020204030204" pitchFamily="49" charset="0"/>
              </a:rPr>
              <a:t>)</a:t>
            </a:r>
          </a:p>
          <a:p>
            <a:r>
              <a:rPr lang="tr-TR" sz="1050" dirty="0">
                <a:solidFill>
                  <a:srgbClr val="000000"/>
                </a:solidFill>
                <a:highlight>
                  <a:srgbClr val="FFFFFF"/>
                </a:highlight>
                <a:latin typeface="Consolas" panose="020B0609020204030204" pitchFamily="49" charset="0"/>
              </a:rPr>
              <a:t>        {</a:t>
            </a:r>
          </a:p>
          <a:p>
            <a:r>
              <a:rPr lang="tr-TR" sz="1050" dirty="0">
                <a:solidFill>
                  <a:srgbClr val="000000"/>
                </a:solidFill>
                <a:highlight>
                  <a:srgbClr val="FFFFFF"/>
                </a:highlight>
                <a:latin typeface="Consolas" panose="020B0609020204030204" pitchFamily="49" charset="0"/>
              </a:rPr>
              <a:t>            </a:t>
            </a:r>
            <a:r>
              <a:rPr lang="tr-TR" sz="1050" dirty="0" err="1">
                <a:solidFill>
                  <a:srgbClr val="2B91AF"/>
                </a:solidFill>
                <a:highlight>
                  <a:srgbClr val="FFFFFF"/>
                </a:highlight>
                <a:latin typeface="Consolas" panose="020B0609020204030204" pitchFamily="49" charset="0"/>
              </a:rPr>
              <a:t>ogulSınıf</a:t>
            </a:r>
            <a:r>
              <a:rPr lang="tr-TR" sz="1050" dirty="0">
                <a:solidFill>
                  <a:srgbClr val="000000"/>
                </a:solidFill>
                <a:highlight>
                  <a:srgbClr val="FFFFFF"/>
                </a:highlight>
                <a:latin typeface="Consolas" panose="020B0609020204030204" pitchFamily="49" charset="0"/>
              </a:rPr>
              <a:t> </a:t>
            </a:r>
            <a:r>
              <a:rPr lang="tr-TR" sz="1050" dirty="0" err="1">
                <a:solidFill>
                  <a:srgbClr val="000000"/>
                </a:solidFill>
                <a:highlight>
                  <a:srgbClr val="FFFFFF"/>
                </a:highlight>
                <a:latin typeface="Consolas" panose="020B0609020204030204" pitchFamily="49" charset="0"/>
              </a:rPr>
              <a:t>ogul</a:t>
            </a:r>
            <a:r>
              <a:rPr lang="tr-TR" sz="1050" dirty="0">
                <a:solidFill>
                  <a:srgbClr val="000000"/>
                </a:solidFill>
                <a:highlight>
                  <a:srgbClr val="FFFFFF"/>
                </a:highlight>
                <a:latin typeface="Consolas" panose="020B0609020204030204" pitchFamily="49" charset="0"/>
              </a:rPr>
              <a:t> = </a:t>
            </a:r>
            <a:r>
              <a:rPr lang="tr-TR" sz="1050" dirty="0" err="1">
                <a:solidFill>
                  <a:srgbClr val="0000FF"/>
                </a:solidFill>
                <a:highlight>
                  <a:srgbClr val="FFFFFF"/>
                </a:highlight>
                <a:latin typeface="Consolas" panose="020B0609020204030204" pitchFamily="49" charset="0"/>
              </a:rPr>
              <a:t>new</a:t>
            </a:r>
            <a:r>
              <a:rPr lang="tr-TR" sz="1050" dirty="0">
                <a:solidFill>
                  <a:srgbClr val="000000"/>
                </a:solidFill>
                <a:highlight>
                  <a:srgbClr val="FFFFFF"/>
                </a:highlight>
                <a:latin typeface="Consolas" panose="020B0609020204030204" pitchFamily="49" charset="0"/>
              </a:rPr>
              <a:t> </a:t>
            </a:r>
            <a:r>
              <a:rPr lang="tr-TR" sz="1050" dirty="0" err="1">
                <a:solidFill>
                  <a:srgbClr val="2B91AF"/>
                </a:solidFill>
                <a:highlight>
                  <a:srgbClr val="FFFFFF"/>
                </a:highlight>
                <a:latin typeface="Consolas" panose="020B0609020204030204" pitchFamily="49" charset="0"/>
              </a:rPr>
              <a:t>ogulSınıf</a:t>
            </a:r>
            <a:r>
              <a:rPr lang="tr-TR" sz="1050" dirty="0">
                <a:solidFill>
                  <a:srgbClr val="000000"/>
                </a:solidFill>
                <a:highlight>
                  <a:srgbClr val="FFFFFF"/>
                </a:highlight>
                <a:latin typeface="Consolas" panose="020B0609020204030204" pitchFamily="49" charset="0"/>
              </a:rPr>
              <a:t>();</a:t>
            </a:r>
          </a:p>
          <a:p>
            <a:r>
              <a:rPr lang="tr-TR" sz="1050" dirty="0">
                <a:solidFill>
                  <a:srgbClr val="000000"/>
                </a:solidFill>
                <a:highlight>
                  <a:srgbClr val="FFFFFF"/>
                </a:highlight>
                <a:latin typeface="Consolas" panose="020B0609020204030204" pitchFamily="49" charset="0"/>
              </a:rPr>
              <a:t>            </a:t>
            </a:r>
            <a:r>
              <a:rPr lang="tr-TR" sz="1050" dirty="0" err="1">
                <a:solidFill>
                  <a:srgbClr val="000000"/>
                </a:solidFill>
                <a:highlight>
                  <a:srgbClr val="FFFFFF"/>
                </a:highlight>
                <a:latin typeface="Consolas" panose="020B0609020204030204" pitchFamily="49" charset="0"/>
              </a:rPr>
              <a:t>ogul.yaz</a:t>
            </a:r>
            <a:r>
              <a:rPr lang="tr-TR" sz="1050" dirty="0">
                <a:solidFill>
                  <a:srgbClr val="000000"/>
                </a:solidFill>
                <a:highlight>
                  <a:srgbClr val="FFFFFF"/>
                </a:highlight>
                <a:latin typeface="Consolas" panose="020B0609020204030204" pitchFamily="49" charset="0"/>
              </a:rPr>
              <a:t>();</a:t>
            </a:r>
          </a:p>
          <a:p>
            <a:r>
              <a:rPr lang="tr-TR" sz="1050" dirty="0">
                <a:solidFill>
                  <a:srgbClr val="000000"/>
                </a:solidFill>
                <a:highlight>
                  <a:srgbClr val="FFFFFF"/>
                </a:highlight>
                <a:latin typeface="Consolas" panose="020B0609020204030204" pitchFamily="49" charset="0"/>
              </a:rPr>
              <a:t>            </a:t>
            </a:r>
            <a:r>
              <a:rPr lang="tr-TR" sz="1050" dirty="0" err="1">
                <a:solidFill>
                  <a:srgbClr val="2B91AF"/>
                </a:solidFill>
                <a:highlight>
                  <a:srgbClr val="FFFFFF"/>
                </a:highlight>
                <a:latin typeface="Consolas" panose="020B0609020204030204" pitchFamily="49" charset="0"/>
              </a:rPr>
              <a:t>Console</a:t>
            </a:r>
            <a:r>
              <a:rPr lang="tr-TR" sz="1050" dirty="0" err="1">
                <a:solidFill>
                  <a:srgbClr val="000000"/>
                </a:solidFill>
                <a:highlight>
                  <a:srgbClr val="FFFFFF"/>
                </a:highlight>
                <a:latin typeface="Consolas" panose="020B0609020204030204" pitchFamily="49" charset="0"/>
              </a:rPr>
              <a:t>.ReadKey</a:t>
            </a:r>
            <a:r>
              <a:rPr lang="tr-TR" sz="1050" dirty="0">
                <a:solidFill>
                  <a:srgbClr val="000000"/>
                </a:solidFill>
                <a:highlight>
                  <a:srgbClr val="FFFFFF"/>
                </a:highlight>
                <a:latin typeface="Consolas" panose="020B0609020204030204" pitchFamily="49" charset="0"/>
              </a:rPr>
              <a:t>();</a:t>
            </a:r>
          </a:p>
          <a:p>
            <a:r>
              <a:rPr lang="tr-TR" sz="1050" dirty="0">
                <a:solidFill>
                  <a:srgbClr val="000000"/>
                </a:solidFill>
                <a:highlight>
                  <a:srgbClr val="FFFFFF"/>
                </a:highlight>
                <a:latin typeface="Consolas" panose="020B0609020204030204" pitchFamily="49" charset="0"/>
              </a:rPr>
              <a:t>        }</a:t>
            </a:r>
          </a:p>
          <a:p>
            <a:r>
              <a:rPr lang="tr-TR" sz="1050" dirty="0">
                <a:solidFill>
                  <a:srgbClr val="000000"/>
                </a:solidFill>
                <a:highlight>
                  <a:srgbClr val="FFFFFF"/>
                </a:highlight>
                <a:latin typeface="Consolas" panose="020B0609020204030204" pitchFamily="49" charset="0"/>
              </a:rPr>
              <a:t>    }</a:t>
            </a:r>
          </a:p>
          <a:p>
            <a:r>
              <a:rPr lang="tr-TR" sz="1050"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62259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107504" y="-5065633"/>
            <a:ext cx="8856984" cy="8679299"/>
          </a:xfrm>
          <a:prstGeom prst="rect">
            <a:avLst/>
          </a:prstGeom>
        </p:spPr>
        <p:txBody>
          <a:bodyPr wrap="square">
            <a:spAutoFit/>
          </a:bodyPr>
          <a:lstStyle/>
          <a:p>
            <a:r>
              <a:rPr lang="en-US" dirty="0">
                <a:solidFill>
                  <a:srgbClr val="2A2A2A"/>
                </a:solidFill>
                <a:latin typeface="Segoe UI" panose="020B0502040204020203" pitchFamily="34" charset="0"/>
              </a:rPr>
              <a:t>Polymorphism is often referred to as the third pillar of object-oriented programming, after encapsulation and inheritance. Polymorphism is a Greek word that means "many-shaped" and it has two distinct aspects:</a:t>
            </a:r>
          </a:p>
          <a:p>
            <a:pPr>
              <a:buFont typeface="Arial" panose="020B0604020202020204" pitchFamily="34" charset="0"/>
              <a:buChar char="•"/>
            </a:pPr>
            <a:r>
              <a:rPr lang="en-US" dirty="0">
                <a:solidFill>
                  <a:srgbClr val="2A2A2A"/>
                </a:solidFill>
                <a:latin typeface="Segoe UI" panose="020B0502040204020203" pitchFamily="34" charset="0"/>
              </a:rPr>
              <a:t>At run time, objects of a derived class may be treated as objects of a base class in places such as method parameters and collections or arrays. When this occurs, the object's declared type is no longer identical to its run-time type.</a:t>
            </a:r>
          </a:p>
          <a:p>
            <a:pPr>
              <a:buFont typeface="Arial" panose="020B0604020202020204" pitchFamily="34" charset="0"/>
              <a:buChar char="•"/>
            </a:pPr>
            <a:r>
              <a:rPr lang="en-US" dirty="0">
                <a:solidFill>
                  <a:srgbClr val="2A2A2A"/>
                </a:solidFill>
                <a:latin typeface="Segoe UI" panose="020B0502040204020203" pitchFamily="34" charset="0"/>
              </a:rPr>
              <a:t>Base classes may define and implement </a:t>
            </a:r>
            <a:r>
              <a:rPr lang="en-US" dirty="0">
                <a:solidFill>
                  <a:srgbClr val="00709F"/>
                </a:solidFill>
                <a:latin typeface="Segoe UI" panose="020B0502040204020203" pitchFamily="34" charset="0"/>
                <a:hlinkClick r:id="rId2"/>
              </a:rPr>
              <a:t>virtual</a:t>
            </a:r>
            <a:r>
              <a:rPr lang="en-US" dirty="0">
                <a:solidFill>
                  <a:srgbClr val="2A2A2A"/>
                </a:solidFill>
                <a:latin typeface="Segoe UI" panose="020B0502040204020203" pitchFamily="34" charset="0"/>
              </a:rPr>
              <a:t> </a:t>
            </a:r>
            <a:r>
              <a:rPr lang="en-US" i="1" dirty="0">
                <a:solidFill>
                  <a:srgbClr val="2A2A2A"/>
                </a:solidFill>
                <a:latin typeface="Segoe UI" panose="020B0502040204020203" pitchFamily="34" charset="0"/>
              </a:rPr>
              <a:t>methods</a:t>
            </a:r>
            <a:r>
              <a:rPr lang="en-US" dirty="0">
                <a:solidFill>
                  <a:srgbClr val="2A2A2A"/>
                </a:solidFill>
                <a:latin typeface="Segoe UI" panose="020B0502040204020203" pitchFamily="34" charset="0"/>
              </a:rPr>
              <a:t>, and derived classes can </a:t>
            </a:r>
            <a:r>
              <a:rPr lang="en-US" dirty="0">
                <a:solidFill>
                  <a:srgbClr val="00709F"/>
                </a:solidFill>
                <a:latin typeface="Segoe UI" panose="020B0502040204020203" pitchFamily="34" charset="0"/>
                <a:hlinkClick r:id="rId3"/>
              </a:rPr>
              <a:t>override</a:t>
            </a:r>
            <a:r>
              <a:rPr lang="en-US" dirty="0">
                <a:solidFill>
                  <a:srgbClr val="2A2A2A"/>
                </a:solidFill>
                <a:latin typeface="Segoe UI" panose="020B0502040204020203" pitchFamily="34" charset="0"/>
              </a:rPr>
              <a:t> them, which means they provide their own definition and implementation. At run-time, when client code calls the method, the CLR looks up the run-time type of the object, and invokes that override of the virtual method. Thus in your source code you can call a method on a base class, and cause a derived class's version of the method to be executed.</a:t>
            </a:r>
          </a:p>
          <a:p>
            <a:r>
              <a:rPr lang="en-US" dirty="0">
                <a:solidFill>
                  <a:srgbClr val="2A2A2A"/>
                </a:solidFill>
                <a:latin typeface="Segoe UI" panose="020B0502040204020203" pitchFamily="34" charset="0"/>
              </a:rPr>
              <a:t>Virtual methods enable you to work with groups of related objects in a uniform way. For example, suppose you have a drawing application that enables a user to create various kinds of shapes on a drawing surface. You do not know at compile time which specific types of shapes the user will create. However, the application has to keep track of all the various types of shapes that are created, and it has to update them in response to user mouse actions. You can use polymorphism to solve this problem in two basic steps:</a:t>
            </a:r>
          </a:p>
          <a:p>
            <a:pPr>
              <a:buFont typeface="+mj-lt"/>
              <a:buAutoNum type="arabicPeriod"/>
            </a:pPr>
            <a:r>
              <a:rPr lang="en-US" dirty="0">
                <a:solidFill>
                  <a:srgbClr val="2A2A2A"/>
                </a:solidFill>
                <a:latin typeface="Segoe UI" panose="020B0502040204020203" pitchFamily="34" charset="0"/>
              </a:rPr>
              <a:t>Create a class hierarchy in which each specific shape class derives from a common base class.</a:t>
            </a:r>
          </a:p>
          <a:p>
            <a:pPr>
              <a:buFont typeface="+mj-lt"/>
              <a:buAutoNum type="arabicPeriod"/>
            </a:pPr>
            <a:r>
              <a:rPr lang="en-US" dirty="0">
                <a:solidFill>
                  <a:srgbClr val="2A2A2A"/>
                </a:solidFill>
                <a:latin typeface="Segoe UI" panose="020B0502040204020203" pitchFamily="34" charset="0"/>
              </a:rPr>
              <a:t>Use a virtual method to invoke the appropriate method on any derived class through a single call to the base class method.</a:t>
            </a:r>
          </a:p>
          <a:p>
            <a:r>
              <a:rPr lang="en-US" dirty="0">
                <a:solidFill>
                  <a:srgbClr val="2A2A2A"/>
                </a:solidFill>
                <a:latin typeface="Segoe UI" panose="020B0502040204020203" pitchFamily="34" charset="0"/>
              </a:rPr>
              <a:t>First, create a base class called </a:t>
            </a:r>
            <a:r>
              <a:rPr lang="en-US" dirty="0">
                <a:solidFill>
                  <a:srgbClr val="006400"/>
                </a:solidFill>
                <a:latin typeface="Consolas" panose="020B0609020204030204" pitchFamily="49" charset="0"/>
              </a:rPr>
              <a:t>Shape</a:t>
            </a:r>
            <a:r>
              <a:rPr lang="en-US" dirty="0">
                <a:solidFill>
                  <a:srgbClr val="2A2A2A"/>
                </a:solidFill>
                <a:latin typeface="Segoe UI" panose="020B0502040204020203" pitchFamily="34" charset="0"/>
              </a:rPr>
              <a:t>, and derived classes such as </a:t>
            </a:r>
            <a:r>
              <a:rPr lang="en-US" dirty="0">
                <a:solidFill>
                  <a:srgbClr val="006400"/>
                </a:solidFill>
                <a:latin typeface="Consolas" panose="020B0609020204030204" pitchFamily="49" charset="0"/>
              </a:rPr>
              <a:t>Rectangle</a:t>
            </a:r>
            <a:r>
              <a:rPr lang="en-US" dirty="0">
                <a:solidFill>
                  <a:srgbClr val="2A2A2A"/>
                </a:solidFill>
                <a:latin typeface="Segoe UI" panose="020B0502040204020203" pitchFamily="34" charset="0"/>
              </a:rPr>
              <a:t>, </a:t>
            </a:r>
            <a:r>
              <a:rPr lang="en-US" dirty="0">
                <a:solidFill>
                  <a:srgbClr val="006400"/>
                </a:solidFill>
                <a:latin typeface="Consolas" panose="020B0609020204030204" pitchFamily="49" charset="0"/>
              </a:rPr>
              <a:t>Circle</a:t>
            </a:r>
            <a:r>
              <a:rPr lang="en-US" dirty="0">
                <a:solidFill>
                  <a:srgbClr val="2A2A2A"/>
                </a:solidFill>
                <a:latin typeface="Segoe UI" panose="020B0502040204020203" pitchFamily="34" charset="0"/>
              </a:rPr>
              <a:t>, and </a:t>
            </a:r>
            <a:r>
              <a:rPr lang="en-US" dirty="0">
                <a:solidFill>
                  <a:srgbClr val="006400"/>
                </a:solidFill>
                <a:latin typeface="Consolas" panose="020B0609020204030204" pitchFamily="49" charset="0"/>
              </a:rPr>
              <a:t>Triangle</a:t>
            </a:r>
            <a:r>
              <a:rPr lang="en-US" dirty="0">
                <a:solidFill>
                  <a:srgbClr val="2A2A2A"/>
                </a:solidFill>
                <a:latin typeface="Segoe UI" panose="020B0502040204020203" pitchFamily="34" charset="0"/>
              </a:rPr>
              <a:t>. Give the </a:t>
            </a:r>
            <a:r>
              <a:rPr lang="en-US" dirty="0">
                <a:solidFill>
                  <a:srgbClr val="006400"/>
                </a:solidFill>
                <a:latin typeface="Consolas" panose="020B0609020204030204" pitchFamily="49" charset="0"/>
              </a:rPr>
              <a:t>Shape</a:t>
            </a:r>
            <a:r>
              <a:rPr lang="en-US" dirty="0">
                <a:solidFill>
                  <a:srgbClr val="2A2A2A"/>
                </a:solidFill>
                <a:latin typeface="Segoe UI" panose="020B0502040204020203" pitchFamily="34" charset="0"/>
              </a:rPr>
              <a:t> class a virtual method </a:t>
            </a:r>
            <a:r>
              <a:rPr lang="en-US" dirty="0" err="1">
                <a:solidFill>
                  <a:srgbClr val="2A2A2A"/>
                </a:solidFill>
                <a:latin typeface="Segoe UI" panose="020B0502040204020203" pitchFamily="34" charset="0"/>
              </a:rPr>
              <a:t>called</a:t>
            </a:r>
            <a:r>
              <a:rPr lang="en-US" dirty="0" err="1">
                <a:solidFill>
                  <a:srgbClr val="006400"/>
                </a:solidFill>
                <a:latin typeface="Consolas" panose="020B0609020204030204" pitchFamily="49" charset="0"/>
              </a:rPr>
              <a:t>Draw</a:t>
            </a:r>
            <a:r>
              <a:rPr lang="en-US" dirty="0">
                <a:solidFill>
                  <a:srgbClr val="2A2A2A"/>
                </a:solidFill>
                <a:latin typeface="Segoe UI" panose="020B0502040204020203" pitchFamily="34" charset="0"/>
              </a:rPr>
              <a:t>, and override it in each derived class to draw the particular shape that the class represents. Create a </a:t>
            </a:r>
            <a:r>
              <a:rPr lang="en-US" dirty="0">
                <a:solidFill>
                  <a:srgbClr val="006400"/>
                </a:solidFill>
                <a:latin typeface="Consolas" panose="020B0609020204030204" pitchFamily="49" charset="0"/>
              </a:rPr>
              <a:t>List&lt;Shape&gt;</a:t>
            </a:r>
            <a:r>
              <a:rPr lang="en-US" dirty="0">
                <a:solidFill>
                  <a:srgbClr val="2A2A2A"/>
                </a:solidFill>
                <a:latin typeface="Segoe UI" panose="020B0502040204020203" pitchFamily="34" charset="0"/>
              </a:rPr>
              <a:t> object and add a Circle, Triangle and Rectangle to it. To update the drawing surface, use a </a:t>
            </a:r>
            <a:r>
              <a:rPr lang="en-US" dirty="0" err="1">
                <a:solidFill>
                  <a:srgbClr val="00709F"/>
                </a:solidFill>
                <a:latin typeface="Segoe UI" panose="020B0502040204020203" pitchFamily="34" charset="0"/>
                <a:hlinkClick r:id="rId4"/>
              </a:rPr>
              <a:t>foreach</a:t>
            </a:r>
            <a:r>
              <a:rPr lang="en-US" dirty="0">
                <a:solidFill>
                  <a:srgbClr val="2A2A2A"/>
                </a:solidFill>
                <a:latin typeface="Segoe UI" panose="020B0502040204020203" pitchFamily="34" charset="0"/>
              </a:rPr>
              <a:t> loop to iterate through the list and call the </a:t>
            </a:r>
            <a:r>
              <a:rPr lang="en-US" dirty="0">
                <a:solidFill>
                  <a:srgbClr val="006400"/>
                </a:solidFill>
                <a:latin typeface="Consolas" panose="020B0609020204030204" pitchFamily="49" charset="0"/>
              </a:rPr>
              <a:t>Draw</a:t>
            </a:r>
            <a:r>
              <a:rPr lang="en-US" dirty="0">
                <a:solidFill>
                  <a:srgbClr val="2A2A2A"/>
                </a:solidFill>
                <a:latin typeface="Segoe UI" panose="020B0502040204020203" pitchFamily="34" charset="0"/>
              </a:rPr>
              <a:t> method on each </a:t>
            </a:r>
            <a:r>
              <a:rPr lang="en-US" dirty="0" err="1">
                <a:solidFill>
                  <a:srgbClr val="006400"/>
                </a:solidFill>
                <a:latin typeface="Consolas" panose="020B0609020204030204" pitchFamily="49" charset="0"/>
              </a:rPr>
              <a:t>Shape</a:t>
            </a:r>
            <a:r>
              <a:rPr lang="en-US" dirty="0" err="1">
                <a:solidFill>
                  <a:srgbClr val="2A2A2A"/>
                </a:solidFill>
                <a:latin typeface="Segoe UI" panose="020B0502040204020203" pitchFamily="34" charset="0"/>
              </a:rPr>
              <a:t>object</a:t>
            </a:r>
            <a:r>
              <a:rPr lang="en-US" dirty="0">
                <a:solidFill>
                  <a:srgbClr val="2A2A2A"/>
                </a:solidFill>
                <a:latin typeface="Segoe UI" panose="020B0502040204020203" pitchFamily="34" charset="0"/>
              </a:rPr>
              <a:t> in the list. Even though each object in the list has a declared type of </a:t>
            </a:r>
            <a:r>
              <a:rPr lang="en-US" dirty="0">
                <a:solidFill>
                  <a:srgbClr val="006400"/>
                </a:solidFill>
                <a:latin typeface="Consolas" panose="020B0609020204030204" pitchFamily="49" charset="0"/>
              </a:rPr>
              <a:t>Shape</a:t>
            </a:r>
            <a:r>
              <a:rPr lang="en-US" dirty="0">
                <a:solidFill>
                  <a:srgbClr val="2A2A2A"/>
                </a:solidFill>
                <a:latin typeface="Segoe UI" panose="020B0502040204020203" pitchFamily="34" charset="0"/>
              </a:rPr>
              <a:t>, it is the run-time type (the overridden version of the method in each derived class) that will be invoked.</a:t>
            </a:r>
            <a:endParaRPr lang="en-US" b="0" i="0" dirty="0">
              <a:solidFill>
                <a:srgbClr val="2A2A2A"/>
              </a:solidFill>
              <a:effectLst/>
              <a:latin typeface="Segoe UI" panose="020B0502040204020203" pitchFamily="34" charset="0"/>
            </a:endParaRPr>
          </a:p>
        </p:txBody>
      </p:sp>
    </p:spTree>
    <p:extLst>
      <p:ext uri="{BB962C8B-B14F-4D97-AF65-F5344CB8AC3E}">
        <p14:creationId xmlns:p14="http://schemas.microsoft.com/office/powerpoint/2010/main" val="2106503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287016" y="1052736"/>
            <a:ext cx="8856984" cy="4955203"/>
          </a:xfrm>
          <a:prstGeom prst="rect">
            <a:avLst/>
          </a:prstGeom>
        </p:spPr>
        <p:txBody>
          <a:bodyPr wrap="square">
            <a:spAutoFit/>
          </a:bodyPr>
          <a:lstStyle/>
          <a:p>
            <a:pPr algn="just"/>
            <a:r>
              <a:rPr lang="en-US" sz="2800" b="1" dirty="0">
                <a:solidFill>
                  <a:srgbClr val="2A2A2A"/>
                </a:solidFill>
                <a:latin typeface="Segoe UI" panose="020B0502040204020203" pitchFamily="34" charset="0"/>
              </a:rPr>
              <a:t>Polymorphism </a:t>
            </a:r>
            <a:r>
              <a:rPr lang="en-US" sz="2400" dirty="0">
                <a:solidFill>
                  <a:srgbClr val="2A2A2A"/>
                </a:solidFill>
                <a:latin typeface="Segoe UI" panose="020B0502040204020203" pitchFamily="34" charset="0"/>
              </a:rPr>
              <a:t>is often referred to as the third pillar of object-oriented programming, after encapsulation and inheritance. Polymorphism is a Greek word that means "many-shaped" and it has two distinct aspects:</a:t>
            </a:r>
            <a:endParaRPr lang="tr-TR" sz="2400" dirty="0">
              <a:solidFill>
                <a:srgbClr val="2A2A2A"/>
              </a:solidFill>
              <a:latin typeface="Segoe UI" panose="020B0502040204020203" pitchFamily="34" charset="0"/>
            </a:endParaRPr>
          </a:p>
          <a:p>
            <a:pPr algn="just"/>
            <a:endParaRPr lang="en-US" dirty="0">
              <a:solidFill>
                <a:srgbClr val="2A2A2A"/>
              </a:solidFill>
              <a:latin typeface="Segoe UI" panose="020B0502040204020203" pitchFamily="34" charset="0"/>
            </a:endParaRPr>
          </a:p>
          <a:p>
            <a:pPr algn="just">
              <a:buFont typeface="Arial" panose="020B0604020202020204" pitchFamily="34" charset="0"/>
              <a:buChar char="•"/>
            </a:pPr>
            <a:r>
              <a:rPr lang="en-US" dirty="0">
                <a:solidFill>
                  <a:srgbClr val="2A2A2A"/>
                </a:solidFill>
                <a:latin typeface="Segoe UI" panose="020B0502040204020203" pitchFamily="34" charset="0"/>
              </a:rPr>
              <a:t>At run time, objects of a derived class may be treated as objects of a base class in places such as method parameters and collections or arrays. When this occurs, the object's declared type is no longer identical to its run-time type.</a:t>
            </a:r>
          </a:p>
          <a:p>
            <a:pPr algn="just">
              <a:buFont typeface="Arial" panose="020B0604020202020204" pitchFamily="34" charset="0"/>
              <a:buChar char="•"/>
            </a:pPr>
            <a:r>
              <a:rPr lang="en-US" dirty="0">
                <a:solidFill>
                  <a:srgbClr val="2A2A2A"/>
                </a:solidFill>
                <a:latin typeface="Segoe UI" panose="020B0502040204020203" pitchFamily="34" charset="0"/>
              </a:rPr>
              <a:t>Base classes may define and implement </a:t>
            </a:r>
            <a:r>
              <a:rPr lang="en-US" dirty="0">
                <a:solidFill>
                  <a:srgbClr val="00709F"/>
                </a:solidFill>
                <a:latin typeface="Segoe UI" panose="020B0502040204020203" pitchFamily="34" charset="0"/>
                <a:hlinkClick r:id="rId2"/>
              </a:rPr>
              <a:t>virtual</a:t>
            </a:r>
            <a:r>
              <a:rPr lang="en-US" dirty="0">
                <a:solidFill>
                  <a:srgbClr val="2A2A2A"/>
                </a:solidFill>
                <a:latin typeface="Segoe UI" panose="020B0502040204020203" pitchFamily="34" charset="0"/>
              </a:rPr>
              <a:t> </a:t>
            </a:r>
            <a:r>
              <a:rPr lang="en-US" i="1" dirty="0">
                <a:solidFill>
                  <a:srgbClr val="2A2A2A"/>
                </a:solidFill>
                <a:latin typeface="Segoe UI" panose="020B0502040204020203" pitchFamily="34" charset="0"/>
              </a:rPr>
              <a:t>methods</a:t>
            </a:r>
            <a:r>
              <a:rPr lang="en-US" dirty="0">
                <a:solidFill>
                  <a:srgbClr val="2A2A2A"/>
                </a:solidFill>
                <a:latin typeface="Segoe UI" panose="020B0502040204020203" pitchFamily="34" charset="0"/>
              </a:rPr>
              <a:t>, and derived classes can </a:t>
            </a:r>
            <a:r>
              <a:rPr lang="en-US" dirty="0">
                <a:solidFill>
                  <a:srgbClr val="00709F"/>
                </a:solidFill>
                <a:latin typeface="Segoe UI" panose="020B0502040204020203" pitchFamily="34" charset="0"/>
                <a:hlinkClick r:id="rId3"/>
              </a:rPr>
              <a:t>override</a:t>
            </a:r>
            <a:r>
              <a:rPr lang="en-US" dirty="0">
                <a:solidFill>
                  <a:srgbClr val="2A2A2A"/>
                </a:solidFill>
                <a:latin typeface="Segoe UI" panose="020B0502040204020203" pitchFamily="34" charset="0"/>
              </a:rPr>
              <a:t> them, which means they provide their own definition and</a:t>
            </a:r>
            <a:r>
              <a:rPr lang="tr-TR" dirty="0">
                <a:solidFill>
                  <a:srgbClr val="2A2A2A"/>
                </a:solidFill>
                <a:latin typeface="Segoe UI" panose="020B0502040204020203" pitchFamily="34" charset="0"/>
              </a:rPr>
              <a:t> </a:t>
            </a:r>
            <a:r>
              <a:rPr lang="en-US" dirty="0">
                <a:solidFill>
                  <a:srgbClr val="2A2A2A"/>
                </a:solidFill>
                <a:latin typeface="Segoe UI" panose="020B0502040204020203" pitchFamily="34" charset="0"/>
              </a:rPr>
              <a:t>implementation. At run-time, when client code calls the method, the CLR looks up the run-time type of the object, and invokes that override of the virtual method. Thus in your source code you can call a method on a base class, and cause a derived class's version of the method to be executed.</a:t>
            </a:r>
            <a:endParaRPr lang="tr-TR" dirty="0">
              <a:solidFill>
                <a:srgbClr val="2A2A2A"/>
              </a:solidFill>
              <a:latin typeface="Segoe UI" panose="020B0502040204020203" pitchFamily="34" charset="0"/>
            </a:endParaRPr>
          </a:p>
          <a:p>
            <a:pPr>
              <a:buFont typeface="Arial" panose="020B0604020202020204" pitchFamily="34" charset="0"/>
              <a:buChar char="•"/>
            </a:pPr>
            <a:endParaRPr lang="en-US" dirty="0">
              <a:solidFill>
                <a:srgbClr val="2A2A2A"/>
              </a:solidFill>
              <a:latin typeface="Segoe UI" panose="020B0502040204020203" pitchFamily="34" charset="0"/>
            </a:endParaRPr>
          </a:p>
          <a:p>
            <a:r>
              <a:rPr lang="en-US" dirty="0">
                <a:solidFill>
                  <a:srgbClr val="2A2A2A"/>
                </a:solidFill>
                <a:latin typeface="Segoe UI" panose="020B0502040204020203" pitchFamily="34" charset="0"/>
              </a:rPr>
              <a:t>Virtual methods enable you to work with groups of related objects in a uniform way. </a:t>
            </a:r>
          </a:p>
        </p:txBody>
      </p:sp>
    </p:spTree>
    <p:extLst>
      <p:ext uri="{BB962C8B-B14F-4D97-AF65-F5344CB8AC3E}">
        <p14:creationId xmlns:p14="http://schemas.microsoft.com/office/powerpoint/2010/main" val="2057933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23528" y="0"/>
            <a:ext cx="5544616" cy="6863417"/>
          </a:xfrm>
          <a:prstGeom prst="rect">
            <a:avLst/>
          </a:prstGeom>
        </p:spPr>
        <p:txBody>
          <a:bodyPr wrap="square">
            <a:spAutoFit/>
          </a:bodyPr>
          <a:lstStyle/>
          <a:p>
            <a:r>
              <a:rPr lang="tr-TR" sz="1000" dirty="0" err="1">
                <a:solidFill>
                  <a:srgbClr val="0000FF"/>
                </a:solidFill>
                <a:highlight>
                  <a:srgbClr val="FFFFFF"/>
                </a:highlight>
                <a:latin typeface="Consolas" panose="020B0609020204030204" pitchFamily="49" charset="0"/>
              </a:rPr>
              <a:t>using</a:t>
            </a:r>
            <a:r>
              <a:rPr lang="tr-TR" sz="1000" dirty="0">
                <a:solidFill>
                  <a:srgbClr val="000000"/>
                </a:solidFill>
                <a:highlight>
                  <a:srgbClr val="FFFFFF"/>
                </a:highlight>
                <a:latin typeface="Consolas" panose="020B0609020204030204" pitchFamily="49" charset="0"/>
              </a:rPr>
              <a:t> </a:t>
            </a:r>
            <a:r>
              <a:rPr lang="tr-TR" sz="1000" dirty="0" err="1">
                <a:solidFill>
                  <a:srgbClr val="000000"/>
                </a:solidFill>
                <a:highlight>
                  <a:srgbClr val="FFFFFF"/>
                </a:highlight>
                <a:latin typeface="Consolas" panose="020B0609020204030204" pitchFamily="49" charset="0"/>
              </a:rPr>
              <a:t>System</a:t>
            </a:r>
            <a:r>
              <a:rPr lang="tr-TR" sz="1000" dirty="0">
                <a:solidFill>
                  <a:srgbClr val="000000"/>
                </a:solidFill>
                <a:highlight>
                  <a:srgbClr val="FFFFFF"/>
                </a:highlight>
                <a:latin typeface="Consolas" panose="020B0609020204030204" pitchFamily="49" charset="0"/>
              </a:rPr>
              <a:t>;</a:t>
            </a:r>
          </a:p>
          <a:p>
            <a:r>
              <a:rPr lang="tr-TR" sz="1000" dirty="0" err="1">
                <a:solidFill>
                  <a:srgbClr val="0000FF"/>
                </a:solidFill>
                <a:highlight>
                  <a:srgbClr val="FFFFFF"/>
                </a:highlight>
                <a:latin typeface="Consolas" panose="020B0609020204030204" pitchFamily="49" charset="0"/>
              </a:rPr>
              <a:t>using</a:t>
            </a:r>
            <a:r>
              <a:rPr lang="tr-TR" sz="1000" dirty="0">
                <a:solidFill>
                  <a:srgbClr val="000000"/>
                </a:solidFill>
                <a:highlight>
                  <a:srgbClr val="FFFFFF"/>
                </a:highlight>
                <a:latin typeface="Consolas" panose="020B0609020204030204" pitchFamily="49" charset="0"/>
              </a:rPr>
              <a:t> </a:t>
            </a:r>
            <a:r>
              <a:rPr lang="tr-TR" sz="1000" dirty="0" err="1">
                <a:solidFill>
                  <a:srgbClr val="000000"/>
                </a:solidFill>
                <a:highlight>
                  <a:srgbClr val="FFFFFF"/>
                </a:highlight>
                <a:latin typeface="Consolas" panose="020B0609020204030204" pitchFamily="49" charset="0"/>
              </a:rPr>
              <a:t>System.Collections.Generic</a:t>
            </a:r>
            <a:r>
              <a:rPr lang="tr-TR" sz="1000" dirty="0">
                <a:solidFill>
                  <a:srgbClr val="000000"/>
                </a:solidFill>
                <a:highlight>
                  <a:srgbClr val="FFFFFF"/>
                </a:highlight>
                <a:latin typeface="Consolas" panose="020B0609020204030204" pitchFamily="49" charset="0"/>
              </a:rPr>
              <a:t>;</a:t>
            </a:r>
          </a:p>
          <a:p>
            <a:r>
              <a:rPr lang="tr-TR" sz="1000" dirty="0" err="1">
                <a:solidFill>
                  <a:srgbClr val="0000FF"/>
                </a:solidFill>
                <a:highlight>
                  <a:srgbClr val="FFFFFF"/>
                </a:highlight>
                <a:latin typeface="Consolas" panose="020B0609020204030204" pitchFamily="49" charset="0"/>
              </a:rPr>
              <a:t>using</a:t>
            </a:r>
            <a:r>
              <a:rPr lang="tr-TR" sz="1000" dirty="0">
                <a:solidFill>
                  <a:srgbClr val="000000"/>
                </a:solidFill>
                <a:highlight>
                  <a:srgbClr val="FFFFFF"/>
                </a:highlight>
                <a:latin typeface="Consolas" panose="020B0609020204030204" pitchFamily="49" charset="0"/>
              </a:rPr>
              <a:t> </a:t>
            </a:r>
            <a:r>
              <a:rPr lang="tr-TR" sz="1000" dirty="0" err="1">
                <a:solidFill>
                  <a:srgbClr val="000000"/>
                </a:solidFill>
                <a:highlight>
                  <a:srgbClr val="FFFFFF"/>
                </a:highlight>
                <a:latin typeface="Consolas" panose="020B0609020204030204" pitchFamily="49" charset="0"/>
              </a:rPr>
              <a:t>System.Linq</a:t>
            </a:r>
            <a:r>
              <a:rPr lang="tr-TR" sz="1000" dirty="0">
                <a:solidFill>
                  <a:srgbClr val="000000"/>
                </a:solidFill>
                <a:highlight>
                  <a:srgbClr val="FFFFFF"/>
                </a:highlight>
                <a:latin typeface="Consolas" panose="020B0609020204030204" pitchFamily="49" charset="0"/>
              </a:rPr>
              <a:t>;</a:t>
            </a:r>
          </a:p>
          <a:p>
            <a:r>
              <a:rPr lang="tr-TR" sz="1000" dirty="0" err="1">
                <a:solidFill>
                  <a:srgbClr val="0000FF"/>
                </a:solidFill>
                <a:highlight>
                  <a:srgbClr val="FFFFFF"/>
                </a:highlight>
                <a:latin typeface="Consolas" panose="020B0609020204030204" pitchFamily="49" charset="0"/>
              </a:rPr>
              <a:t>using</a:t>
            </a:r>
            <a:r>
              <a:rPr lang="tr-TR" sz="1000" dirty="0">
                <a:solidFill>
                  <a:srgbClr val="000000"/>
                </a:solidFill>
                <a:highlight>
                  <a:srgbClr val="FFFFFF"/>
                </a:highlight>
                <a:latin typeface="Consolas" panose="020B0609020204030204" pitchFamily="49" charset="0"/>
              </a:rPr>
              <a:t> </a:t>
            </a:r>
            <a:r>
              <a:rPr lang="tr-TR" sz="1000" dirty="0" err="1">
                <a:solidFill>
                  <a:srgbClr val="000000"/>
                </a:solidFill>
                <a:highlight>
                  <a:srgbClr val="FFFFFF"/>
                </a:highlight>
                <a:latin typeface="Consolas" panose="020B0609020204030204" pitchFamily="49" charset="0"/>
              </a:rPr>
              <a:t>System.Text</a:t>
            </a:r>
            <a:r>
              <a:rPr lang="tr-TR" sz="1000" dirty="0">
                <a:solidFill>
                  <a:srgbClr val="000000"/>
                </a:solidFill>
                <a:highlight>
                  <a:srgbClr val="FFFFFF"/>
                </a:highlight>
                <a:latin typeface="Consolas" panose="020B0609020204030204" pitchFamily="49" charset="0"/>
              </a:rPr>
              <a:t>;</a:t>
            </a:r>
          </a:p>
          <a:p>
            <a:r>
              <a:rPr lang="tr-TR" sz="1000" dirty="0" err="1">
                <a:solidFill>
                  <a:srgbClr val="0000FF"/>
                </a:solidFill>
                <a:highlight>
                  <a:srgbClr val="FFFFFF"/>
                </a:highlight>
                <a:latin typeface="Consolas" panose="020B0609020204030204" pitchFamily="49" charset="0"/>
              </a:rPr>
              <a:t>using</a:t>
            </a:r>
            <a:r>
              <a:rPr lang="tr-TR" sz="1000" dirty="0">
                <a:solidFill>
                  <a:srgbClr val="000000"/>
                </a:solidFill>
                <a:highlight>
                  <a:srgbClr val="FFFFFF"/>
                </a:highlight>
                <a:latin typeface="Consolas" panose="020B0609020204030204" pitchFamily="49" charset="0"/>
              </a:rPr>
              <a:t> </a:t>
            </a:r>
            <a:r>
              <a:rPr lang="tr-TR" sz="1000" dirty="0" err="1">
                <a:solidFill>
                  <a:srgbClr val="000000"/>
                </a:solidFill>
                <a:highlight>
                  <a:srgbClr val="FFFFFF"/>
                </a:highlight>
                <a:latin typeface="Consolas" panose="020B0609020204030204" pitchFamily="49" charset="0"/>
              </a:rPr>
              <a:t>System.Threading.Tasks</a:t>
            </a:r>
            <a:r>
              <a:rPr lang="tr-TR" sz="1000" dirty="0">
                <a:solidFill>
                  <a:srgbClr val="000000"/>
                </a:solidFill>
                <a:highlight>
                  <a:srgbClr val="FFFFFF"/>
                </a:highlight>
                <a:latin typeface="Consolas" panose="020B0609020204030204" pitchFamily="49" charset="0"/>
              </a:rPr>
              <a:t>;</a:t>
            </a:r>
          </a:p>
          <a:p>
            <a:endParaRPr lang="tr-TR" sz="1000" dirty="0">
              <a:solidFill>
                <a:srgbClr val="000000"/>
              </a:solidFill>
              <a:highlight>
                <a:srgbClr val="FFFFFF"/>
              </a:highlight>
              <a:latin typeface="Consolas" panose="020B0609020204030204" pitchFamily="49" charset="0"/>
            </a:endParaRPr>
          </a:p>
          <a:p>
            <a:endParaRPr lang="tr-TR" sz="1000" dirty="0">
              <a:solidFill>
                <a:srgbClr val="000000"/>
              </a:solidFill>
              <a:highlight>
                <a:srgbClr val="FFFFFF"/>
              </a:highlight>
              <a:latin typeface="Consolas" panose="020B0609020204030204" pitchFamily="49" charset="0"/>
            </a:endParaRPr>
          </a:p>
          <a:p>
            <a:endParaRPr lang="tr-TR" sz="1000" dirty="0">
              <a:solidFill>
                <a:srgbClr val="000000"/>
              </a:solidFill>
              <a:highlight>
                <a:srgbClr val="FFFFFF"/>
              </a:highlight>
              <a:latin typeface="Consolas" panose="020B0609020204030204" pitchFamily="49" charset="0"/>
            </a:endParaRPr>
          </a:p>
          <a:p>
            <a:r>
              <a:rPr lang="tr-TR" sz="1000" dirty="0" err="1">
                <a:solidFill>
                  <a:srgbClr val="0000FF"/>
                </a:solidFill>
                <a:highlight>
                  <a:srgbClr val="FFFFFF"/>
                </a:highlight>
                <a:latin typeface="Consolas" panose="020B0609020204030204" pitchFamily="49" charset="0"/>
              </a:rPr>
              <a:t>public</a:t>
            </a:r>
            <a:r>
              <a:rPr lang="tr-TR" sz="1000" dirty="0">
                <a:solidFill>
                  <a:srgbClr val="000000"/>
                </a:solidFill>
                <a:highlight>
                  <a:srgbClr val="FFFFFF"/>
                </a:highlight>
                <a:latin typeface="Consolas" panose="020B0609020204030204" pitchFamily="49" charset="0"/>
              </a:rPr>
              <a:t> </a:t>
            </a:r>
            <a:r>
              <a:rPr lang="tr-TR" sz="1000" dirty="0" err="1">
                <a:solidFill>
                  <a:srgbClr val="0000FF"/>
                </a:solidFill>
                <a:highlight>
                  <a:srgbClr val="FFFFFF"/>
                </a:highlight>
                <a:latin typeface="Consolas" panose="020B0609020204030204" pitchFamily="49" charset="0"/>
              </a:rPr>
              <a:t>class</a:t>
            </a:r>
            <a:r>
              <a:rPr lang="tr-TR" sz="1000" dirty="0">
                <a:solidFill>
                  <a:srgbClr val="000000"/>
                </a:solidFill>
                <a:highlight>
                  <a:srgbClr val="FFFFFF"/>
                </a:highlight>
                <a:latin typeface="Consolas" panose="020B0609020204030204" pitchFamily="49" charset="0"/>
              </a:rPr>
              <a:t> </a:t>
            </a:r>
            <a:r>
              <a:rPr lang="tr-TR" sz="1000" dirty="0">
                <a:solidFill>
                  <a:srgbClr val="2B91AF"/>
                </a:solidFill>
                <a:highlight>
                  <a:srgbClr val="FFFFFF"/>
                </a:highlight>
                <a:latin typeface="Consolas" panose="020B0609020204030204" pitchFamily="49" charset="0"/>
              </a:rPr>
              <a:t>Çizici</a:t>
            </a:r>
            <a:endParaRPr lang="tr-TR" sz="1000" dirty="0">
              <a:solidFill>
                <a:srgbClr val="000000"/>
              </a:solidFill>
              <a:highlight>
                <a:srgbClr val="FFFFFF"/>
              </a:highlight>
              <a:latin typeface="Consolas" panose="020B0609020204030204" pitchFamily="49" charset="0"/>
            </a:endParaRPr>
          </a:p>
          <a:p>
            <a:r>
              <a:rPr lang="tr-TR" sz="1000" dirty="0">
                <a:solidFill>
                  <a:srgbClr val="000000"/>
                </a:solidFill>
                <a:highlight>
                  <a:srgbClr val="FFFFFF"/>
                </a:highlight>
                <a:latin typeface="Consolas" panose="020B0609020204030204" pitchFamily="49" charset="0"/>
              </a:rPr>
              <a:t>{</a:t>
            </a:r>
          </a:p>
          <a:p>
            <a:r>
              <a:rPr lang="tr-TR" sz="1000" dirty="0">
                <a:solidFill>
                  <a:srgbClr val="000000"/>
                </a:solidFill>
                <a:highlight>
                  <a:srgbClr val="FFFFFF"/>
                </a:highlight>
                <a:latin typeface="Consolas" panose="020B0609020204030204" pitchFamily="49" charset="0"/>
              </a:rPr>
              <a:t>    </a:t>
            </a:r>
            <a:r>
              <a:rPr lang="tr-TR" sz="1000" dirty="0" err="1">
                <a:solidFill>
                  <a:srgbClr val="0000FF"/>
                </a:solidFill>
                <a:highlight>
                  <a:srgbClr val="FFFFFF"/>
                </a:highlight>
                <a:latin typeface="Consolas" panose="020B0609020204030204" pitchFamily="49" charset="0"/>
              </a:rPr>
              <a:t>public</a:t>
            </a:r>
            <a:r>
              <a:rPr lang="tr-TR" sz="1000" dirty="0">
                <a:solidFill>
                  <a:srgbClr val="000000"/>
                </a:solidFill>
                <a:highlight>
                  <a:srgbClr val="FFFFFF"/>
                </a:highlight>
                <a:latin typeface="Consolas" panose="020B0609020204030204" pitchFamily="49" charset="0"/>
              </a:rPr>
              <a:t> </a:t>
            </a:r>
            <a:r>
              <a:rPr lang="tr-TR" sz="1000" dirty="0" err="1">
                <a:solidFill>
                  <a:srgbClr val="0000FF"/>
                </a:solidFill>
                <a:highlight>
                  <a:srgbClr val="FFFFFF"/>
                </a:highlight>
                <a:latin typeface="Consolas" panose="020B0609020204030204" pitchFamily="49" charset="0"/>
              </a:rPr>
              <a:t>virtual</a:t>
            </a:r>
            <a:r>
              <a:rPr lang="tr-TR" sz="1000" dirty="0">
                <a:solidFill>
                  <a:srgbClr val="000000"/>
                </a:solidFill>
                <a:highlight>
                  <a:srgbClr val="FFFFFF"/>
                </a:highlight>
                <a:latin typeface="Consolas" panose="020B0609020204030204" pitchFamily="49" charset="0"/>
              </a:rPr>
              <a:t> </a:t>
            </a:r>
            <a:r>
              <a:rPr lang="tr-TR" sz="1000" dirty="0" err="1">
                <a:solidFill>
                  <a:srgbClr val="0000FF"/>
                </a:solidFill>
                <a:highlight>
                  <a:srgbClr val="FFFFFF"/>
                </a:highlight>
                <a:latin typeface="Consolas" panose="020B0609020204030204" pitchFamily="49" charset="0"/>
              </a:rPr>
              <a:t>void</a:t>
            </a:r>
            <a:r>
              <a:rPr lang="tr-TR" sz="1000" dirty="0">
                <a:solidFill>
                  <a:srgbClr val="000000"/>
                </a:solidFill>
                <a:highlight>
                  <a:srgbClr val="FFFFFF"/>
                </a:highlight>
                <a:latin typeface="Consolas" panose="020B0609020204030204" pitchFamily="49" charset="0"/>
              </a:rPr>
              <a:t> Çiz()  </a:t>
            </a:r>
            <a:r>
              <a:rPr lang="tr-TR" sz="1000" dirty="0">
                <a:solidFill>
                  <a:srgbClr val="008000"/>
                </a:solidFill>
                <a:highlight>
                  <a:srgbClr val="FFFFFF"/>
                </a:highlight>
                <a:latin typeface="Consolas" panose="020B0609020204030204" pitchFamily="49" charset="0"/>
              </a:rPr>
              <a:t>//temel sınıf metodu</a:t>
            </a:r>
            <a:endParaRPr lang="tr-TR" sz="1000" dirty="0">
              <a:solidFill>
                <a:srgbClr val="000000"/>
              </a:solidFill>
              <a:highlight>
                <a:srgbClr val="FFFFFF"/>
              </a:highlight>
              <a:latin typeface="Consolas" panose="020B0609020204030204" pitchFamily="49" charset="0"/>
            </a:endParaRPr>
          </a:p>
          <a:p>
            <a:r>
              <a:rPr lang="tr-TR" sz="1000" dirty="0">
                <a:solidFill>
                  <a:srgbClr val="000000"/>
                </a:solidFill>
                <a:highlight>
                  <a:srgbClr val="FFFFFF"/>
                </a:highlight>
                <a:latin typeface="Consolas" panose="020B0609020204030204" pitchFamily="49" charset="0"/>
              </a:rPr>
              <a:t>    {                          </a:t>
            </a:r>
            <a:r>
              <a:rPr lang="tr-TR" sz="1000" dirty="0">
                <a:solidFill>
                  <a:srgbClr val="008000"/>
                </a:solidFill>
                <a:highlight>
                  <a:srgbClr val="FFFFFF"/>
                </a:highlight>
                <a:latin typeface="Consolas" panose="020B0609020204030204" pitchFamily="49" charset="0"/>
              </a:rPr>
              <a:t>//(türetilen sınıflarda değiştirilebilir.)</a:t>
            </a:r>
            <a:endParaRPr lang="tr-TR" sz="1000" dirty="0">
              <a:solidFill>
                <a:srgbClr val="000000"/>
              </a:solidFill>
              <a:highlight>
                <a:srgbClr val="FFFFFF"/>
              </a:highlight>
              <a:latin typeface="Consolas" panose="020B0609020204030204" pitchFamily="49" charset="0"/>
            </a:endParaRPr>
          </a:p>
          <a:p>
            <a:r>
              <a:rPr lang="tr-TR" sz="1000" dirty="0">
                <a:solidFill>
                  <a:srgbClr val="000000"/>
                </a:solidFill>
                <a:highlight>
                  <a:srgbClr val="FFFFFF"/>
                </a:highlight>
                <a:latin typeface="Consolas" panose="020B0609020204030204" pitchFamily="49" charset="0"/>
              </a:rPr>
              <a:t>        </a:t>
            </a:r>
            <a:r>
              <a:rPr lang="tr-TR" sz="1000" dirty="0" err="1">
                <a:solidFill>
                  <a:srgbClr val="2B91AF"/>
                </a:solidFill>
                <a:highlight>
                  <a:srgbClr val="FFFFFF"/>
                </a:highlight>
                <a:latin typeface="Consolas" panose="020B0609020204030204" pitchFamily="49" charset="0"/>
              </a:rPr>
              <a:t>Console</a:t>
            </a:r>
            <a:r>
              <a:rPr lang="tr-TR" sz="1000" dirty="0" err="1">
                <a:solidFill>
                  <a:srgbClr val="000000"/>
                </a:solidFill>
                <a:highlight>
                  <a:srgbClr val="FFFFFF"/>
                </a:highlight>
                <a:latin typeface="Consolas" panose="020B0609020204030204" pitchFamily="49" charset="0"/>
              </a:rPr>
              <a:t>.WriteLine</a:t>
            </a:r>
            <a:r>
              <a:rPr lang="tr-TR" sz="1000" dirty="0">
                <a:solidFill>
                  <a:srgbClr val="000000"/>
                </a:solidFill>
                <a:highlight>
                  <a:srgbClr val="FFFFFF"/>
                </a:highlight>
                <a:latin typeface="Consolas" panose="020B0609020204030204" pitchFamily="49" charset="0"/>
              </a:rPr>
              <a:t>(</a:t>
            </a:r>
            <a:r>
              <a:rPr lang="tr-TR" sz="1000" dirty="0">
                <a:solidFill>
                  <a:srgbClr val="A31515"/>
                </a:solidFill>
                <a:highlight>
                  <a:srgbClr val="FFFFFF"/>
                </a:highlight>
                <a:latin typeface="Consolas" panose="020B0609020204030204" pitchFamily="49" charset="0"/>
              </a:rPr>
              <a:t>"\t çizici"</a:t>
            </a:r>
            <a:r>
              <a:rPr lang="tr-TR" sz="1000" dirty="0">
                <a:solidFill>
                  <a:srgbClr val="000000"/>
                </a:solidFill>
                <a:highlight>
                  <a:srgbClr val="FFFFFF"/>
                </a:highlight>
                <a:latin typeface="Consolas" panose="020B0609020204030204" pitchFamily="49" charset="0"/>
              </a:rPr>
              <a:t>);</a:t>
            </a:r>
          </a:p>
          <a:p>
            <a:r>
              <a:rPr lang="tr-TR" sz="1000" dirty="0">
                <a:solidFill>
                  <a:srgbClr val="000000"/>
                </a:solidFill>
                <a:highlight>
                  <a:srgbClr val="FFFFFF"/>
                </a:highlight>
                <a:latin typeface="Consolas" panose="020B0609020204030204" pitchFamily="49" charset="0"/>
              </a:rPr>
              <a:t>    }</a:t>
            </a:r>
          </a:p>
          <a:p>
            <a:r>
              <a:rPr lang="tr-TR" sz="1000" dirty="0">
                <a:solidFill>
                  <a:srgbClr val="000000"/>
                </a:solidFill>
                <a:highlight>
                  <a:srgbClr val="FFFFFF"/>
                </a:highlight>
                <a:latin typeface="Consolas" panose="020B0609020204030204" pitchFamily="49" charset="0"/>
              </a:rPr>
              <a:t>}</a:t>
            </a:r>
          </a:p>
          <a:p>
            <a:r>
              <a:rPr lang="tr-TR" sz="1000" dirty="0" err="1">
                <a:solidFill>
                  <a:srgbClr val="0000FF"/>
                </a:solidFill>
                <a:highlight>
                  <a:srgbClr val="FFFFFF"/>
                </a:highlight>
                <a:latin typeface="Consolas" panose="020B0609020204030204" pitchFamily="49" charset="0"/>
              </a:rPr>
              <a:t>public</a:t>
            </a:r>
            <a:r>
              <a:rPr lang="tr-TR" sz="1000" dirty="0">
                <a:solidFill>
                  <a:srgbClr val="000000"/>
                </a:solidFill>
                <a:highlight>
                  <a:srgbClr val="FFFFFF"/>
                </a:highlight>
                <a:latin typeface="Consolas" panose="020B0609020204030204" pitchFamily="49" charset="0"/>
              </a:rPr>
              <a:t> </a:t>
            </a:r>
            <a:r>
              <a:rPr lang="tr-TR" sz="1000" dirty="0" err="1">
                <a:solidFill>
                  <a:srgbClr val="0000FF"/>
                </a:solidFill>
                <a:highlight>
                  <a:srgbClr val="FFFFFF"/>
                </a:highlight>
                <a:latin typeface="Consolas" panose="020B0609020204030204" pitchFamily="49" charset="0"/>
              </a:rPr>
              <a:t>class</a:t>
            </a:r>
            <a:r>
              <a:rPr lang="tr-TR" sz="1000" dirty="0">
                <a:solidFill>
                  <a:srgbClr val="000000"/>
                </a:solidFill>
                <a:highlight>
                  <a:srgbClr val="FFFFFF"/>
                </a:highlight>
                <a:latin typeface="Consolas" panose="020B0609020204030204" pitchFamily="49" charset="0"/>
              </a:rPr>
              <a:t> </a:t>
            </a:r>
            <a:r>
              <a:rPr lang="tr-TR" sz="1000" dirty="0" err="1">
                <a:solidFill>
                  <a:srgbClr val="2B91AF"/>
                </a:solidFill>
                <a:highlight>
                  <a:srgbClr val="FFFFFF"/>
                </a:highlight>
                <a:latin typeface="Consolas" panose="020B0609020204030204" pitchFamily="49" charset="0"/>
              </a:rPr>
              <a:t>DoğruÇiz</a:t>
            </a:r>
            <a:r>
              <a:rPr lang="tr-TR" sz="1000" dirty="0">
                <a:solidFill>
                  <a:srgbClr val="000000"/>
                </a:solidFill>
                <a:highlight>
                  <a:srgbClr val="FFFFFF"/>
                </a:highlight>
                <a:latin typeface="Consolas" panose="020B0609020204030204" pitchFamily="49" charset="0"/>
              </a:rPr>
              <a:t> : </a:t>
            </a:r>
            <a:r>
              <a:rPr lang="tr-TR" sz="1000" dirty="0">
                <a:solidFill>
                  <a:srgbClr val="2B91AF"/>
                </a:solidFill>
                <a:highlight>
                  <a:srgbClr val="FFFFFF"/>
                </a:highlight>
                <a:latin typeface="Consolas" panose="020B0609020204030204" pitchFamily="49" charset="0"/>
              </a:rPr>
              <a:t>Çizici</a:t>
            </a:r>
            <a:endParaRPr lang="tr-TR" sz="1000" dirty="0">
              <a:solidFill>
                <a:srgbClr val="000000"/>
              </a:solidFill>
              <a:highlight>
                <a:srgbClr val="FFFFFF"/>
              </a:highlight>
              <a:latin typeface="Consolas" panose="020B0609020204030204" pitchFamily="49" charset="0"/>
            </a:endParaRPr>
          </a:p>
          <a:p>
            <a:r>
              <a:rPr lang="tr-TR" sz="1000" dirty="0">
                <a:solidFill>
                  <a:srgbClr val="000000"/>
                </a:solidFill>
                <a:highlight>
                  <a:srgbClr val="FFFFFF"/>
                </a:highlight>
                <a:latin typeface="Consolas" panose="020B0609020204030204" pitchFamily="49" charset="0"/>
              </a:rPr>
              <a:t>{</a:t>
            </a:r>
          </a:p>
          <a:p>
            <a:r>
              <a:rPr lang="tr-TR" sz="1000" dirty="0">
                <a:solidFill>
                  <a:srgbClr val="000000"/>
                </a:solidFill>
                <a:highlight>
                  <a:srgbClr val="FFFFFF"/>
                </a:highlight>
                <a:latin typeface="Consolas" panose="020B0609020204030204" pitchFamily="49" charset="0"/>
              </a:rPr>
              <a:t>    </a:t>
            </a:r>
            <a:r>
              <a:rPr lang="tr-TR" sz="1000" dirty="0" err="1">
                <a:solidFill>
                  <a:srgbClr val="0000FF"/>
                </a:solidFill>
                <a:highlight>
                  <a:srgbClr val="FFFFFF"/>
                </a:highlight>
                <a:latin typeface="Consolas" panose="020B0609020204030204" pitchFamily="49" charset="0"/>
              </a:rPr>
              <a:t>public</a:t>
            </a:r>
            <a:r>
              <a:rPr lang="tr-TR" sz="1000" dirty="0">
                <a:solidFill>
                  <a:srgbClr val="000000"/>
                </a:solidFill>
                <a:highlight>
                  <a:srgbClr val="FFFFFF"/>
                </a:highlight>
                <a:latin typeface="Consolas" panose="020B0609020204030204" pitchFamily="49" charset="0"/>
              </a:rPr>
              <a:t> </a:t>
            </a:r>
            <a:r>
              <a:rPr lang="tr-TR" sz="1000" dirty="0" err="1">
                <a:solidFill>
                  <a:srgbClr val="0000FF"/>
                </a:solidFill>
                <a:highlight>
                  <a:srgbClr val="FFFFFF"/>
                </a:highlight>
                <a:latin typeface="Consolas" panose="020B0609020204030204" pitchFamily="49" charset="0"/>
              </a:rPr>
              <a:t>override</a:t>
            </a:r>
            <a:r>
              <a:rPr lang="tr-TR" sz="1000" dirty="0">
                <a:solidFill>
                  <a:srgbClr val="000000"/>
                </a:solidFill>
                <a:highlight>
                  <a:srgbClr val="FFFFFF"/>
                </a:highlight>
                <a:latin typeface="Consolas" panose="020B0609020204030204" pitchFamily="49" charset="0"/>
              </a:rPr>
              <a:t> </a:t>
            </a:r>
            <a:r>
              <a:rPr lang="tr-TR" sz="1000" dirty="0" err="1">
                <a:solidFill>
                  <a:srgbClr val="0000FF"/>
                </a:solidFill>
                <a:highlight>
                  <a:srgbClr val="FFFFFF"/>
                </a:highlight>
                <a:latin typeface="Consolas" panose="020B0609020204030204" pitchFamily="49" charset="0"/>
              </a:rPr>
              <a:t>void</a:t>
            </a:r>
            <a:r>
              <a:rPr lang="tr-TR" sz="1000" dirty="0">
                <a:solidFill>
                  <a:srgbClr val="000000"/>
                </a:solidFill>
                <a:highlight>
                  <a:srgbClr val="FFFFFF"/>
                </a:highlight>
                <a:latin typeface="Consolas" panose="020B0609020204030204" pitchFamily="49" charset="0"/>
              </a:rPr>
              <a:t> Çiz() </a:t>
            </a:r>
            <a:r>
              <a:rPr lang="tr-TR" sz="1000" dirty="0">
                <a:solidFill>
                  <a:srgbClr val="008000"/>
                </a:solidFill>
                <a:highlight>
                  <a:srgbClr val="FFFFFF"/>
                </a:highlight>
                <a:latin typeface="Consolas" panose="020B0609020204030204" pitchFamily="49" charset="0"/>
              </a:rPr>
              <a:t>// türetilen sınıf Çiz metodu</a:t>
            </a:r>
            <a:endParaRPr lang="tr-TR" sz="1000" dirty="0">
              <a:solidFill>
                <a:srgbClr val="000000"/>
              </a:solidFill>
              <a:highlight>
                <a:srgbClr val="FFFFFF"/>
              </a:highlight>
              <a:latin typeface="Consolas" panose="020B0609020204030204" pitchFamily="49" charset="0"/>
            </a:endParaRPr>
          </a:p>
          <a:p>
            <a:r>
              <a:rPr lang="tr-TR" sz="1000" dirty="0">
                <a:solidFill>
                  <a:srgbClr val="000000"/>
                </a:solidFill>
                <a:highlight>
                  <a:srgbClr val="FFFFFF"/>
                </a:highlight>
                <a:latin typeface="Consolas" panose="020B0609020204030204" pitchFamily="49" charset="0"/>
              </a:rPr>
              <a:t>    {</a:t>
            </a:r>
          </a:p>
          <a:p>
            <a:r>
              <a:rPr lang="tr-TR" sz="1000" dirty="0">
                <a:solidFill>
                  <a:srgbClr val="000000"/>
                </a:solidFill>
                <a:highlight>
                  <a:srgbClr val="FFFFFF"/>
                </a:highlight>
                <a:latin typeface="Consolas" panose="020B0609020204030204" pitchFamily="49" charset="0"/>
              </a:rPr>
              <a:t>        </a:t>
            </a:r>
            <a:r>
              <a:rPr lang="tr-TR" sz="1000" dirty="0" err="1">
                <a:solidFill>
                  <a:srgbClr val="2B91AF"/>
                </a:solidFill>
                <a:highlight>
                  <a:srgbClr val="FFFFFF"/>
                </a:highlight>
                <a:latin typeface="Consolas" panose="020B0609020204030204" pitchFamily="49" charset="0"/>
              </a:rPr>
              <a:t>Console</a:t>
            </a:r>
            <a:r>
              <a:rPr lang="tr-TR" sz="1000" dirty="0" err="1">
                <a:solidFill>
                  <a:srgbClr val="000000"/>
                </a:solidFill>
                <a:highlight>
                  <a:srgbClr val="FFFFFF"/>
                </a:highlight>
                <a:latin typeface="Consolas" panose="020B0609020204030204" pitchFamily="49" charset="0"/>
              </a:rPr>
              <a:t>.WriteLine</a:t>
            </a:r>
            <a:r>
              <a:rPr lang="tr-TR" sz="1000" dirty="0">
                <a:solidFill>
                  <a:srgbClr val="000000"/>
                </a:solidFill>
                <a:highlight>
                  <a:srgbClr val="FFFFFF"/>
                </a:highlight>
                <a:latin typeface="Consolas" panose="020B0609020204030204" pitchFamily="49" charset="0"/>
              </a:rPr>
              <a:t>(</a:t>
            </a:r>
            <a:r>
              <a:rPr lang="tr-TR" sz="1000" dirty="0">
                <a:solidFill>
                  <a:srgbClr val="A31515"/>
                </a:solidFill>
                <a:highlight>
                  <a:srgbClr val="FFFFFF"/>
                </a:highlight>
                <a:latin typeface="Consolas" panose="020B0609020204030204" pitchFamily="49" charset="0"/>
              </a:rPr>
              <a:t>"\t </a:t>
            </a:r>
            <a:r>
              <a:rPr lang="tr-TR" sz="1000" dirty="0" err="1">
                <a:solidFill>
                  <a:srgbClr val="A31515"/>
                </a:solidFill>
                <a:highlight>
                  <a:srgbClr val="FFFFFF"/>
                </a:highlight>
                <a:latin typeface="Consolas" panose="020B0609020204030204" pitchFamily="49" charset="0"/>
              </a:rPr>
              <a:t>Line</a:t>
            </a:r>
            <a:r>
              <a:rPr lang="tr-TR" sz="1000" dirty="0">
                <a:solidFill>
                  <a:srgbClr val="A31515"/>
                </a:solidFill>
                <a:highlight>
                  <a:srgbClr val="FFFFFF"/>
                </a:highlight>
                <a:latin typeface="Consolas" panose="020B0609020204030204" pitchFamily="49" charset="0"/>
              </a:rPr>
              <a:t>"</a:t>
            </a:r>
            <a:r>
              <a:rPr lang="tr-TR" sz="1000" dirty="0">
                <a:solidFill>
                  <a:srgbClr val="000000"/>
                </a:solidFill>
                <a:highlight>
                  <a:srgbClr val="FFFFFF"/>
                </a:highlight>
                <a:latin typeface="Consolas" panose="020B0609020204030204" pitchFamily="49" charset="0"/>
              </a:rPr>
              <a:t>);</a:t>
            </a:r>
          </a:p>
          <a:p>
            <a:r>
              <a:rPr lang="tr-TR" sz="1000" dirty="0">
                <a:solidFill>
                  <a:srgbClr val="000000"/>
                </a:solidFill>
                <a:highlight>
                  <a:srgbClr val="FFFFFF"/>
                </a:highlight>
                <a:latin typeface="Consolas" panose="020B0609020204030204" pitchFamily="49" charset="0"/>
              </a:rPr>
              <a:t>    }</a:t>
            </a:r>
          </a:p>
          <a:p>
            <a:r>
              <a:rPr lang="tr-TR" sz="1000" dirty="0">
                <a:solidFill>
                  <a:srgbClr val="000000"/>
                </a:solidFill>
                <a:highlight>
                  <a:srgbClr val="FFFFFF"/>
                </a:highlight>
                <a:latin typeface="Consolas" panose="020B0609020204030204" pitchFamily="49" charset="0"/>
              </a:rPr>
              <a:t>}</a:t>
            </a:r>
          </a:p>
          <a:p>
            <a:r>
              <a:rPr lang="tr-TR" sz="1000" dirty="0" err="1">
                <a:solidFill>
                  <a:srgbClr val="0000FF"/>
                </a:solidFill>
                <a:highlight>
                  <a:srgbClr val="FFFFFF"/>
                </a:highlight>
                <a:latin typeface="Consolas" panose="020B0609020204030204" pitchFamily="49" charset="0"/>
              </a:rPr>
              <a:t>public</a:t>
            </a:r>
            <a:r>
              <a:rPr lang="tr-TR" sz="1000" dirty="0">
                <a:solidFill>
                  <a:srgbClr val="000000"/>
                </a:solidFill>
                <a:highlight>
                  <a:srgbClr val="FFFFFF"/>
                </a:highlight>
                <a:latin typeface="Consolas" panose="020B0609020204030204" pitchFamily="49" charset="0"/>
              </a:rPr>
              <a:t> </a:t>
            </a:r>
            <a:r>
              <a:rPr lang="tr-TR" sz="1000" dirty="0" err="1">
                <a:solidFill>
                  <a:srgbClr val="0000FF"/>
                </a:solidFill>
                <a:highlight>
                  <a:srgbClr val="FFFFFF"/>
                </a:highlight>
                <a:latin typeface="Consolas" panose="020B0609020204030204" pitchFamily="49" charset="0"/>
              </a:rPr>
              <a:t>class</a:t>
            </a:r>
            <a:r>
              <a:rPr lang="tr-TR" sz="1000" dirty="0">
                <a:solidFill>
                  <a:srgbClr val="000000"/>
                </a:solidFill>
                <a:highlight>
                  <a:srgbClr val="FFFFFF"/>
                </a:highlight>
                <a:latin typeface="Consolas" panose="020B0609020204030204" pitchFamily="49" charset="0"/>
              </a:rPr>
              <a:t> </a:t>
            </a:r>
            <a:r>
              <a:rPr lang="tr-TR" sz="1000" dirty="0" err="1">
                <a:solidFill>
                  <a:srgbClr val="2B91AF"/>
                </a:solidFill>
                <a:highlight>
                  <a:srgbClr val="FFFFFF"/>
                </a:highlight>
                <a:latin typeface="Consolas" panose="020B0609020204030204" pitchFamily="49" charset="0"/>
              </a:rPr>
              <a:t>DaireÇiz</a:t>
            </a:r>
            <a:r>
              <a:rPr lang="tr-TR" sz="1000" dirty="0">
                <a:solidFill>
                  <a:srgbClr val="000000"/>
                </a:solidFill>
                <a:highlight>
                  <a:srgbClr val="FFFFFF"/>
                </a:highlight>
                <a:latin typeface="Consolas" panose="020B0609020204030204" pitchFamily="49" charset="0"/>
              </a:rPr>
              <a:t> : </a:t>
            </a:r>
            <a:r>
              <a:rPr lang="tr-TR" sz="1000" dirty="0">
                <a:solidFill>
                  <a:srgbClr val="2B91AF"/>
                </a:solidFill>
                <a:highlight>
                  <a:srgbClr val="FFFFFF"/>
                </a:highlight>
                <a:latin typeface="Consolas" panose="020B0609020204030204" pitchFamily="49" charset="0"/>
              </a:rPr>
              <a:t>Çizici</a:t>
            </a:r>
            <a:endParaRPr lang="tr-TR" sz="1000" dirty="0">
              <a:solidFill>
                <a:srgbClr val="000000"/>
              </a:solidFill>
              <a:highlight>
                <a:srgbClr val="FFFFFF"/>
              </a:highlight>
              <a:latin typeface="Consolas" panose="020B0609020204030204" pitchFamily="49" charset="0"/>
            </a:endParaRPr>
          </a:p>
          <a:p>
            <a:r>
              <a:rPr lang="tr-TR" sz="1000" dirty="0">
                <a:solidFill>
                  <a:srgbClr val="000000"/>
                </a:solidFill>
                <a:highlight>
                  <a:srgbClr val="FFFFFF"/>
                </a:highlight>
                <a:latin typeface="Consolas" panose="020B0609020204030204" pitchFamily="49" charset="0"/>
              </a:rPr>
              <a:t>{</a:t>
            </a:r>
          </a:p>
          <a:p>
            <a:r>
              <a:rPr lang="tr-TR" sz="1000" dirty="0">
                <a:solidFill>
                  <a:srgbClr val="000000"/>
                </a:solidFill>
                <a:highlight>
                  <a:srgbClr val="FFFFFF"/>
                </a:highlight>
                <a:latin typeface="Consolas" panose="020B0609020204030204" pitchFamily="49" charset="0"/>
              </a:rPr>
              <a:t>    </a:t>
            </a:r>
            <a:r>
              <a:rPr lang="tr-TR" sz="1000" dirty="0" err="1">
                <a:solidFill>
                  <a:srgbClr val="0000FF"/>
                </a:solidFill>
                <a:highlight>
                  <a:srgbClr val="FFFFFF"/>
                </a:highlight>
                <a:latin typeface="Consolas" panose="020B0609020204030204" pitchFamily="49" charset="0"/>
              </a:rPr>
              <a:t>public</a:t>
            </a:r>
            <a:r>
              <a:rPr lang="tr-TR" sz="1000" dirty="0">
                <a:solidFill>
                  <a:srgbClr val="000000"/>
                </a:solidFill>
                <a:highlight>
                  <a:srgbClr val="FFFFFF"/>
                </a:highlight>
                <a:latin typeface="Consolas" panose="020B0609020204030204" pitchFamily="49" charset="0"/>
              </a:rPr>
              <a:t> </a:t>
            </a:r>
            <a:r>
              <a:rPr lang="tr-TR" sz="1000" dirty="0" err="1">
                <a:solidFill>
                  <a:srgbClr val="0000FF"/>
                </a:solidFill>
                <a:highlight>
                  <a:srgbClr val="FFFFFF"/>
                </a:highlight>
                <a:latin typeface="Consolas" panose="020B0609020204030204" pitchFamily="49" charset="0"/>
              </a:rPr>
              <a:t>override</a:t>
            </a:r>
            <a:r>
              <a:rPr lang="tr-TR" sz="1000" dirty="0">
                <a:solidFill>
                  <a:srgbClr val="000000"/>
                </a:solidFill>
                <a:highlight>
                  <a:srgbClr val="FFFFFF"/>
                </a:highlight>
                <a:latin typeface="Consolas" panose="020B0609020204030204" pitchFamily="49" charset="0"/>
              </a:rPr>
              <a:t> </a:t>
            </a:r>
            <a:r>
              <a:rPr lang="tr-TR" sz="1000" dirty="0" err="1">
                <a:solidFill>
                  <a:srgbClr val="0000FF"/>
                </a:solidFill>
                <a:highlight>
                  <a:srgbClr val="FFFFFF"/>
                </a:highlight>
                <a:latin typeface="Consolas" panose="020B0609020204030204" pitchFamily="49" charset="0"/>
              </a:rPr>
              <a:t>void</a:t>
            </a:r>
            <a:r>
              <a:rPr lang="tr-TR" sz="1000" dirty="0">
                <a:solidFill>
                  <a:srgbClr val="000000"/>
                </a:solidFill>
                <a:highlight>
                  <a:srgbClr val="FFFFFF"/>
                </a:highlight>
                <a:latin typeface="Consolas" panose="020B0609020204030204" pitchFamily="49" charset="0"/>
              </a:rPr>
              <a:t> Çiz()  </a:t>
            </a:r>
            <a:r>
              <a:rPr lang="tr-TR" sz="1000" dirty="0">
                <a:solidFill>
                  <a:srgbClr val="008000"/>
                </a:solidFill>
                <a:highlight>
                  <a:srgbClr val="FFFFFF"/>
                </a:highlight>
                <a:latin typeface="Consolas" panose="020B0609020204030204" pitchFamily="49" charset="0"/>
              </a:rPr>
              <a:t>// türetilen sınıf Çiz metodu</a:t>
            </a:r>
            <a:endParaRPr lang="tr-TR" sz="1000" dirty="0">
              <a:solidFill>
                <a:srgbClr val="000000"/>
              </a:solidFill>
              <a:highlight>
                <a:srgbClr val="FFFFFF"/>
              </a:highlight>
              <a:latin typeface="Consolas" panose="020B0609020204030204" pitchFamily="49" charset="0"/>
            </a:endParaRPr>
          </a:p>
          <a:p>
            <a:r>
              <a:rPr lang="tr-TR" sz="1000" dirty="0">
                <a:solidFill>
                  <a:srgbClr val="000000"/>
                </a:solidFill>
                <a:highlight>
                  <a:srgbClr val="FFFFFF"/>
                </a:highlight>
                <a:latin typeface="Consolas" panose="020B0609020204030204" pitchFamily="49" charset="0"/>
              </a:rPr>
              <a:t>    {</a:t>
            </a:r>
          </a:p>
          <a:p>
            <a:r>
              <a:rPr lang="tr-TR" sz="1000" dirty="0">
                <a:solidFill>
                  <a:srgbClr val="000000"/>
                </a:solidFill>
                <a:highlight>
                  <a:srgbClr val="FFFFFF"/>
                </a:highlight>
                <a:latin typeface="Consolas" panose="020B0609020204030204" pitchFamily="49" charset="0"/>
              </a:rPr>
              <a:t>        </a:t>
            </a:r>
            <a:r>
              <a:rPr lang="tr-TR" sz="1000" dirty="0" err="1">
                <a:solidFill>
                  <a:srgbClr val="2B91AF"/>
                </a:solidFill>
                <a:highlight>
                  <a:srgbClr val="FFFFFF"/>
                </a:highlight>
                <a:latin typeface="Consolas" panose="020B0609020204030204" pitchFamily="49" charset="0"/>
              </a:rPr>
              <a:t>Console</a:t>
            </a:r>
            <a:r>
              <a:rPr lang="tr-TR" sz="1000" dirty="0" err="1">
                <a:solidFill>
                  <a:srgbClr val="000000"/>
                </a:solidFill>
                <a:highlight>
                  <a:srgbClr val="FFFFFF"/>
                </a:highlight>
                <a:latin typeface="Consolas" panose="020B0609020204030204" pitchFamily="49" charset="0"/>
              </a:rPr>
              <a:t>.WriteLine</a:t>
            </a:r>
            <a:r>
              <a:rPr lang="tr-TR" sz="1000" dirty="0">
                <a:solidFill>
                  <a:srgbClr val="000000"/>
                </a:solidFill>
                <a:highlight>
                  <a:srgbClr val="FFFFFF"/>
                </a:highlight>
                <a:latin typeface="Consolas" panose="020B0609020204030204" pitchFamily="49" charset="0"/>
              </a:rPr>
              <a:t>(</a:t>
            </a:r>
            <a:r>
              <a:rPr lang="tr-TR" sz="1000" dirty="0">
                <a:solidFill>
                  <a:srgbClr val="A31515"/>
                </a:solidFill>
                <a:highlight>
                  <a:srgbClr val="FFFFFF"/>
                </a:highlight>
                <a:latin typeface="Consolas" panose="020B0609020204030204" pitchFamily="49" charset="0"/>
              </a:rPr>
              <a:t>"\t </a:t>
            </a:r>
            <a:r>
              <a:rPr lang="tr-TR" sz="1000" dirty="0" err="1">
                <a:solidFill>
                  <a:srgbClr val="A31515"/>
                </a:solidFill>
                <a:highlight>
                  <a:srgbClr val="FFFFFF"/>
                </a:highlight>
                <a:latin typeface="Consolas" panose="020B0609020204030204" pitchFamily="49" charset="0"/>
              </a:rPr>
              <a:t>Circle</a:t>
            </a:r>
            <a:r>
              <a:rPr lang="tr-TR" sz="1000" dirty="0">
                <a:solidFill>
                  <a:srgbClr val="A31515"/>
                </a:solidFill>
                <a:highlight>
                  <a:srgbClr val="FFFFFF"/>
                </a:highlight>
                <a:latin typeface="Consolas" panose="020B0609020204030204" pitchFamily="49" charset="0"/>
              </a:rPr>
              <a:t>"</a:t>
            </a:r>
            <a:r>
              <a:rPr lang="tr-TR" sz="1000" dirty="0">
                <a:solidFill>
                  <a:srgbClr val="000000"/>
                </a:solidFill>
                <a:highlight>
                  <a:srgbClr val="FFFFFF"/>
                </a:highlight>
                <a:latin typeface="Consolas" panose="020B0609020204030204" pitchFamily="49" charset="0"/>
              </a:rPr>
              <a:t>);</a:t>
            </a:r>
          </a:p>
          <a:p>
            <a:r>
              <a:rPr lang="tr-TR" sz="1000" dirty="0">
                <a:solidFill>
                  <a:srgbClr val="000000"/>
                </a:solidFill>
                <a:highlight>
                  <a:srgbClr val="FFFFFF"/>
                </a:highlight>
                <a:latin typeface="Consolas" panose="020B0609020204030204" pitchFamily="49" charset="0"/>
              </a:rPr>
              <a:t>    }</a:t>
            </a:r>
          </a:p>
          <a:p>
            <a:r>
              <a:rPr lang="tr-TR" sz="1000" dirty="0">
                <a:solidFill>
                  <a:srgbClr val="000000"/>
                </a:solidFill>
                <a:highlight>
                  <a:srgbClr val="FFFFFF"/>
                </a:highlight>
                <a:latin typeface="Consolas" panose="020B0609020204030204" pitchFamily="49" charset="0"/>
              </a:rPr>
              <a:t>}</a:t>
            </a:r>
          </a:p>
          <a:p>
            <a:r>
              <a:rPr lang="tr-TR" sz="1000" dirty="0" err="1">
                <a:solidFill>
                  <a:srgbClr val="0000FF"/>
                </a:solidFill>
                <a:highlight>
                  <a:srgbClr val="FFFFFF"/>
                </a:highlight>
                <a:latin typeface="Consolas" panose="020B0609020204030204" pitchFamily="49" charset="0"/>
              </a:rPr>
              <a:t>public</a:t>
            </a:r>
            <a:r>
              <a:rPr lang="tr-TR" sz="1000" dirty="0">
                <a:solidFill>
                  <a:srgbClr val="000000"/>
                </a:solidFill>
                <a:highlight>
                  <a:srgbClr val="FFFFFF"/>
                </a:highlight>
                <a:latin typeface="Consolas" panose="020B0609020204030204" pitchFamily="49" charset="0"/>
              </a:rPr>
              <a:t> </a:t>
            </a:r>
            <a:r>
              <a:rPr lang="tr-TR" sz="1000" dirty="0" err="1">
                <a:solidFill>
                  <a:srgbClr val="0000FF"/>
                </a:solidFill>
                <a:highlight>
                  <a:srgbClr val="FFFFFF"/>
                </a:highlight>
                <a:latin typeface="Consolas" panose="020B0609020204030204" pitchFamily="49" charset="0"/>
              </a:rPr>
              <a:t>class</a:t>
            </a:r>
            <a:r>
              <a:rPr lang="tr-TR" sz="1000" dirty="0">
                <a:solidFill>
                  <a:srgbClr val="000000"/>
                </a:solidFill>
                <a:highlight>
                  <a:srgbClr val="FFFFFF"/>
                </a:highlight>
                <a:latin typeface="Consolas" panose="020B0609020204030204" pitchFamily="49" charset="0"/>
              </a:rPr>
              <a:t> </a:t>
            </a:r>
            <a:r>
              <a:rPr lang="tr-TR" sz="1000" dirty="0">
                <a:solidFill>
                  <a:srgbClr val="2B91AF"/>
                </a:solidFill>
                <a:highlight>
                  <a:srgbClr val="FFFFFF"/>
                </a:highlight>
                <a:latin typeface="Consolas" panose="020B0609020204030204" pitchFamily="49" charset="0"/>
              </a:rPr>
              <a:t>Program</a:t>
            </a:r>
            <a:endParaRPr lang="tr-TR" sz="1000" dirty="0">
              <a:solidFill>
                <a:srgbClr val="000000"/>
              </a:solidFill>
              <a:highlight>
                <a:srgbClr val="FFFFFF"/>
              </a:highlight>
              <a:latin typeface="Consolas" panose="020B0609020204030204" pitchFamily="49" charset="0"/>
            </a:endParaRPr>
          </a:p>
          <a:p>
            <a:r>
              <a:rPr lang="tr-TR" sz="1000" dirty="0">
                <a:solidFill>
                  <a:srgbClr val="000000"/>
                </a:solidFill>
                <a:highlight>
                  <a:srgbClr val="FFFFFF"/>
                </a:highlight>
                <a:latin typeface="Consolas" panose="020B0609020204030204" pitchFamily="49" charset="0"/>
              </a:rPr>
              <a:t>{</a:t>
            </a:r>
          </a:p>
          <a:p>
            <a:r>
              <a:rPr lang="tr-TR" sz="1000" dirty="0">
                <a:solidFill>
                  <a:srgbClr val="000000"/>
                </a:solidFill>
                <a:highlight>
                  <a:srgbClr val="FFFFFF"/>
                </a:highlight>
                <a:latin typeface="Consolas" panose="020B0609020204030204" pitchFamily="49" charset="0"/>
              </a:rPr>
              <a:t>    </a:t>
            </a:r>
            <a:r>
              <a:rPr lang="tr-TR" sz="1000" dirty="0" err="1">
                <a:solidFill>
                  <a:srgbClr val="0000FF"/>
                </a:solidFill>
                <a:highlight>
                  <a:srgbClr val="FFFFFF"/>
                </a:highlight>
                <a:latin typeface="Consolas" panose="020B0609020204030204" pitchFamily="49" charset="0"/>
              </a:rPr>
              <a:t>static</a:t>
            </a:r>
            <a:r>
              <a:rPr lang="tr-TR" sz="1000" dirty="0">
                <a:solidFill>
                  <a:srgbClr val="000000"/>
                </a:solidFill>
                <a:highlight>
                  <a:srgbClr val="FFFFFF"/>
                </a:highlight>
                <a:latin typeface="Consolas" panose="020B0609020204030204" pitchFamily="49" charset="0"/>
              </a:rPr>
              <a:t> </a:t>
            </a:r>
            <a:r>
              <a:rPr lang="tr-TR" sz="1000" dirty="0" err="1">
                <a:solidFill>
                  <a:srgbClr val="0000FF"/>
                </a:solidFill>
                <a:highlight>
                  <a:srgbClr val="FFFFFF"/>
                </a:highlight>
                <a:latin typeface="Consolas" panose="020B0609020204030204" pitchFamily="49" charset="0"/>
              </a:rPr>
              <a:t>void</a:t>
            </a:r>
            <a:r>
              <a:rPr lang="tr-TR" sz="1000" dirty="0">
                <a:solidFill>
                  <a:srgbClr val="000000"/>
                </a:solidFill>
                <a:highlight>
                  <a:srgbClr val="FFFFFF"/>
                </a:highlight>
                <a:latin typeface="Consolas" panose="020B0609020204030204" pitchFamily="49" charset="0"/>
              </a:rPr>
              <a:t> Main(</a:t>
            </a:r>
            <a:r>
              <a:rPr lang="tr-TR" sz="1000" dirty="0" err="1">
                <a:solidFill>
                  <a:srgbClr val="0000FF"/>
                </a:solidFill>
                <a:highlight>
                  <a:srgbClr val="FFFFFF"/>
                </a:highlight>
                <a:latin typeface="Consolas" panose="020B0609020204030204" pitchFamily="49" charset="0"/>
              </a:rPr>
              <a:t>string</a:t>
            </a:r>
            <a:r>
              <a:rPr lang="tr-TR" sz="1000" dirty="0">
                <a:solidFill>
                  <a:srgbClr val="000000"/>
                </a:solidFill>
                <a:highlight>
                  <a:srgbClr val="FFFFFF"/>
                </a:highlight>
                <a:latin typeface="Consolas" panose="020B0609020204030204" pitchFamily="49" charset="0"/>
              </a:rPr>
              <a:t>[] </a:t>
            </a:r>
            <a:r>
              <a:rPr lang="tr-TR" sz="1000" dirty="0" err="1">
                <a:solidFill>
                  <a:srgbClr val="000000"/>
                </a:solidFill>
                <a:highlight>
                  <a:srgbClr val="FFFFFF"/>
                </a:highlight>
                <a:latin typeface="Consolas" panose="020B0609020204030204" pitchFamily="49" charset="0"/>
              </a:rPr>
              <a:t>args</a:t>
            </a:r>
            <a:r>
              <a:rPr lang="tr-TR" sz="1000" dirty="0">
                <a:solidFill>
                  <a:srgbClr val="000000"/>
                </a:solidFill>
                <a:highlight>
                  <a:srgbClr val="FFFFFF"/>
                </a:highlight>
                <a:latin typeface="Consolas" panose="020B0609020204030204" pitchFamily="49" charset="0"/>
              </a:rPr>
              <a:t>)</a:t>
            </a:r>
          </a:p>
          <a:p>
            <a:r>
              <a:rPr lang="tr-TR" sz="1000" dirty="0">
                <a:solidFill>
                  <a:srgbClr val="000000"/>
                </a:solidFill>
                <a:highlight>
                  <a:srgbClr val="FFFFFF"/>
                </a:highlight>
                <a:latin typeface="Consolas" panose="020B0609020204030204" pitchFamily="49" charset="0"/>
              </a:rPr>
              <a:t>    {</a:t>
            </a:r>
          </a:p>
          <a:p>
            <a:r>
              <a:rPr lang="tr-TR" sz="1000" dirty="0">
                <a:solidFill>
                  <a:srgbClr val="000000"/>
                </a:solidFill>
                <a:highlight>
                  <a:srgbClr val="FFFFFF"/>
                </a:highlight>
                <a:latin typeface="Consolas" panose="020B0609020204030204" pitchFamily="49" charset="0"/>
              </a:rPr>
              <a:t>        </a:t>
            </a:r>
            <a:r>
              <a:rPr lang="tr-TR" sz="1000" dirty="0">
                <a:solidFill>
                  <a:srgbClr val="2B91AF"/>
                </a:solidFill>
                <a:highlight>
                  <a:srgbClr val="FFFFFF"/>
                </a:highlight>
                <a:latin typeface="Consolas" panose="020B0609020204030204" pitchFamily="49" charset="0"/>
              </a:rPr>
              <a:t>Çizici</a:t>
            </a:r>
            <a:r>
              <a:rPr lang="tr-TR" sz="1000" dirty="0">
                <a:solidFill>
                  <a:srgbClr val="000000"/>
                </a:solidFill>
                <a:highlight>
                  <a:srgbClr val="FFFFFF"/>
                </a:highlight>
                <a:latin typeface="Consolas" panose="020B0609020204030204" pitchFamily="49" charset="0"/>
              </a:rPr>
              <a:t>[] </a:t>
            </a:r>
            <a:r>
              <a:rPr lang="tr-TR" sz="1000" dirty="0" err="1">
                <a:solidFill>
                  <a:srgbClr val="000000"/>
                </a:solidFill>
                <a:highlight>
                  <a:srgbClr val="FFFFFF"/>
                </a:highlight>
                <a:latin typeface="Consolas" panose="020B0609020204030204" pitchFamily="49" charset="0"/>
              </a:rPr>
              <a:t>birÇizici</a:t>
            </a:r>
            <a:r>
              <a:rPr lang="tr-TR" sz="1000" dirty="0">
                <a:solidFill>
                  <a:srgbClr val="000000"/>
                </a:solidFill>
                <a:highlight>
                  <a:srgbClr val="FFFFFF"/>
                </a:highlight>
                <a:latin typeface="Consolas" panose="020B0609020204030204" pitchFamily="49" charset="0"/>
              </a:rPr>
              <a:t> = </a:t>
            </a:r>
            <a:r>
              <a:rPr lang="tr-TR" sz="1000" dirty="0" err="1">
                <a:solidFill>
                  <a:srgbClr val="0000FF"/>
                </a:solidFill>
                <a:highlight>
                  <a:srgbClr val="FFFFFF"/>
                </a:highlight>
                <a:latin typeface="Consolas" panose="020B0609020204030204" pitchFamily="49" charset="0"/>
              </a:rPr>
              <a:t>new</a:t>
            </a:r>
            <a:r>
              <a:rPr lang="tr-TR" sz="1000" dirty="0">
                <a:solidFill>
                  <a:srgbClr val="000000"/>
                </a:solidFill>
                <a:highlight>
                  <a:srgbClr val="FFFFFF"/>
                </a:highlight>
                <a:latin typeface="Consolas" panose="020B0609020204030204" pitchFamily="49" charset="0"/>
              </a:rPr>
              <a:t> </a:t>
            </a:r>
            <a:r>
              <a:rPr lang="tr-TR" sz="1000" dirty="0">
                <a:solidFill>
                  <a:srgbClr val="2B91AF"/>
                </a:solidFill>
                <a:highlight>
                  <a:srgbClr val="FFFFFF"/>
                </a:highlight>
                <a:latin typeface="Consolas" panose="020B0609020204030204" pitchFamily="49" charset="0"/>
              </a:rPr>
              <a:t>Çizici</a:t>
            </a:r>
            <a:r>
              <a:rPr lang="tr-TR" sz="1000" dirty="0">
                <a:solidFill>
                  <a:srgbClr val="000000"/>
                </a:solidFill>
                <a:highlight>
                  <a:srgbClr val="FFFFFF"/>
                </a:highlight>
                <a:latin typeface="Consolas" panose="020B0609020204030204" pitchFamily="49" charset="0"/>
              </a:rPr>
              <a:t>[3];</a:t>
            </a:r>
          </a:p>
          <a:p>
            <a:r>
              <a:rPr lang="tr-TR" sz="1000" dirty="0">
                <a:solidFill>
                  <a:srgbClr val="000000"/>
                </a:solidFill>
                <a:highlight>
                  <a:srgbClr val="FFFFFF"/>
                </a:highlight>
                <a:latin typeface="Consolas" panose="020B0609020204030204" pitchFamily="49" charset="0"/>
              </a:rPr>
              <a:t>        </a:t>
            </a:r>
            <a:r>
              <a:rPr lang="tr-TR" sz="1000" dirty="0" err="1">
                <a:solidFill>
                  <a:srgbClr val="000000"/>
                </a:solidFill>
                <a:highlight>
                  <a:srgbClr val="FFFFFF"/>
                </a:highlight>
                <a:latin typeface="Consolas" panose="020B0609020204030204" pitchFamily="49" charset="0"/>
              </a:rPr>
              <a:t>birÇizici</a:t>
            </a:r>
            <a:r>
              <a:rPr lang="tr-TR" sz="1000" dirty="0">
                <a:solidFill>
                  <a:srgbClr val="000000"/>
                </a:solidFill>
                <a:highlight>
                  <a:srgbClr val="FFFFFF"/>
                </a:highlight>
                <a:latin typeface="Consolas" panose="020B0609020204030204" pitchFamily="49" charset="0"/>
              </a:rPr>
              <a:t>[0] = </a:t>
            </a:r>
            <a:r>
              <a:rPr lang="tr-TR" sz="1000" dirty="0" err="1">
                <a:solidFill>
                  <a:srgbClr val="0000FF"/>
                </a:solidFill>
                <a:highlight>
                  <a:srgbClr val="FFFFFF"/>
                </a:highlight>
                <a:latin typeface="Consolas" panose="020B0609020204030204" pitchFamily="49" charset="0"/>
              </a:rPr>
              <a:t>new</a:t>
            </a:r>
            <a:r>
              <a:rPr lang="tr-TR" sz="1000" dirty="0">
                <a:solidFill>
                  <a:srgbClr val="000000"/>
                </a:solidFill>
                <a:highlight>
                  <a:srgbClr val="FFFFFF"/>
                </a:highlight>
                <a:latin typeface="Consolas" panose="020B0609020204030204" pitchFamily="49" charset="0"/>
              </a:rPr>
              <a:t> </a:t>
            </a:r>
            <a:r>
              <a:rPr lang="tr-TR" sz="1000" dirty="0" err="1">
                <a:solidFill>
                  <a:srgbClr val="2B91AF"/>
                </a:solidFill>
                <a:highlight>
                  <a:srgbClr val="FFFFFF"/>
                </a:highlight>
                <a:latin typeface="Consolas" panose="020B0609020204030204" pitchFamily="49" charset="0"/>
              </a:rPr>
              <a:t>DoğruÇiz</a:t>
            </a:r>
            <a:r>
              <a:rPr lang="tr-TR" sz="1000" dirty="0">
                <a:solidFill>
                  <a:srgbClr val="000000"/>
                </a:solidFill>
                <a:highlight>
                  <a:srgbClr val="FFFFFF"/>
                </a:highlight>
                <a:latin typeface="Consolas" panose="020B0609020204030204" pitchFamily="49" charset="0"/>
              </a:rPr>
              <a:t>(); </a:t>
            </a:r>
            <a:r>
              <a:rPr lang="tr-TR" sz="1000" dirty="0">
                <a:solidFill>
                  <a:srgbClr val="008000"/>
                </a:solidFill>
                <a:highlight>
                  <a:srgbClr val="FFFFFF"/>
                </a:highlight>
                <a:latin typeface="Consolas" panose="020B0609020204030204" pitchFamily="49" charset="0"/>
              </a:rPr>
              <a:t>// türetilen sınıf nesnesi</a:t>
            </a:r>
            <a:endParaRPr lang="tr-TR" sz="1000" dirty="0">
              <a:solidFill>
                <a:srgbClr val="000000"/>
              </a:solidFill>
              <a:highlight>
                <a:srgbClr val="FFFFFF"/>
              </a:highlight>
              <a:latin typeface="Consolas" panose="020B0609020204030204" pitchFamily="49" charset="0"/>
            </a:endParaRPr>
          </a:p>
          <a:p>
            <a:r>
              <a:rPr lang="tr-TR" sz="1000" dirty="0">
                <a:solidFill>
                  <a:srgbClr val="000000"/>
                </a:solidFill>
                <a:highlight>
                  <a:srgbClr val="FFFFFF"/>
                </a:highlight>
                <a:latin typeface="Consolas" panose="020B0609020204030204" pitchFamily="49" charset="0"/>
              </a:rPr>
              <a:t>        </a:t>
            </a:r>
            <a:r>
              <a:rPr lang="tr-TR" sz="1000" dirty="0" err="1">
                <a:solidFill>
                  <a:srgbClr val="000000"/>
                </a:solidFill>
                <a:highlight>
                  <a:srgbClr val="FFFFFF"/>
                </a:highlight>
                <a:latin typeface="Consolas" panose="020B0609020204030204" pitchFamily="49" charset="0"/>
              </a:rPr>
              <a:t>birÇizici</a:t>
            </a:r>
            <a:r>
              <a:rPr lang="tr-TR" sz="1000" dirty="0">
                <a:solidFill>
                  <a:srgbClr val="000000"/>
                </a:solidFill>
                <a:highlight>
                  <a:srgbClr val="FFFFFF"/>
                </a:highlight>
                <a:latin typeface="Consolas" panose="020B0609020204030204" pitchFamily="49" charset="0"/>
              </a:rPr>
              <a:t>[1] = </a:t>
            </a:r>
            <a:r>
              <a:rPr lang="tr-TR" sz="1000" dirty="0" err="1">
                <a:solidFill>
                  <a:srgbClr val="0000FF"/>
                </a:solidFill>
                <a:highlight>
                  <a:srgbClr val="FFFFFF"/>
                </a:highlight>
                <a:latin typeface="Consolas" panose="020B0609020204030204" pitchFamily="49" charset="0"/>
              </a:rPr>
              <a:t>new</a:t>
            </a:r>
            <a:r>
              <a:rPr lang="tr-TR" sz="1000" dirty="0">
                <a:solidFill>
                  <a:srgbClr val="000000"/>
                </a:solidFill>
                <a:highlight>
                  <a:srgbClr val="FFFFFF"/>
                </a:highlight>
                <a:latin typeface="Consolas" panose="020B0609020204030204" pitchFamily="49" charset="0"/>
              </a:rPr>
              <a:t> </a:t>
            </a:r>
            <a:r>
              <a:rPr lang="tr-TR" sz="1000" dirty="0" err="1">
                <a:solidFill>
                  <a:srgbClr val="2B91AF"/>
                </a:solidFill>
                <a:highlight>
                  <a:srgbClr val="FFFFFF"/>
                </a:highlight>
                <a:latin typeface="Consolas" panose="020B0609020204030204" pitchFamily="49" charset="0"/>
              </a:rPr>
              <a:t>DaireÇiz</a:t>
            </a:r>
            <a:r>
              <a:rPr lang="tr-TR" sz="1000" dirty="0">
                <a:solidFill>
                  <a:srgbClr val="000000"/>
                </a:solidFill>
                <a:highlight>
                  <a:srgbClr val="FFFFFF"/>
                </a:highlight>
                <a:latin typeface="Consolas" panose="020B0609020204030204" pitchFamily="49" charset="0"/>
              </a:rPr>
              <a:t>(); </a:t>
            </a:r>
            <a:r>
              <a:rPr lang="tr-TR" sz="1000" dirty="0">
                <a:solidFill>
                  <a:srgbClr val="008000"/>
                </a:solidFill>
                <a:highlight>
                  <a:srgbClr val="FFFFFF"/>
                </a:highlight>
                <a:latin typeface="Consolas" panose="020B0609020204030204" pitchFamily="49" charset="0"/>
              </a:rPr>
              <a:t>// türetilen sınıf nesnesi</a:t>
            </a:r>
            <a:endParaRPr lang="tr-TR" sz="1000" dirty="0">
              <a:solidFill>
                <a:srgbClr val="000000"/>
              </a:solidFill>
              <a:highlight>
                <a:srgbClr val="FFFFFF"/>
              </a:highlight>
              <a:latin typeface="Consolas" panose="020B0609020204030204" pitchFamily="49" charset="0"/>
            </a:endParaRPr>
          </a:p>
          <a:p>
            <a:r>
              <a:rPr lang="tr-TR" sz="1000" dirty="0">
                <a:solidFill>
                  <a:srgbClr val="000000"/>
                </a:solidFill>
                <a:highlight>
                  <a:srgbClr val="FFFFFF"/>
                </a:highlight>
                <a:latin typeface="Consolas" panose="020B0609020204030204" pitchFamily="49" charset="0"/>
              </a:rPr>
              <a:t>        </a:t>
            </a:r>
            <a:r>
              <a:rPr lang="tr-TR" sz="1000" dirty="0" err="1">
                <a:solidFill>
                  <a:srgbClr val="000000"/>
                </a:solidFill>
                <a:highlight>
                  <a:srgbClr val="FFFFFF"/>
                </a:highlight>
                <a:latin typeface="Consolas" panose="020B0609020204030204" pitchFamily="49" charset="0"/>
              </a:rPr>
              <a:t>birÇizici</a:t>
            </a:r>
            <a:r>
              <a:rPr lang="tr-TR" sz="1000" dirty="0">
                <a:solidFill>
                  <a:srgbClr val="000000"/>
                </a:solidFill>
                <a:highlight>
                  <a:srgbClr val="FFFFFF"/>
                </a:highlight>
                <a:latin typeface="Consolas" panose="020B0609020204030204" pitchFamily="49" charset="0"/>
              </a:rPr>
              <a:t>[2] = </a:t>
            </a:r>
            <a:r>
              <a:rPr lang="tr-TR" sz="1000" dirty="0" err="1">
                <a:solidFill>
                  <a:srgbClr val="0000FF"/>
                </a:solidFill>
                <a:highlight>
                  <a:srgbClr val="FFFFFF"/>
                </a:highlight>
                <a:latin typeface="Consolas" panose="020B0609020204030204" pitchFamily="49" charset="0"/>
              </a:rPr>
              <a:t>new</a:t>
            </a:r>
            <a:r>
              <a:rPr lang="tr-TR" sz="1000" dirty="0">
                <a:solidFill>
                  <a:srgbClr val="000000"/>
                </a:solidFill>
                <a:highlight>
                  <a:srgbClr val="FFFFFF"/>
                </a:highlight>
                <a:latin typeface="Consolas" panose="020B0609020204030204" pitchFamily="49" charset="0"/>
              </a:rPr>
              <a:t> </a:t>
            </a:r>
            <a:r>
              <a:rPr lang="tr-TR" sz="1000" dirty="0">
                <a:solidFill>
                  <a:srgbClr val="2B91AF"/>
                </a:solidFill>
                <a:highlight>
                  <a:srgbClr val="FFFFFF"/>
                </a:highlight>
                <a:latin typeface="Consolas" panose="020B0609020204030204" pitchFamily="49" charset="0"/>
              </a:rPr>
              <a:t>Çizici</a:t>
            </a:r>
            <a:r>
              <a:rPr lang="tr-TR" sz="1000" dirty="0">
                <a:solidFill>
                  <a:srgbClr val="000000"/>
                </a:solidFill>
                <a:highlight>
                  <a:srgbClr val="FFFFFF"/>
                </a:highlight>
                <a:latin typeface="Consolas" panose="020B0609020204030204" pitchFamily="49" charset="0"/>
              </a:rPr>
              <a:t>();   </a:t>
            </a:r>
            <a:r>
              <a:rPr lang="tr-TR" sz="1000" dirty="0">
                <a:solidFill>
                  <a:srgbClr val="008000"/>
                </a:solidFill>
                <a:highlight>
                  <a:srgbClr val="FFFFFF"/>
                </a:highlight>
                <a:latin typeface="Consolas" panose="020B0609020204030204" pitchFamily="49" charset="0"/>
              </a:rPr>
              <a:t>// temel sınıf nesnesi</a:t>
            </a:r>
            <a:endParaRPr lang="tr-TR" sz="1000" dirty="0">
              <a:solidFill>
                <a:srgbClr val="000000"/>
              </a:solidFill>
              <a:highlight>
                <a:srgbClr val="FFFFFF"/>
              </a:highlight>
              <a:latin typeface="Consolas" panose="020B0609020204030204" pitchFamily="49" charset="0"/>
            </a:endParaRPr>
          </a:p>
          <a:p>
            <a:r>
              <a:rPr lang="en-US" sz="1000" dirty="0">
                <a:solidFill>
                  <a:srgbClr val="000000"/>
                </a:solidFill>
                <a:highlight>
                  <a:srgbClr val="FFFFFF"/>
                </a:highlight>
                <a:latin typeface="Consolas" panose="020B0609020204030204" pitchFamily="49" charset="0"/>
              </a:rPr>
              <a:t>        </a:t>
            </a:r>
            <a:r>
              <a:rPr lang="en-US" sz="1000" dirty="0" err="1">
                <a:solidFill>
                  <a:srgbClr val="0000FF"/>
                </a:solidFill>
                <a:highlight>
                  <a:srgbClr val="FFFFFF"/>
                </a:highlight>
                <a:latin typeface="Consolas" panose="020B0609020204030204" pitchFamily="49" charset="0"/>
              </a:rPr>
              <a:t>foreach</a:t>
            </a:r>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Çizici</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sayac</a:t>
            </a:r>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in</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birÇizici</a:t>
            </a:r>
            <a:r>
              <a:rPr lang="en-US" sz="1000" dirty="0">
                <a:solidFill>
                  <a:srgbClr val="000000"/>
                </a:solidFill>
                <a:highlight>
                  <a:srgbClr val="FFFFFF"/>
                </a:highlight>
                <a:latin typeface="Consolas" panose="020B0609020204030204" pitchFamily="49" charset="0"/>
              </a:rPr>
              <a:t>)</a:t>
            </a:r>
          </a:p>
          <a:p>
            <a:r>
              <a:rPr lang="tr-TR" sz="1000" dirty="0">
                <a:solidFill>
                  <a:srgbClr val="000000"/>
                </a:solidFill>
                <a:highlight>
                  <a:srgbClr val="FFFFFF"/>
                </a:highlight>
                <a:latin typeface="Consolas" panose="020B0609020204030204" pitchFamily="49" charset="0"/>
              </a:rPr>
              <a:t>        {</a:t>
            </a:r>
          </a:p>
          <a:p>
            <a:r>
              <a:rPr lang="tr-TR" sz="1000" dirty="0">
                <a:solidFill>
                  <a:srgbClr val="000000"/>
                </a:solidFill>
                <a:highlight>
                  <a:srgbClr val="FFFFFF"/>
                </a:highlight>
                <a:latin typeface="Consolas" panose="020B0609020204030204" pitchFamily="49" charset="0"/>
              </a:rPr>
              <a:t>            </a:t>
            </a:r>
            <a:r>
              <a:rPr lang="tr-TR" sz="1000" dirty="0" err="1">
                <a:solidFill>
                  <a:srgbClr val="000000"/>
                </a:solidFill>
                <a:highlight>
                  <a:srgbClr val="FFFFFF"/>
                </a:highlight>
                <a:latin typeface="Consolas" panose="020B0609020204030204" pitchFamily="49" charset="0"/>
              </a:rPr>
              <a:t>sayac.Çiz</a:t>
            </a:r>
            <a:r>
              <a:rPr lang="tr-TR" sz="1000" dirty="0">
                <a:solidFill>
                  <a:srgbClr val="000000"/>
                </a:solidFill>
                <a:highlight>
                  <a:srgbClr val="FFFFFF"/>
                </a:highlight>
                <a:latin typeface="Consolas" panose="020B0609020204030204" pitchFamily="49" charset="0"/>
              </a:rPr>
              <a:t>(); </a:t>
            </a:r>
            <a:r>
              <a:rPr lang="tr-TR" sz="1000" dirty="0">
                <a:solidFill>
                  <a:srgbClr val="008000"/>
                </a:solidFill>
                <a:highlight>
                  <a:srgbClr val="FFFFFF"/>
                </a:highlight>
                <a:latin typeface="Consolas" panose="020B0609020204030204" pitchFamily="49" charset="0"/>
              </a:rPr>
              <a:t>// çok biçimli çağrısı</a:t>
            </a:r>
            <a:endParaRPr lang="tr-TR" sz="1000" dirty="0">
              <a:solidFill>
                <a:srgbClr val="000000"/>
              </a:solidFill>
              <a:highlight>
                <a:srgbClr val="FFFFFF"/>
              </a:highlight>
              <a:latin typeface="Consolas" panose="020B0609020204030204" pitchFamily="49" charset="0"/>
            </a:endParaRPr>
          </a:p>
          <a:p>
            <a:r>
              <a:rPr lang="tr-TR" sz="1000" dirty="0">
                <a:solidFill>
                  <a:srgbClr val="000000"/>
                </a:solidFill>
                <a:highlight>
                  <a:srgbClr val="FFFFFF"/>
                </a:highlight>
                <a:latin typeface="Consolas" panose="020B0609020204030204" pitchFamily="49" charset="0"/>
              </a:rPr>
              <a:t>        }</a:t>
            </a:r>
          </a:p>
          <a:p>
            <a:r>
              <a:rPr lang="tr-TR" sz="1000" dirty="0">
                <a:solidFill>
                  <a:srgbClr val="000000"/>
                </a:solidFill>
                <a:highlight>
                  <a:srgbClr val="FFFFFF"/>
                </a:highlight>
                <a:latin typeface="Consolas" panose="020B0609020204030204" pitchFamily="49" charset="0"/>
              </a:rPr>
              <a:t>        </a:t>
            </a:r>
            <a:r>
              <a:rPr lang="tr-TR" sz="1000" dirty="0" err="1">
                <a:solidFill>
                  <a:srgbClr val="2B91AF"/>
                </a:solidFill>
                <a:highlight>
                  <a:srgbClr val="FFFFFF"/>
                </a:highlight>
                <a:latin typeface="Consolas" panose="020B0609020204030204" pitchFamily="49" charset="0"/>
              </a:rPr>
              <a:t>Console</a:t>
            </a:r>
            <a:r>
              <a:rPr lang="tr-TR" sz="1000" dirty="0" err="1">
                <a:solidFill>
                  <a:srgbClr val="000000"/>
                </a:solidFill>
                <a:highlight>
                  <a:srgbClr val="FFFFFF"/>
                </a:highlight>
                <a:latin typeface="Consolas" panose="020B0609020204030204" pitchFamily="49" charset="0"/>
              </a:rPr>
              <a:t>.ReadLine</a:t>
            </a:r>
            <a:r>
              <a:rPr lang="tr-TR" sz="1000" dirty="0">
                <a:solidFill>
                  <a:srgbClr val="000000"/>
                </a:solidFill>
                <a:highlight>
                  <a:srgbClr val="FFFFFF"/>
                </a:highlight>
                <a:latin typeface="Consolas" panose="020B0609020204030204" pitchFamily="49" charset="0"/>
              </a:rPr>
              <a:t>();</a:t>
            </a:r>
          </a:p>
          <a:p>
            <a:r>
              <a:rPr lang="tr-TR" sz="1000" dirty="0">
                <a:solidFill>
                  <a:srgbClr val="000000"/>
                </a:solidFill>
                <a:highlight>
                  <a:srgbClr val="FFFFFF"/>
                </a:highlight>
                <a:latin typeface="Consolas" panose="020B0609020204030204" pitchFamily="49" charset="0"/>
              </a:rPr>
              <a:t>    }</a:t>
            </a:r>
          </a:p>
          <a:p>
            <a:r>
              <a:rPr lang="tr-TR" sz="1000" dirty="0">
                <a:solidFill>
                  <a:srgbClr val="000000"/>
                </a:solidFill>
                <a:highlight>
                  <a:srgbClr val="FFFFFF"/>
                </a:highlight>
                <a:latin typeface="Consolas" panose="020B0609020204030204" pitchFamily="49" charset="0"/>
              </a:rPr>
              <a:t>}</a:t>
            </a:r>
            <a:endParaRPr lang="tr-TR" sz="2000" dirty="0"/>
          </a:p>
        </p:txBody>
      </p:sp>
      <p:pic>
        <p:nvPicPr>
          <p:cNvPr id="4" name="Resim 3"/>
          <p:cNvPicPr>
            <a:picLocks noChangeAspect="1"/>
          </p:cNvPicPr>
          <p:nvPr/>
        </p:nvPicPr>
        <p:blipFill rotWithShape="1">
          <a:blip r:embed="rId2"/>
          <a:srcRect r="52294" b="67419"/>
          <a:stretch/>
        </p:blipFill>
        <p:spPr>
          <a:xfrm>
            <a:off x="5580112" y="116632"/>
            <a:ext cx="3563888" cy="1944216"/>
          </a:xfrm>
          <a:prstGeom prst="rect">
            <a:avLst/>
          </a:prstGeom>
        </p:spPr>
      </p:pic>
    </p:spTree>
    <p:extLst>
      <p:ext uri="{BB962C8B-B14F-4D97-AF65-F5344CB8AC3E}">
        <p14:creationId xmlns:p14="http://schemas.microsoft.com/office/powerpoint/2010/main" val="4134834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rotWithShape="1">
          <a:blip r:embed="rId2"/>
          <a:srcRect r="60986" b="67419"/>
          <a:stretch/>
        </p:blipFill>
        <p:spPr>
          <a:xfrm>
            <a:off x="6740065" y="260648"/>
            <a:ext cx="2376264" cy="1346845"/>
          </a:xfrm>
          <a:prstGeom prst="rect">
            <a:avLst/>
          </a:prstGeom>
        </p:spPr>
      </p:pic>
      <p:sp>
        <p:nvSpPr>
          <p:cNvPr id="3" name="Dikdörtgen 2"/>
          <p:cNvSpPr/>
          <p:nvPr/>
        </p:nvSpPr>
        <p:spPr>
          <a:xfrm>
            <a:off x="395536" y="-171400"/>
            <a:ext cx="7056784" cy="7294305"/>
          </a:xfrm>
          <a:prstGeom prst="rect">
            <a:avLst/>
          </a:prstGeom>
        </p:spPr>
        <p:txBody>
          <a:bodyPr wrap="square">
            <a:spAutoFit/>
          </a:bodyPr>
          <a:lstStyle/>
          <a:p>
            <a:r>
              <a:rPr lang="tr-TR" sz="900" dirty="0" err="1">
                <a:solidFill>
                  <a:srgbClr val="0000FF"/>
                </a:solidFill>
                <a:highlight>
                  <a:srgbClr val="FFFFFF"/>
                </a:highlight>
                <a:latin typeface="Consolas" panose="020B0609020204030204" pitchFamily="49" charset="0"/>
              </a:rPr>
              <a:t>using</a:t>
            </a:r>
            <a:r>
              <a:rPr lang="tr-TR" sz="900" dirty="0">
                <a:solidFill>
                  <a:srgbClr val="000000"/>
                </a:solidFill>
                <a:highlight>
                  <a:srgbClr val="FFFFFF"/>
                </a:highlight>
                <a:latin typeface="Consolas" panose="020B0609020204030204" pitchFamily="49" charset="0"/>
              </a:rPr>
              <a:t> </a:t>
            </a:r>
            <a:r>
              <a:rPr lang="tr-TR" sz="900" dirty="0" err="1">
                <a:solidFill>
                  <a:srgbClr val="000000"/>
                </a:solidFill>
                <a:highlight>
                  <a:srgbClr val="FFFFFF"/>
                </a:highlight>
                <a:latin typeface="Consolas" panose="020B0609020204030204" pitchFamily="49" charset="0"/>
              </a:rPr>
              <a:t>System</a:t>
            </a:r>
            <a:r>
              <a:rPr lang="tr-TR" sz="900" dirty="0">
                <a:solidFill>
                  <a:srgbClr val="000000"/>
                </a:solidFill>
                <a:highlight>
                  <a:srgbClr val="FFFFFF"/>
                </a:highlight>
                <a:latin typeface="Consolas" panose="020B0609020204030204" pitchFamily="49" charset="0"/>
              </a:rPr>
              <a:t>;</a:t>
            </a:r>
          </a:p>
          <a:p>
            <a:r>
              <a:rPr lang="tr-TR" sz="900" dirty="0" err="1">
                <a:solidFill>
                  <a:srgbClr val="0000FF"/>
                </a:solidFill>
                <a:highlight>
                  <a:srgbClr val="FFFFFF"/>
                </a:highlight>
                <a:latin typeface="Consolas" panose="020B0609020204030204" pitchFamily="49" charset="0"/>
              </a:rPr>
              <a:t>using</a:t>
            </a:r>
            <a:r>
              <a:rPr lang="tr-TR" sz="900" dirty="0">
                <a:solidFill>
                  <a:srgbClr val="000000"/>
                </a:solidFill>
                <a:highlight>
                  <a:srgbClr val="FFFFFF"/>
                </a:highlight>
                <a:latin typeface="Consolas" panose="020B0609020204030204" pitchFamily="49" charset="0"/>
              </a:rPr>
              <a:t> </a:t>
            </a:r>
            <a:r>
              <a:rPr lang="tr-TR" sz="900" dirty="0" err="1">
                <a:solidFill>
                  <a:srgbClr val="000000"/>
                </a:solidFill>
                <a:highlight>
                  <a:srgbClr val="FFFFFF"/>
                </a:highlight>
                <a:latin typeface="Consolas" panose="020B0609020204030204" pitchFamily="49" charset="0"/>
              </a:rPr>
              <a:t>System.Collections.Generic</a:t>
            </a:r>
            <a:r>
              <a:rPr lang="tr-TR" sz="900" dirty="0">
                <a:solidFill>
                  <a:srgbClr val="000000"/>
                </a:solidFill>
                <a:highlight>
                  <a:srgbClr val="FFFFFF"/>
                </a:highlight>
                <a:latin typeface="Consolas" panose="020B0609020204030204" pitchFamily="49" charset="0"/>
              </a:rPr>
              <a:t>;</a:t>
            </a:r>
          </a:p>
          <a:p>
            <a:r>
              <a:rPr lang="tr-TR" sz="900" dirty="0" err="1">
                <a:solidFill>
                  <a:srgbClr val="0000FF"/>
                </a:solidFill>
                <a:highlight>
                  <a:srgbClr val="FFFFFF"/>
                </a:highlight>
                <a:latin typeface="Consolas" panose="020B0609020204030204" pitchFamily="49" charset="0"/>
              </a:rPr>
              <a:t>using</a:t>
            </a:r>
            <a:r>
              <a:rPr lang="tr-TR" sz="900" dirty="0">
                <a:solidFill>
                  <a:srgbClr val="000000"/>
                </a:solidFill>
                <a:highlight>
                  <a:srgbClr val="FFFFFF"/>
                </a:highlight>
                <a:latin typeface="Consolas" panose="020B0609020204030204" pitchFamily="49" charset="0"/>
              </a:rPr>
              <a:t> </a:t>
            </a:r>
            <a:r>
              <a:rPr lang="tr-TR" sz="900" dirty="0" err="1">
                <a:solidFill>
                  <a:srgbClr val="000000"/>
                </a:solidFill>
                <a:highlight>
                  <a:srgbClr val="FFFFFF"/>
                </a:highlight>
                <a:latin typeface="Consolas" panose="020B0609020204030204" pitchFamily="49" charset="0"/>
              </a:rPr>
              <a:t>System.Linq</a:t>
            </a:r>
            <a:r>
              <a:rPr lang="tr-TR" sz="900" dirty="0">
                <a:solidFill>
                  <a:srgbClr val="000000"/>
                </a:solidFill>
                <a:highlight>
                  <a:srgbClr val="FFFFFF"/>
                </a:highlight>
                <a:latin typeface="Consolas" panose="020B0609020204030204" pitchFamily="49" charset="0"/>
              </a:rPr>
              <a:t>;</a:t>
            </a:r>
          </a:p>
          <a:p>
            <a:r>
              <a:rPr lang="tr-TR" sz="900" dirty="0" err="1">
                <a:solidFill>
                  <a:srgbClr val="0000FF"/>
                </a:solidFill>
                <a:highlight>
                  <a:srgbClr val="FFFFFF"/>
                </a:highlight>
                <a:latin typeface="Consolas" panose="020B0609020204030204" pitchFamily="49" charset="0"/>
              </a:rPr>
              <a:t>using</a:t>
            </a:r>
            <a:r>
              <a:rPr lang="tr-TR" sz="900" dirty="0">
                <a:solidFill>
                  <a:srgbClr val="000000"/>
                </a:solidFill>
                <a:highlight>
                  <a:srgbClr val="FFFFFF"/>
                </a:highlight>
                <a:latin typeface="Consolas" panose="020B0609020204030204" pitchFamily="49" charset="0"/>
              </a:rPr>
              <a:t> </a:t>
            </a:r>
            <a:r>
              <a:rPr lang="tr-TR" sz="900" dirty="0" err="1">
                <a:solidFill>
                  <a:srgbClr val="000000"/>
                </a:solidFill>
                <a:highlight>
                  <a:srgbClr val="FFFFFF"/>
                </a:highlight>
                <a:latin typeface="Consolas" panose="020B0609020204030204" pitchFamily="49" charset="0"/>
              </a:rPr>
              <a:t>System.Text</a:t>
            </a:r>
            <a:r>
              <a:rPr lang="tr-TR" sz="900" dirty="0">
                <a:solidFill>
                  <a:srgbClr val="000000"/>
                </a:solidFill>
                <a:highlight>
                  <a:srgbClr val="FFFFFF"/>
                </a:highlight>
                <a:latin typeface="Consolas" panose="020B0609020204030204" pitchFamily="49" charset="0"/>
              </a:rPr>
              <a:t>;</a:t>
            </a:r>
          </a:p>
          <a:p>
            <a:r>
              <a:rPr lang="tr-TR" sz="900" dirty="0" err="1">
                <a:solidFill>
                  <a:srgbClr val="0000FF"/>
                </a:solidFill>
                <a:highlight>
                  <a:srgbClr val="FFFFFF"/>
                </a:highlight>
                <a:latin typeface="Consolas" panose="020B0609020204030204" pitchFamily="49" charset="0"/>
              </a:rPr>
              <a:t>using</a:t>
            </a:r>
            <a:r>
              <a:rPr lang="tr-TR" sz="900" dirty="0">
                <a:solidFill>
                  <a:srgbClr val="000000"/>
                </a:solidFill>
                <a:highlight>
                  <a:srgbClr val="FFFFFF"/>
                </a:highlight>
                <a:latin typeface="Consolas" panose="020B0609020204030204" pitchFamily="49" charset="0"/>
              </a:rPr>
              <a:t> </a:t>
            </a:r>
            <a:r>
              <a:rPr lang="tr-TR" sz="900" dirty="0" err="1">
                <a:solidFill>
                  <a:srgbClr val="000000"/>
                </a:solidFill>
                <a:highlight>
                  <a:srgbClr val="FFFFFF"/>
                </a:highlight>
                <a:latin typeface="Consolas" panose="020B0609020204030204" pitchFamily="49" charset="0"/>
              </a:rPr>
              <a:t>System.Threading.Tasks</a:t>
            </a:r>
            <a:r>
              <a:rPr lang="tr-TR" sz="900" dirty="0">
                <a:solidFill>
                  <a:srgbClr val="000000"/>
                </a:solidFill>
                <a:highlight>
                  <a:srgbClr val="FFFFFF"/>
                </a:highlight>
                <a:latin typeface="Consolas" panose="020B0609020204030204" pitchFamily="49" charset="0"/>
              </a:rPr>
              <a:t>;</a:t>
            </a:r>
          </a:p>
          <a:p>
            <a:endParaRPr lang="tr-TR" sz="900" dirty="0">
              <a:solidFill>
                <a:srgbClr val="000000"/>
              </a:solidFill>
              <a:highlight>
                <a:srgbClr val="FFFFFF"/>
              </a:highlight>
              <a:latin typeface="Consolas" panose="020B0609020204030204" pitchFamily="49" charset="0"/>
            </a:endParaRPr>
          </a:p>
          <a:p>
            <a:r>
              <a:rPr lang="tr-TR" sz="900" dirty="0" err="1">
                <a:solidFill>
                  <a:srgbClr val="0000FF"/>
                </a:solidFill>
                <a:highlight>
                  <a:srgbClr val="FFFFFF"/>
                </a:highlight>
                <a:latin typeface="Consolas" panose="020B0609020204030204" pitchFamily="49" charset="0"/>
              </a:rPr>
              <a:t>public</a:t>
            </a:r>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abstract</a:t>
            </a:r>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class</a:t>
            </a:r>
            <a:r>
              <a:rPr lang="tr-TR" sz="900" dirty="0">
                <a:solidFill>
                  <a:srgbClr val="000000"/>
                </a:solidFill>
                <a:highlight>
                  <a:srgbClr val="FFFFFF"/>
                </a:highlight>
                <a:latin typeface="Consolas" panose="020B0609020204030204" pitchFamily="49" charset="0"/>
              </a:rPr>
              <a:t> </a:t>
            </a:r>
            <a:r>
              <a:rPr lang="tr-TR" sz="900" dirty="0" err="1">
                <a:solidFill>
                  <a:srgbClr val="2B91AF"/>
                </a:solidFill>
                <a:highlight>
                  <a:srgbClr val="FFFFFF"/>
                </a:highlight>
                <a:latin typeface="Consolas" panose="020B0609020204030204" pitchFamily="49" charset="0"/>
              </a:rPr>
              <a:t>Vehicle</a:t>
            </a:r>
            <a:endParaRPr lang="tr-TR" sz="900" dirty="0">
              <a:solidFill>
                <a:srgbClr val="000000"/>
              </a:solidFill>
              <a:highlight>
                <a:srgbClr val="FFFFFF"/>
              </a:highlight>
              <a:latin typeface="Consolas" panose="020B0609020204030204" pitchFamily="49" charset="0"/>
            </a:endParaRPr>
          </a:p>
          <a:p>
            <a:r>
              <a:rPr lang="tr-TR" sz="900" dirty="0">
                <a:solidFill>
                  <a:srgbClr val="000000"/>
                </a:solidFill>
                <a:highlight>
                  <a:srgbClr val="FFFFFF"/>
                </a:highlight>
                <a:latin typeface="Consolas" panose="020B0609020204030204" pitchFamily="49" charset="0"/>
              </a:rPr>
              <a:t>{</a:t>
            </a:r>
          </a:p>
          <a:p>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public</a:t>
            </a:r>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virtual</a:t>
            </a:r>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int</a:t>
            </a:r>
            <a:r>
              <a:rPr lang="tr-TR" sz="900" dirty="0">
                <a:solidFill>
                  <a:srgbClr val="000000"/>
                </a:solidFill>
                <a:highlight>
                  <a:srgbClr val="FFFFFF"/>
                </a:highlight>
                <a:latin typeface="Consolas" panose="020B0609020204030204" pitchFamily="49" charset="0"/>
              </a:rPr>
              <a:t> </a:t>
            </a:r>
            <a:r>
              <a:rPr lang="tr-TR" sz="900" dirty="0" err="1">
                <a:solidFill>
                  <a:srgbClr val="000000"/>
                </a:solidFill>
                <a:highlight>
                  <a:srgbClr val="FFFFFF"/>
                </a:highlight>
                <a:latin typeface="Consolas" panose="020B0609020204030204" pitchFamily="49" charset="0"/>
              </a:rPr>
              <a:t>Wheels</a:t>
            </a:r>
            <a:r>
              <a:rPr lang="tr-TR" sz="900" dirty="0">
                <a:solidFill>
                  <a:srgbClr val="000000"/>
                </a:solidFill>
                <a:highlight>
                  <a:srgbClr val="FFFFFF"/>
                </a:highlight>
                <a:latin typeface="Consolas" panose="020B0609020204030204" pitchFamily="49" charset="0"/>
              </a:rPr>
              <a:t>()</a:t>
            </a:r>
          </a:p>
          <a:p>
            <a:r>
              <a:rPr lang="tr-TR" sz="900" dirty="0">
                <a:solidFill>
                  <a:srgbClr val="000000"/>
                </a:solidFill>
                <a:highlight>
                  <a:srgbClr val="FFFFFF"/>
                </a:highlight>
                <a:latin typeface="Consolas" panose="020B0609020204030204" pitchFamily="49" charset="0"/>
              </a:rPr>
              <a:t>    {</a:t>
            </a:r>
          </a:p>
          <a:p>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return</a:t>
            </a:r>
            <a:r>
              <a:rPr lang="tr-TR" sz="900" dirty="0">
                <a:solidFill>
                  <a:srgbClr val="000000"/>
                </a:solidFill>
                <a:highlight>
                  <a:srgbClr val="FFFFFF"/>
                </a:highlight>
                <a:latin typeface="Consolas" panose="020B0609020204030204" pitchFamily="49" charset="0"/>
              </a:rPr>
              <a:t> 0;</a:t>
            </a:r>
          </a:p>
          <a:p>
            <a:r>
              <a:rPr lang="tr-TR" sz="900" dirty="0">
                <a:solidFill>
                  <a:srgbClr val="000000"/>
                </a:solidFill>
                <a:highlight>
                  <a:srgbClr val="FFFFFF"/>
                </a:highlight>
                <a:latin typeface="Consolas" panose="020B0609020204030204" pitchFamily="49" charset="0"/>
              </a:rPr>
              <a:t>    }</a:t>
            </a:r>
          </a:p>
          <a:p>
            <a:r>
              <a:rPr lang="tr-TR" sz="900" dirty="0">
                <a:solidFill>
                  <a:srgbClr val="000000"/>
                </a:solidFill>
                <a:highlight>
                  <a:srgbClr val="FFFFFF"/>
                </a:highlight>
                <a:latin typeface="Consolas" panose="020B0609020204030204" pitchFamily="49" charset="0"/>
              </a:rPr>
              <a:t>}</a:t>
            </a:r>
          </a:p>
          <a:p>
            <a:endParaRPr lang="tr-TR" sz="900" dirty="0">
              <a:solidFill>
                <a:srgbClr val="000000"/>
              </a:solidFill>
              <a:highlight>
                <a:srgbClr val="FFFFFF"/>
              </a:highlight>
              <a:latin typeface="Consolas" panose="020B0609020204030204" pitchFamily="49" charset="0"/>
            </a:endParaRPr>
          </a:p>
          <a:p>
            <a:r>
              <a:rPr lang="tr-TR" sz="900" dirty="0" err="1">
                <a:solidFill>
                  <a:srgbClr val="0000FF"/>
                </a:solidFill>
                <a:highlight>
                  <a:srgbClr val="FFFFFF"/>
                </a:highlight>
                <a:latin typeface="Consolas" panose="020B0609020204030204" pitchFamily="49" charset="0"/>
              </a:rPr>
              <a:t>public</a:t>
            </a:r>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class</a:t>
            </a:r>
            <a:r>
              <a:rPr lang="tr-TR" sz="900" dirty="0">
                <a:solidFill>
                  <a:srgbClr val="000000"/>
                </a:solidFill>
                <a:highlight>
                  <a:srgbClr val="FFFFFF"/>
                </a:highlight>
                <a:latin typeface="Consolas" panose="020B0609020204030204" pitchFamily="49" charset="0"/>
              </a:rPr>
              <a:t> </a:t>
            </a:r>
            <a:r>
              <a:rPr lang="tr-TR" sz="900" dirty="0">
                <a:solidFill>
                  <a:srgbClr val="2B91AF"/>
                </a:solidFill>
                <a:highlight>
                  <a:srgbClr val="FFFFFF"/>
                </a:highlight>
                <a:latin typeface="Consolas" panose="020B0609020204030204" pitchFamily="49" charset="0"/>
              </a:rPr>
              <a:t>Bicycle</a:t>
            </a:r>
            <a:r>
              <a:rPr lang="tr-TR" sz="900" dirty="0">
                <a:solidFill>
                  <a:srgbClr val="000000"/>
                </a:solidFill>
                <a:highlight>
                  <a:srgbClr val="FFFFFF"/>
                </a:highlight>
                <a:latin typeface="Consolas" panose="020B0609020204030204" pitchFamily="49" charset="0"/>
              </a:rPr>
              <a:t> : </a:t>
            </a:r>
            <a:r>
              <a:rPr lang="tr-TR" sz="900" dirty="0" err="1">
                <a:solidFill>
                  <a:srgbClr val="2B91AF"/>
                </a:solidFill>
                <a:highlight>
                  <a:srgbClr val="FFFFFF"/>
                </a:highlight>
                <a:latin typeface="Consolas" panose="020B0609020204030204" pitchFamily="49" charset="0"/>
              </a:rPr>
              <a:t>Vehicle</a:t>
            </a:r>
            <a:endParaRPr lang="tr-TR" sz="900" dirty="0">
              <a:solidFill>
                <a:srgbClr val="000000"/>
              </a:solidFill>
              <a:highlight>
                <a:srgbClr val="FFFFFF"/>
              </a:highlight>
              <a:latin typeface="Consolas" panose="020B0609020204030204" pitchFamily="49" charset="0"/>
            </a:endParaRPr>
          </a:p>
          <a:p>
            <a:r>
              <a:rPr lang="tr-TR" sz="900" dirty="0">
                <a:solidFill>
                  <a:srgbClr val="000000"/>
                </a:solidFill>
                <a:highlight>
                  <a:srgbClr val="FFFFFF"/>
                </a:highlight>
                <a:latin typeface="Consolas" panose="020B0609020204030204" pitchFamily="49" charset="0"/>
              </a:rPr>
              <a:t>{</a:t>
            </a:r>
          </a:p>
          <a:p>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public</a:t>
            </a:r>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override</a:t>
            </a:r>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int</a:t>
            </a:r>
            <a:r>
              <a:rPr lang="tr-TR" sz="900" dirty="0">
                <a:solidFill>
                  <a:srgbClr val="000000"/>
                </a:solidFill>
                <a:highlight>
                  <a:srgbClr val="FFFFFF"/>
                </a:highlight>
                <a:latin typeface="Consolas" panose="020B0609020204030204" pitchFamily="49" charset="0"/>
              </a:rPr>
              <a:t> </a:t>
            </a:r>
            <a:r>
              <a:rPr lang="tr-TR" sz="900" dirty="0" err="1">
                <a:solidFill>
                  <a:srgbClr val="000000"/>
                </a:solidFill>
                <a:highlight>
                  <a:srgbClr val="FFFFFF"/>
                </a:highlight>
                <a:latin typeface="Consolas" panose="020B0609020204030204" pitchFamily="49" charset="0"/>
              </a:rPr>
              <a:t>Wheels</a:t>
            </a:r>
            <a:r>
              <a:rPr lang="tr-TR" sz="900" dirty="0">
                <a:solidFill>
                  <a:srgbClr val="000000"/>
                </a:solidFill>
                <a:highlight>
                  <a:srgbClr val="FFFFFF"/>
                </a:highlight>
                <a:latin typeface="Consolas" panose="020B0609020204030204" pitchFamily="49" charset="0"/>
              </a:rPr>
              <a:t>()</a:t>
            </a:r>
          </a:p>
          <a:p>
            <a:r>
              <a:rPr lang="tr-TR" sz="900" dirty="0">
                <a:solidFill>
                  <a:srgbClr val="000000"/>
                </a:solidFill>
                <a:highlight>
                  <a:srgbClr val="FFFFFF"/>
                </a:highlight>
                <a:latin typeface="Consolas" panose="020B0609020204030204" pitchFamily="49" charset="0"/>
              </a:rPr>
              <a:t>    {</a:t>
            </a:r>
          </a:p>
          <a:p>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return</a:t>
            </a:r>
            <a:r>
              <a:rPr lang="tr-TR" sz="900" dirty="0">
                <a:solidFill>
                  <a:srgbClr val="000000"/>
                </a:solidFill>
                <a:highlight>
                  <a:srgbClr val="FFFFFF"/>
                </a:highlight>
                <a:latin typeface="Consolas" panose="020B0609020204030204" pitchFamily="49" charset="0"/>
              </a:rPr>
              <a:t> 2;</a:t>
            </a:r>
          </a:p>
          <a:p>
            <a:r>
              <a:rPr lang="tr-TR" sz="900" dirty="0">
                <a:solidFill>
                  <a:srgbClr val="000000"/>
                </a:solidFill>
                <a:highlight>
                  <a:srgbClr val="FFFFFF"/>
                </a:highlight>
                <a:latin typeface="Consolas" panose="020B0609020204030204" pitchFamily="49" charset="0"/>
              </a:rPr>
              <a:t>    }</a:t>
            </a:r>
          </a:p>
          <a:p>
            <a:r>
              <a:rPr lang="tr-TR" sz="900" dirty="0">
                <a:solidFill>
                  <a:srgbClr val="000000"/>
                </a:solidFill>
                <a:highlight>
                  <a:srgbClr val="FFFFFF"/>
                </a:highlight>
                <a:latin typeface="Consolas" panose="020B0609020204030204" pitchFamily="49" charset="0"/>
              </a:rPr>
              <a:t>}</a:t>
            </a:r>
          </a:p>
          <a:p>
            <a:r>
              <a:rPr lang="tr-TR" sz="900" dirty="0" err="1">
                <a:solidFill>
                  <a:srgbClr val="0000FF"/>
                </a:solidFill>
                <a:highlight>
                  <a:srgbClr val="FFFFFF"/>
                </a:highlight>
                <a:latin typeface="Consolas" panose="020B0609020204030204" pitchFamily="49" charset="0"/>
              </a:rPr>
              <a:t>public</a:t>
            </a:r>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class</a:t>
            </a:r>
            <a:r>
              <a:rPr lang="tr-TR" sz="900" dirty="0">
                <a:solidFill>
                  <a:srgbClr val="000000"/>
                </a:solidFill>
                <a:highlight>
                  <a:srgbClr val="FFFFFF"/>
                </a:highlight>
                <a:latin typeface="Consolas" panose="020B0609020204030204" pitchFamily="49" charset="0"/>
              </a:rPr>
              <a:t> </a:t>
            </a:r>
            <a:r>
              <a:rPr lang="tr-TR" sz="900" dirty="0">
                <a:solidFill>
                  <a:srgbClr val="2B91AF"/>
                </a:solidFill>
                <a:highlight>
                  <a:srgbClr val="FFFFFF"/>
                </a:highlight>
                <a:latin typeface="Consolas" panose="020B0609020204030204" pitchFamily="49" charset="0"/>
              </a:rPr>
              <a:t>Car</a:t>
            </a:r>
            <a:r>
              <a:rPr lang="tr-TR" sz="900" dirty="0">
                <a:solidFill>
                  <a:srgbClr val="000000"/>
                </a:solidFill>
                <a:highlight>
                  <a:srgbClr val="FFFFFF"/>
                </a:highlight>
                <a:latin typeface="Consolas" panose="020B0609020204030204" pitchFamily="49" charset="0"/>
              </a:rPr>
              <a:t> : </a:t>
            </a:r>
            <a:r>
              <a:rPr lang="tr-TR" sz="900" dirty="0" err="1">
                <a:solidFill>
                  <a:srgbClr val="2B91AF"/>
                </a:solidFill>
                <a:highlight>
                  <a:srgbClr val="FFFFFF"/>
                </a:highlight>
                <a:latin typeface="Consolas" panose="020B0609020204030204" pitchFamily="49" charset="0"/>
              </a:rPr>
              <a:t>Vehicle</a:t>
            </a:r>
            <a:endParaRPr lang="tr-TR" sz="900" dirty="0">
              <a:solidFill>
                <a:srgbClr val="000000"/>
              </a:solidFill>
              <a:highlight>
                <a:srgbClr val="FFFFFF"/>
              </a:highlight>
              <a:latin typeface="Consolas" panose="020B0609020204030204" pitchFamily="49" charset="0"/>
            </a:endParaRPr>
          </a:p>
          <a:p>
            <a:r>
              <a:rPr lang="tr-TR" sz="900" dirty="0">
                <a:solidFill>
                  <a:srgbClr val="000000"/>
                </a:solidFill>
                <a:highlight>
                  <a:srgbClr val="FFFFFF"/>
                </a:highlight>
                <a:latin typeface="Consolas" panose="020B0609020204030204" pitchFamily="49" charset="0"/>
              </a:rPr>
              <a:t>{</a:t>
            </a:r>
          </a:p>
          <a:p>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public</a:t>
            </a:r>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override</a:t>
            </a:r>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int</a:t>
            </a:r>
            <a:r>
              <a:rPr lang="tr-TR" sz="900" dirty="0">
                <a:solidFill>
                  <a:srgbClr val="000000"/>
                </a:solidFill>
                <a:highlight>
                  <a:srgbClr val="FFFFFF"/>
                </a:highlight>
                <a:latin typeface="Consolas" panose="020B0609020204030204" pitchFamily="49" charset="0"/>
              </a:rPr>
              <a:t> </a:t>
            </a:r>
            <a:r>
              <a:rPr lang="tr-TR" sz="900" dirty="0" err="1">
                <a:solidFill>
                  <a:srgbClr val="000000"/>
                </a:solidFill>
                <a:highlight>
                  <a:srgbClr val="FFFFFF"/>
                </a:highlight>
                <a:latin typeface="Consolas" panose="020B0609020204030204" pitchFamily="49" charset="0"/>
              </a:rPr>
              <a:t>Wheels</a:t>
            </a:r>
            <a:r>
              <a:rPr lang="tr-TR" sz="900" dirty="0">
                <a:solidFill>
                  <a:srgbClr val="000000"/>
                </a:solidFill>
                <a:highlight>
                  <a:srgbClr val="FFFFFF"/>
                </a:highlight>
                <a:latin typeface="Consolas" panose="020B0609020204030204" pitchFamily="49" charset="0"/>
              </a:rPr>
              <a:t>()</a:t>
            </a:r>
          </a:p>
          <a:p>
            <a:r>
              <a:rPr lang="tr-TR" sz="900" dirty="0">
                <a:solidFill>
                  <a:srgbClr val="000000"/>
                </a:solidFill>
                <a:highlight>
                  <a:srgbClr val="FFFFFF"/>
                </a:highlight>
                <a:latin typeface="Consolas" panose="020B0609020204030204" pitchFamily="49" charset="0"/>
              </a:rPr>
              <a:t>    {</a:t>
            </a:r>
          </a:p>
          <a:p>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return</a:t>
            </a:r>
            <a:r>
              <a:rPr lang="tr-TR" sz="900" dirty="0">
                <a:solidFill>
                  <a:srgbClr val="000000"/>
                </a:solidFill>
                <a:highlight>
                  <a:srgbClr val="FFFFFF"/>
                </a:highlight>
                <a:latin typeface="Consolas" panose="020B0609020204030204" pitchFamily="49" charset="0"/>
              </a:rPr>
              <a:t> 4;</a:t>
            </a:r>
          </a:p>
          <a:p>
            <a:r>
              <a:rPr lang="tr-TR" sz="900" dirty="0">
                <a:solidFill>
                  <a:srgbClr val="000000"/>
                </a:solidFill>
                <a:highlight>
                  <a:srgbClr val="FFFFFF"/>
                </a:highlight>
                <a:latin typeface="Consolas" panose="020B0609020204030204" pitchFamily="49" charset="0"/>
              </a:rPr>
              <a:t>    }</a:t>
            </a:r>
          </a:p>
          <a:p>
            <a:r>
              <a:rPr lang="tr-TR" sz="900" dirty="0">
                <a:solidFill>
                  <a:srgbClr val="000000"/>
                </a:solidFill>
                <a:highlight>
                  <a:srgbClr val="FFFFFF"/>
                </a:highlight>
                <a:latin typeface="Consolas" panose="020B0609020204030204" pitchFamily="49" charset="0"/>
              </a:rPr>
              <a:t>}</a:t>
            </a:r>
          </a:p>
          <a:p>
            <a:endParaRPr lang="tr-TR" sz="900" dirty="0">
              <a:solidFill>
                <a:srgbClr val="000000"/>
              </a:solidFill>
              <a:highlight>
                <a:srgbClr val="FFFFFF"/>
              </a:highlight>
              <a:latin typeface="Consolas" panose="020B0609020204030204" pitchFamily="49" charset="0"/>
            </a:endParaRPr>
          </a:p>
          <a:p>
            <a:r>
              <a:rPr lang="tr-TR" sz="900" dirty="0" err="1">
                <a:solidFill>
                  <a:srgbClr val="0000FF"/>
                </a:solidFill>
                <a:highlight>
                  <a:srgbClr val="FFFFFF"/>
                </a:highlight>
                <a:latin typeface="Consolas" panose="020B0609020204030204" pitchFamily="49" charset="0"/>
              </a:rPr>
              <a:t>public</a:t>
            </a:r>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class</a:t>
            </a:r>
            <a:r>
              <a:rPr lang="tr-TR" sz="900" dirty="0">
                <a:solidFill>
                  <a:srgbClr val="000000"/>
                </a:solidFill>
                <a:highlight>
                  <a:srgbClr val="FFFFFF"/>
                </a:highlight>
                <a:latin typeface="Consolas" panose="020B0609020204030204" pitchFamily="49" charset="0"/>
              </a:rPr>
              <a:t> </a:t>
            </a:r>
            <a:r>
              <a:rPr lang="tr-TR" sz="900" dirty="0">
                <a:solidFill>
                  <a:srgbClr val="2B91AF"/>
                </a:solidFill>
                <a:highlight>
                  <a:srgbClr val="FFFFFF"/>
                </a:highlight>
                <a:latin typeface="Consolas" panose="020B0609020204030204" pitchFamily="49" charset="0"/>
              </a:rPr>
              <a:t>Truck</a:t>
            </a:r>
            <a:r>
              <a:rPr lang="tr-TR" sz="900" dirty="0">
                <a:solidFill>
                  <a:srgbClr val="000000"/>
                </a:solidFill>
                <a:highlight>
                  <a:srgbClr val="FFFFFF"/>
                </a:highlight>
                <a:latin typeface="Consolas" panose="020B0609020204030204" pitchFamily="49" charset="0"/>
              </a:rPr>
              <a:t> : </a:t>
            </a:r>
            <a:r>
              <a:rPr lang="tr-TR" sz="900" dirty="0" err="1">
                <a:solidFill>
                  <a:srgbClr val="2B91AF"/>
                </a:solidFill>
                <a:highlight>
                  <a:srgbClr val="FFFFFF"/>
                </a:highlight>
                <a:latin typeface="Consolas" panose="020B0609020204030204" pitchFamily="49" charset="0"/>
              </a:rPr>
              <a:t>Vehicle</a:t>
            </a:r>
            <a:endParaRPr lang="tr-TR" sz="900" dirty="0">
              <a:solidFill>
                <a:srgbClr val="000000"/>
              </a:solidFill>
              <a:highlight>
                <a:srgbClr val="FFFFFF"/>
              </a:highlight>
              <a:latin typeface="Consolas" panose="020B0609020204030204" pitchFamily="49" charset="0"/>
            </a:endParaRPr>
          </a:p>
          <a:p>
            <a:r>
              <a:rPr lang="tr-TR" sz="900" dirty="0">
                <a:solidFill>
                  <a:srgbClr val="000000"/>
                </a:solidFill>
                <a:highlight>
                  <a:srgbClr val="FFFFFF"/>
                </a:highlight>
                <a:latin typeface="Consolas" panose="020B0609020204030204" pitchFamily="49" charset="0"/>
              </a:rPr>
              <a:t>{</a:t>
            </a:r>
          </a:p>
          <a:p>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public</a:t>
            </a:r>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override</a:t>
            </a:r>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int</a:t>
            </a:r>
            <a:r>
              <a:rPr lang="tr-TR" sz="900" dirty="0">
                <a:solidFill>
                  <a:srgbClr val="000000"/>
                </a:solidFill>
                <a:highlight>
                  <a:srgbClr val="FFFFFF"/>
                </a:highlight>
                <a:latin typeface="Consolas" panose="020B0609020204030204" pitchFamily="49" charset="0"/>
              </a:rPr>
              <a:t> </a:t>
            </a:r>
            <a:r>
              <a:rPr lang="tr-TR" sz="900" dirty="0" err="1">
                <a:solidFill>
                  <a:srgbClr val="000000"/>
                </a:solidFill>
                <a:highlight>
                  <a:srgbClr val="FFFFFF"/>
                </a:highlight>
                <a:latin typeface="Consolas" panose="020B0609020204030204" pitchFamily="49" charset="0"/>
              </a:rPr>
              <a:t>Wheels</a:t>
            </a:r>
            <a:r>
              <a:rPr lang="tr-TR" sz="900" dirty="0">
                <a:solidFill>
                  <a:srgbClr val="000000"/>
                </a:solidFill>
                <a:highlight>
                  <a:srgbClr val="FFFFFF"/>
                </a:highlight>
                <a:latin typeface="Consolas" panose="020B0609020204030204" pitchFamily="49" charset="0"/>
              </a:rPr>
              <a:t>()</a:t>
            </a:r>
          </a:p>
          <a:p>
            <a:r>
              <a:rPr lang="tr-TR" sz="900" dirty="0">
                <a:solidFill>
                  <a:srgbClr val="000000"/>
                </a:solidFill>
                <a:highlight>
                  <a:srgbClr val="FFFFFF"/>
                </a:highlight>
                <a:latin typeface="Consolas" panose="020B0609020204030204" pitchFamily="49" charset="0"/>
              </a:rPr>
              <a:t>    {</a:t>
            </a:r>
          </a:p>
          <a:p>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return</a:t>
            </a:r>
            <a:r>
              <a:rPr lang="tr-TR" sz="900" dirty="0">
                <a:solidFill>
                  <a:srgbClr val="000000"/>
                </a:solidFill>
                <a:highlight>
                  <a:srgbClr val="FFFFFF"/>
                </a:highlight>
                <a:latin typeface="Consolas" panose="020B0609020204030204" pitchFamily="49" charset="0"/>
              </a:rPr>
              <a:t> 18;</a:t>
            </a:r>
          </a:p>
          <a:p>
            <a:r>
              <a:rPr lang="tr-TR" sz="900" dirty="0">
                <a:solidFill>
                  <a:srgbClr val="000000"/>
                </a:solidFill>
                <a:highlight>
                  <a:srgbClr val="FFFFFF"/>
                </a:highlight>
                <a:latin typeface="Consolas" panose="020B0609020204030204" pitchFamily="49" charset="0"/>
              </a:rPr>
              <a:t>    }</a:t>
            </a:r>
          </a:p>
          <a:p>
            <a:r>
              <a:rPr lang="tr-TR" sz="900" dirty="0">
                <a:solidFill>
                  <a:srgbClr val="000000"/>
                </a:solidFill>
                <a:highlight>
                  <a:srgbClr val="FFFFFF"/>
                </a:highlight>
                <a:latin typeface="Consolas" panose="020B0609020204030204" pitchFamily="49" charset="0"/>
              </a:rPr>
              <a:t>}</a:t>
            </a:r>
          </a:p>
          <a:p>
            <a:r>
              <a:rPr lang="tr-TR" sz="900" dirty="0" err="1">
                <a:solidFill>
                  <a:srgbClr val="0000FF"/>
                </a:solidFill>
                <a:highlight>
                  <a:srgbClr val="FFFFFF"/>
                </a:highlight>
                <a:latin typeface="Consolas" panose="020B0609020204030204" pitchFamily="49" charset="0"/>
              </a:rPr>
              <a:t>public</a:t>
            </a:r>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class</a:t>
            </a:r>
            <a:r>
              <a:rPr lang="tr-TR" sz="900" dirty="0">
                <a:solidFill>
                  <a:srgbClr val="000000"/>
                </a:solidFill>
                <a:highlight>
                  <a:srgbClr val="FFFFFF"/>
                </a:highlight>
                <a:latin typeface="Consolas" panose="020B0609020204030204" pitchFamily="49" charset="0"/>
              </a:rPr>
              <a:t> </a:t>
            </a:r>
            <a:r>
              <a:rPr lang="tr-TR" sz="900" dirty="0">
                <a:solidFill>
                  <a:srgbClr val="2B91AF"/>
                </a:solidFill>
                <a:highlight>
                  <a:srgbClr val="FFFFFF"/>
                </a:highlight>
                <a:latin typeface="Consolas" panose="020B0609020204030204" pitchFamily="49" charset="0"/>
              </a:rPr>
              <a:t>program</a:t>
            </a:r>
            <a:endParaRPr lang="tr-TR" sz="900" dirty="0">
              <a:solidFill>
                <a:srgbClr val="000000"/>
              </a:solidFill>
              <a:highlight>
                <a:srgbClr val="FFFFFF"/>
              </a:highlight>
              <a:latin typeface="Consolas" panose="020B0609020204030204" pitchFamily="49" charset="0"/>
            </a:endParaRPr>
          </a:p>
          <a:p>
            <a:r>
              <a:rPr lang="tr-TR" sz="900" dirty="0">
                <a:solidFill>
                  <a:srgbClr val="000000"/>
                </a:solidFill>
                <a:highlight>
                  <a:srgbClr val="FFFFFF"/>
                </a:highlight>
                <a:latin typeface="Consolas" panose="020B0609020204030204" pitchFamily="49" charset="0"/>
              </a:rPr>
              <a:t>{</a:t>
            </a:r>
          </a:p>
          <a:p>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static</a:t>
            </a:r>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void</a:t>
            </a:r>
            <a:r>
              <a:rPr lang="tr-TR" sz="900" dirty="0">
                <a:solidFill>
                  <a:srgbClr val="000000"/>
                </a:solidFill>
                <a:highlight>
                  <a:srgbClr val="FFFFFF"/>
                </a:highlight>
                <a:latin typeface="Consolas" panose="020B0609020204030204" pitchFamily="49" charset="0"/>
              </a:rPr>
              <a:t> Main(</a:t>
            </a:r>
            <a:r>
              <a:rPr lang="tr-TR" sz="900" dirty="0" err="1">
                <a:solidFill>
                  <a:srgbClr val="0000FF"/>
                </a:solidFill>
                <a:highlight>
                  <a:srgbClr val="FFFFFF"/>
                </a:highlight>
                <a:latin typeface="Consolas" panose="020B0609020204030204" pitchFamily="49" charset="0"/>
              </a:rPr>
              <a:t>string</a:t>
            </a:r>
            <a:r>
              <a:rPr lang="tr-TR" sz="900" dirty="0">
                <a:solidFill>
                  <a:srgbClr val="000000"/>
                </a:solidFill>
                <a:highlight>
                  <a:srgbClr val="FFFFFF"/>
                </a:highlight>
                <a:latin typeface="Consolas" panose="020B0609020204030204" pitchFamily="49" charset="0"/>
              </a:rPr>
              <a:t>[] </a:t>
            </a:r>
            <a:r>
              <a:rPr lang="tr-TR" sz="900" dirty="0" err="1">
                <a:solidFill>
                  <a:srgbClr val="000000"/>
                </a:solidFill>
                <a:highlight>
                  <a:srgbClr val="FFFFFF"/>
                </a:highlight>
                <a:latin typeface="Consolas" panose="020B0609020204030204" pitchFamily="49" charset="0"/>
              </a:rPr>
              <a:t>args</a:t>
            </a:r>
            <a:r>
              <a:rPr lang="tr-TR" sz="900" dirty="0">
                <a:solidFill>
                  <a:srgbClr val="000000"/>
                </a:solidFill>
                <a:highlight>
                  <a:srgbClr val="FFFFFF"/>
                </a:highlight>
                <a:latin typeface="Consolas" panose="020B0609020204030204" pitchFamily="49" charset="0"/>
              </a:rPr>
              <a:t>)</a:t>
            </a:r>
          </a:p>
          <a:p>
            <a:r>
              <a:rPr lang="tr-TR" sz="900" dirty="0">
                <a:solidFill>
                  <a:srgbClr val="000000"/>
                </a:solidFill>
                <a:highlight>
                  <a:srgbClr val="FFFFFF"/>
                </a:highlight>
                <a:latin typeface="Consolas" panose="020B0609020204030204" pitchFamily="49" charset="0"/>
              </a:rPr>
              <a:t>    {</a:t>
            </a:r>
          </a:p>
          <a:p>
            <a:r>
              <a:rPr lang="tr-TR" sz="900" dirty="0">
                <a:solidFill>
                  <a:srgbClr val="000000"/>
                </a:solidFill>
                <a:highlight>
                  <a:srgbClr val="FFFFFF"/>
                </a:highlight>
                <a:latin typeface="Consolas" panose="020B0609020204030204" pitchFamily="49" charset="0"/>
              </a:rPr>
              <a:t>        </a:t>
            </a:r>
            <a:r>
              <a:rPr lang="tr-TR" sz="900" dirty="0" err="1">
                <a:solidFill>
                  <a:srgbClr val="2B91AF"/>
                </a:solidFill>
                <a:highlight>
                  <a:srgbClr val="FFFFFF"/>
                </a:highlight>
                <a:latin typeface="Consolas" panose="020B0609020204030204" pitchFamily="49" charset="0"/>
              </a:rPr>
              <a:t>Vehicle</a:t>
            </a:r>
            <a:r>
              <a:rPr lang="tr-TR" sz="900" dirty="0">
                <a:solidFill>
                  <a:srgbClr val="000000"/>
                </a:solidFill>
                <a:highlight>
                  <a:srgbClr val="FFFFFF"/>
                </a:highlight>
                <a:latin typeface="Consolas" panose="020B0609020204030204" pitchFamily="49" charset="0"/>
              </a:rPr>
              <a:t>[] a = </a:t>
            </a:r>
            <a:r>
              <a:rPr lang="tr-TR" sz="900" dirty="0" err="1">
                <a:solidFill>
                  <a:srgbClr val="0000FF"/>
                </a:solidFill>
                <a:highlight>
                  <a:srgbClr val="FFFFFF"/>
                </a:highlight>
                <a:latin typeface="Consolas" panose="020B0609020204030204" pitchFamily="49" charset="0"/>
              </a:rPr>
              <a:t>new</a:t>
            </a:r>
            <a:r>
              <a:rPr lang="tr-TR" sz="900" dirty="0">
                <a:solidFill>
                  <a:srgbClr val="000000"/>
                </a:solidFill>
                <a:highlight>
                  <a:srgbClr val="FFFFFF"/>
                </a:highlight>
                <a:latin typeface="Consolas" panose="020B0609020204030204" pitchFamily="49" charset="0"/>
              </a:rPr>
              <a:t> </a:t>
            </a:r>
            <a:r>
              <a:rPr lang="tr-TR" sz="900" dirty="0" err="1">
                <a:solidFill>
                  <a:srgbClr val="2B91AF"/>
                </a:solidFill>
                <a:highlight>
                  <a:srgbClr val="FFFFFF"/>
                </a:highlight>
                <a:latin typeface="Consolas" panose="020B0609020204030204" pitchFamily="49" charset="0"/>
              </a:rPr>
              <a:t>Vehicle</a:t>
            </a:r>
            <a:r>
              <a:rPr lang="tr-TR" sz="900" dirty="0">
                <a:solidFill>
                  <a:srgbClr val="000000"/>
                </a:solidFill>
                <a:highlight>
                  <a:srgbClr val="FFFFFF"/>
                </a:highlight>
                <a:latin typeface="Consolas" panose="020B0609020204030204" pitchFamily="49" charset="0"/>
              </a:rPr>
              <a:t>[3];</a:t>
            </a:r>
          </a:p>
          <a:p>
            <a:r>
              <a:rPr lang="tr-TR" sz="900" dirty="0">
                <a:solidFill>
                  <a:srgbClr val="000000"/>
                </a:solidFill>
                <a:highlight>
                  <a:srgbClr val="FFFFFF"/>
                </a:highlight>
                <a:latin typeface="Consolas" panose="020B0609020204030204" pitchFamily="49" charset="0"/>
              </a:rPr>
              <a:t>        a[0] = </a:t>
            </a:r>
            <a:r>
              <a:rPr lang="tr-TR" sz="900" dirty="0" err="1">
                <a:solidFill>
                  <a:srgbClr val="0000FF"/>
                </a:solidFill>
                <a:highlight>
                  <a:srgbClr val="FFFFFF"/>
                </a:highlight>
                <a:latin typeface="Consolas" panose="020B0609020204030204" pitchFamily="49" charset="0"/>
              </a:rPr>
              <a:t>new</a:t>
            </a:r>
            <a:r>
              <a:rPr lang="tr-TR" sz="900" dirty="0">
                <a:solidFill>
                  <a:srgbClr val="000000"/>
                </a:solidFill>
                <a:highlight>
                  <a:srgbClr val="FFFFFF"/>
                </a:highlight>
                <a:latin typeface="Consolas" panose="020B0609020204030204" pitchFamily="49" charset="0"/>
              </a:rPr>
              <a:t> </a:t>
            </a:r>
            <a:r>
              <a:rPr lang="tr-TR" sz="900" dirty="0">
                <a:solidFill>
                  <a:srgbClr val="2B91AF"/>
                </a:solidFill>
                <a:highlight>
                  <a:srgbClr val="FFFFFF"/>
                </a:highlight>
                <a:latin typeface="Consolas" panose="020B0609020204030204" pitchFamily="49" charset="0"/>
              </a:rPr>
              <a:t>Bicycle</a:t>
            </a:r>
            <a:r>
              <a:rPr lang="tr-TR" sz="900" dirty="0">
                <a:solidFill>
                  <a:srgbClr val="000000"/>
                </a:solidFill>
                <a:highlight>
                  <a:srgbClr val="FFFFFF"/>
                </a:highlight>
                <a:latin typeface="Consolas" panose="020B0609020204030204" pitchFamily="49" charset="0"/>
              </a:rPr>
              <a:t>();</a:t>
            </a:r>
          </a:p>
          <a:p>
            <a:r>
              <a:rPr lang="tr-TR" sz="900" dirty="0">
                <a:solidFill>
                  <a:srgbClr val="000000"/>
                </a:solidFill>
                <a:highlight>
                  <a:srgbClr val="FFFFFF"/>
                </a:highlight>
                <a:latin typeface="Consolas" panose="020B0609020204030204" pitchFamily="49" charset="0"/>
              </a:rPr>
              <a:t>        a[1] = </a:t>
            </a:r>
            <a:r>
              <a:rPr lang="tr-TR" sz="900" dirty="0" err="1">
                <a:solidFill>
                  <a:srgbClr val="0000FF"/>
                </a:solidFill>
                <a:highlight>
                  <a:srgbClr val="FFFFFF"/>
                </a:highlight>
                <a:latin typeface="Consolas" panose="020B0609020204030204" pitchFamily="49" charset="0"/>
              </a:rPr>
              <a:t>new</a:t>
            </a:r>
            <a:r>
              <a:rPr lang="tr-TR" sz="900" dirty="0">
                <a:solidFill>
                  <a:srgbClr val="000000"/>
                </a:solidFill>
                <a:highlight>
                  <a:srgbClr val="FFFFFF"/>
                </a:highlight>
                <a:latin typeface="Consolas" panose="020B0609020204030204" pitchFamily="49" charset="0"/>
              </a:rPr>
              <a:t> </a:t>
            </a:r>
            <a:r>
              <a:rPr lang="tr-TR" sz="900" dirty="0">
                <a:solidFill>
                  <a:srgbClr val="2B91AF"/>
                </a:solidFill>
                <a:highlight>
                  <a:srgbClr val="FFFFFF"/>
                </a:highlight>
                <a:latin typeface="Consolas" panose="020B0609020204030204" pitchFamily="49" charset="0"/>
              </a:rPr>
              <a:t>Car</a:t>
            </a:r>
            <a:r>
              <a:rPr lang="tr-TR" sz="900" dirty="0">
                <a:solidFill>
                  <a:srgbClr val="000000"/>
                </a:solidFill>
                <a:highlight>
                  <a:srgbClr val="FFFFFF"/>
                </a:highlight>
                <a:latin typeface="Consolas" panose="020B0609020204030204" pitchFamily="49" charset="0"/>
              </a:rPr>
              <a:t>();</a:t>
            </a:r>
          </a:p>
          <a:p>
            <a:r>
              <a:rPr lang="tr-TR" sz="900" dirty="0">
                <a:solidFill>
                  <a:srgbClr val="000000"/>
                </a:solidFill>
                <a:highlight>
                  <a:srgbClr val="FFFFFF"/>
                </a:highlight>
                <a:latin typeface="Consolas" panose="020B0609020204030204" pitchFamily="49" charset="0"/>
              </a:rPr>
              <a:t>        a[2] = </a:t>
            </a:r>
            <a:r>
              <a:rPr lang="tr-TR" sz="900" dirty="0" err="1">
                <a:solidFill>
                  <a:srgbClr val="0000FF"/>
                </a:solidFill>
                <a:highlight>
                  <a:srgbClr val="FFFFFF"/>
                </a:highlight>
                <a:latin typeface="Consolas" panose="020B0609020204030204" pitchFamily="49" charset="0"/>
              </a:rPr>
              <a:t>new</a:t>
            </a:r>
            <a:r>
              <a:rPr lang="tr-TR" sz="900" dirty="0">
                <a:solidFill>
                  <a:srgbClr val="000000"/>
                </a:solidFill>
                <a:highlight>
                  <a:srgbClr val="FFFFFF"/>
                </a:highlight>
                <a:latin typeface="Consolas" panose="020B0609020204030204" pitchFamily="49" charset="0"/>
              </a:rPr>
              <a:t> </a:t>
            </a:r>
            <a:r>
              <a:rPr lang="tr-TR" sz="900" dirty="0">
                <a:solidFill>
                  <a:srgbClr val="2B91AF"/>
                </a:solidFill>
                <a:highlight>
                  <a:srgbClr val="FFFFFF"/>
                </a:highlight>
                <a:latin typeface="Consolas" panose="020B0609020204030204" pitchFamily="49" charset="0"/>
              </a:rPr>
              <a:t>Truck</a:t>
            </a:r>
            <a:r>
              <a:rPr lang="tr-TR" sz="900" dirty="0">
                <a:solidFill>
                  <a:srgbClr val="000000"/>
                </a:solidFill>
                <a:highlight>
                  <a:srgbClr val="FFFFFF"/>
                </a:highlight>
                <a:latin typeface="Consolas" panose="020B0609020204030204" pitchFamily="49" charset="0"/>
              </a:rPr>
              <a:t>();</a:t>
            </a:r>
          </a:p>
          <a:p>
            <a:r>
              <a:rPr lang="en-US" sz="900" dirty="0">
                <a:solidFill>
                  <a:srgbClr val="000000"/>
                </a:solidFill>
                <a:highlight>
                  <a:srgbClr val="FFFFFF"/>
                </a:highlight>
                <a:latin typeface="Consolas" panose="020B0609020204030204" pitchFamily="49" charset="0"/>
              </a:rPr>
              <a:t>        </a:t>
            </a:r>
            <a:r>
              <a:rPr lang="en-US" sz="900" dirty="0" err="1">
                <a:solidFill>
                  <a:srgbClr val="0000FF"/>
                </a:solidFill>
                <a:highlight>
                  <a:srgbClr val="FFFFFF"/>
                </a:highlight>
                <a:latin typeface="Consolas" panose="020B0609020204030204" pitchFamily="49" charset="0"/>
              </a:rPr>
              <a:t>foreach</a:t>
            </a:r>
            <a:r>
              <a:rPr lang="en-US" sz="900" dirty="0">
                <a:solidFill>
                  <a:srgbClr val="000000"/>
                </a:solidFill>
                <a:highlight>
                  <a:srgbClr val="FFFFFF"/>
                </a:highlight>
                <a:latin typeface="Consolas" panose="020B0609020204030204" pitchFamily="49" charset="0"/>
              </a:rPr>
              <a:t> (</a:t>
            </a:r>
            <a:r>
              <a:rPr lang="en-US" sz="900" dirty="0">
                <a:solidFill>
                  <a:srgbClr val="2B91AF"/>
                </a:solidFill>
                <a:highlight>
                  <a:srgbClr val="FFFFFF"/>
                </a:highlight>
                <a:latin typeface="Consolas" panose="020B0609020204030204" pitchFamily="49" charset="0"/>
              </a:rPr>
              <a:t>Vehicle</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sayac</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in</a:t>
            </a:r>
            <a:r>
              <a:rPr lang="en-US" sz="900" dirty="0">
                <a:solidFill>
                  <a:srgbClr val="000000"/>
                </a:solidFill>
                <a:highlight>
                  <a:srgbClr val="FFFFFF"/>
                </a:highlight>
                <a:latin typeface="Consolas" panose="020B0609020204030204" pitchFamily="49" charset="0"/>
              </a:rPr>
              <a:t> a)</a:t>
            </a:r>
          </a:p>
          <a:p>
            <a:r>
              <a:rPr lang="tr-TR" sz="900" dirty="0">
                <a:solidFill>
                  <a:srgbClr val="000000"/>
                </a:solidFill>
                <a:highlight>
                  <a:srgbClr val="FFFFFF"/>
                </a:highlight>
                <a:latin typeface="Consolas" panose="020B0609020204030204" pitchFamily="49" charset="0"/>
              </a:rPr>
              <a:t>        {</a:t>
            </a:r>
          </a:p>
          <a:p>
            <a:r>
              <a:rPr lang="tr-TR" sz="900" dirty="0">
                <a:solidFill>
                  <a:srgbClr val="000000"/>
                </a:solidFill>
                <a:highlight>
                  <a:srgbClr val="FFFFFF"/>
                </a:highlight>
                <a:latin typeface="Consolas" panose="020B0609020204030204" pitchFamily="49" charset="0"/>
              </a:rPr>
              <a:t>           </a:t>
            </a:r>
            <a:r>
              <a:rPr lang="tr-TR" sz="900" dirty="0" err="1">
                <a:solidFill>
                  <a:srgbClr val="2B91AF"/>
                </a:solidFill>
                <a:highlight>
                  <a:srgbClr val="FFFFFF"/>
                </a:highlight>
                <a:latin typeface="Consolas" panose="020B0609020204030204" pitchFamily="49" charset="0"/>
              </a:rPr>
              <a:t>Console</a:t>
            </a:r>
            <a:r>
              <a:rPr lang="tr-TR" sz="900" dirty="0" err="1">
                <a:solidFill>
                  <a:srgbClr val="000000"/>
                </a:solidFill>
                <a:highlight>
                  <a:srgbClr val="FFFFFF"/>
                </a:highlight>
                <a:latin typeface="Consolas" panose="020B0609020204030204" pitchFamily="49" charset="0"/>
              </a:rPr>
              <a:t>.WriteLine</a:t>
            </a:r>
            <a:r>
              <a:rPr lang="tr-TR" sz="900" dirty="0">
                <a:solidFill>
                  <a:srgbClr val="000000"/>
                </a:solidFill>
                <a:highlight>
                  <a:srgbClr val="FFFFFF"/>
                </a:highlight>
                <a:latin typeface="Consolas" panose="020B0609020204030204" pitchFamily="49" charset="0"/>
              </a:rPr>
              <a:t>(</a:t>
            </a:r>
            <a:r>
              <a:rPr lang="tr-TR" sz="900" dirty="0">
                <a:solidFill>
                  <a:srgbClr val="A31515"/>
                </a:solidFill>
                <a:highlight>
                  <a:srgbClr val="FFFFFF"/>
                </a:highlight>
                <a:latin typeface="Consolas" panose="020B0609020204030204" pitchFamily="49" charset="0"/>
              </a:rPr>
              <a:t>"  {0}"</a:t>
            </a:r>
            <a:r>
              <a:rPr lang="tr-TR" sz="900" dirty="0">
                <a:solidFill>
                  <a:srgbClr val="000000"/>
                </a:solidFill>
                <a:highlight>
                  <a:srgbClr val="FFFFFF"/>
                </a:highlight>
                <a:latin typeface="Consolas" panose="020B0609020204030204" pitchFamily="49" charset="0"/>
              </a:rPr>
              <a:t>, </a:t>
            </a:r>
            <a:r>
              <a:rPr lang="tr-TR" sz="900" dirty="0" err="1">
                <a:solidFill>
                  <a:srgbClr val="000000"/>
                </a:solidFill>
                <a:highlight>
                  <a:srgbClr val="FFFFFF"/>
                </a:highlight>
                <a:latin typeface="Consolas" panose="020B0609020204030204" pitchFamily="49" charset="0"/>
              </a:rPr>
              <a:t>sayac.Wheels</a:t>
            </a:r>
            <a:r>
              <a:rPr lang="tr-TR" sz="900" dirty="0">
                <a:solidFill>
                  <a:srgbClr val="000000"/>
                </a:solidFill>
                <a:highlight>
                  <a:srgbClr val="FFFFFF"/>
                </a:highlight>
                <a:latin typeface="Consolas" panose="020B0609020204030204" pitchFamily="49" charset="0"/>
              </a:rPr>
              <a:t>()); </a:t>
            </a:r>
            <a:r>
              <a:rPr lang="tr-TR" sz="900" dirty="0">
                <a:solidFill>
                  <a:srgbClr val="008000"/>
                </a:solidFill>
                <a:highlight>
                  <a:srgbClr val="FFFFFF"/>
                </a:highlight>
                <a:latin typeface="Consolas" panose="020B0609020204030204" pitchFamily="49" charset="0"/>
              </a:rPr>
              <a:t>// çok biçimli çağrısı</a:t>
            </a:r>
            <a:endParaRPr lang="tr-TR" sz="900" dirty="0">
              <a:solidFill>
                <a:srgbClr val="000000"/>
              </a:solidFill>
              <a:highlight>
                <a:srgbClr val="FFFFFF"/>
              </a:highlight>
              <a:latin typeface="Consolas" panose="020B0609020204030204" pitchFamily="49" charset="0"/>
            </a:endParaRPr>
          </a:p>
          <a:p>
            <a:r>
              <a:rPr lang="tr-TR" sz="900" dirty="0">
                <a:solidFill>
                  <a:srgbClr val="000000"/>
                </a:solidFill>
                <a:highlight>
                  <a:srgbClr val="FFFFFF"/>
                </a:highlight>
                <a:latin typeface="Consolas" panose="020B0609020204030204" pitchFamily="49" charset="0"/>
              </a:rPr>
              <a:t>        }</a:t>
            </a:r>
          </a:p>
          <a:p>
            <a:r>
              <a:rPr lang="tr-TR" sz="900" dirty="0">
                <a:solidFill>
                  <a:srgbClr val="000000"/>
                </a:solidFill>
                <a:highlight>
                  <a:srgbClr val="FFFFFF"/>
                </a:highlight>
                <a:latin typeface="Consolas" panose="020B0609020204030204" pitchFamily="49" charset="0"/>
              </a:rPr>
              <a:t>        </a:t>
            </a:r>
            <a:r>
              <a:rPr lang="tr-TR" sz="900" dirty="0" err="1">
                <a:solidFill>
                  <a:srgbClr val="2B91AF"/>
                </a:solidFill>
                <a:highlight>
                  <a:srgbClr val="FFFFFF"/>
                </a:highlight>
                <a:latin typeface="Consolas" panose="020B0609020204030204" pitchFamily="49" charset="0"/>
              </a:rPr>
              <a:t>Console</a:t>
            </a:r>
            <a:r>
              <a:rPr lang="tr-TR" sz="900" dirty="0" err="1">
                <a:solidFill>
                  <a:srgbClr val="000000"/>
                </a:solidFill>
                <a:highlight>
                  <a:srgbClr val="FFFFFF"/>
                </a:highlight>
                <a:latin typeface="Consolas" panose="020B0609020204030204" pitchFamily="49" charset="0"/>
              </a:rPr>
              <a:t>.ReadLine</a:t>
            </a:r>
            <a:r>
              <a:rPr lang="tr-TR" sz="900" dirty="0">
                <a:solidFill>
                  <a:srgbClr val="000000"/>
                </a:solidFill>
                <a:highlight>
                  <a:srgbClr val="FFFFFF"/>
                </a:highlight>
                <a:latin typeface="Consolas" panose="020B0609020204030204" pitchFamily="49" charset="0"/>
              </a:rPr>
              <a:t>();</a:t>
            </a:r>
          </a:p>
          <a:p>
            <a:r>
              <a:rPr lang="tr-TR" sz="900" dirty="0">
                <a:solidFill>
                  <a:srgbClr val="000000"/>
                </a:solidFill>
                <a:highlight>
                  <a:srgbClr val="FFFFFF"/>
                </a:highlight>
                <a:latin typeface="Consolas" panose="020B0609020204030204" pitchFamily="49" charset="0"/>
              </a:rPr>
              <a:t>    }</a:t>
            </a:r>
          </a:p>
          <a:p>
            <a:r>
              <a:rPr lang="tr-TR" sz="900" dirty="0">
                <a:solidFill>
                  <a:srgbClr val="000000"/>
                </a:solidFill>
                <a:highlight>
                  <a:srgbClr val="FFFFFF"/>
                </a:highlight>
                <a:latin typeface="Consolas" panose="020B0609020204030204" pitchFamily="49" charset="0"/>
              </a:rPr>
              <a:t>}</a:t>
            </a:r>
            <a:endParaRPr lang="tr-TR" dirty="0"/>
          </a:p>
        </p:txBody>
      </p:sp>
    </p:spTree>
    <p:extLst>
      <p:ext uri="{BB962C8B-B14F-4D97-AF65-F5344CB8AC3E}">
        <p14:creationId xmlns:p14="http://schemas.microsoft.com/office/powerpoint/2010/main" val="393158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p:cNvSpPr/>
          <p:nvPr/>
        </p:nvSpPr>
        <p:spPr>
          <a:xfrm>
            <a:off x="1547664" y="-10403"/>
            <a:ext cx="6552728" cy="6601807"/>
          </a:xfrm>
          <a:prstGeom prst="rect">
            <a:avLst/>
          </a:prstGeom>
        </p:spPr>
        <p:txBody>
          <a:bodyPr wrap="square">
            <a:spAutoFit/>
          </a:bodyPr>
          <a:lstStyle/>
          <a:p>
            <a:r>
              <a:rPr lang="tr-TR" sz="900" dirty="0" err="1">
                <a:solidFill>
                  <a:srgbClr val="0000FF"/>
                </a:solidFill>
                <a:highlight>
                  <a:srgbClr val="FFFFFF"/>
                </a:highlight>
                <a:latin typeface="Consolas" panose="020B0609020204030204" pitchFamily="49" charset="0"/>
              </a:rPr>
              <a:t>using</a:t>
            </a:r>
            <a:r>
              <a:rPr lang="tr-TR" sz="900" dirty="0">
                <a:solidFill>
                  <a:srgbClr val="000000"/>
                </a:solidFill>
                <a:highlight>
                  <a:srgbClr val="FFFFFF"/>
                </a:highlight>
                <a:latin typeface="Consolas" panose="020B0609020204030204" pitchFamily="49" charset="0"/>
              </a:rPr>
              <a:t> </a:t>
            </a:r>
            <a:r>
              <a:rPr lang="tr-TR" sz="900" dirty="0" err="1">
                <a:solidFill>
                  <a:srgbClr val="000000"/>
                </a:solidFill>
                <a:highlight>
                  <a:srgbClr val="FFFFFF"/>
                </a:highlight>
                <a:latin typeface="Consolas" panose="020B0609020204030204" pitchFamily="49" charset="0"/>
              </a:rPr>
              <a:t>System</a:t>
            </a:r>
            <a:r>
              <a:rPr lang="tr-TR" sz="900" dirty="0">
                <a:solidFill>
                  <a:srgbClr val="000000"/>
                </a:solidFill>
                <a:highlight>
                  <a:srgbClr val="FFFFFF"/>
                </a:highlight>
                <a:latin typeface="Consolas" panose="020B0609020204030204" pitchFamily="49" charset="0"/>
              </a:rPr>
              <a:t>;</a:t>
            </a:r>
          </a:p>
          <a:p>
            <a:r>
              <a:rPr lang="tr-TR" sz="900" dirty="0" err="1">
                <a:solidFill>
                  <a:srgbClr val="0000FF"/>
                </a:solidFill>
                <a:highlight>
                  <a:srgbClr val="FFFFFF"/>
                </a:highlight>
                <a:latin typeface="Consolas" panose="020B0609020204030204" pitchFamily="49" charset="0"/>
              </a:rPr>
              <a:t>using</a:t>
            </a:r>
            <a:r>
              <a:rPr lang="tr-TR" sz="900" dirty="0">
                <a:solidFill>
                  <a:srgbClr val="000000"/>
                </a:solidFill>
                <a:highlight>
                  <a:srgbClr val="FFFFFF"/>
                </a:highlight>
                <a:latin typeface="Consolas" panose="020B0609020204030204" pitchFamily="49" charset="0"/>
              </a:rPr>
              <a:t> </a:t>
            </a:r>
            <a:r>
              <a:rPr lang="tr-TR" sz="900" dirty="0" err="1">
                <a:solidFill>
                  <a:srgbClr val="000000"/>
                </a:solidFill>
                <a:highlight>
                  <a:srgbClr val="FFFFFF"/>
                </a:highlight>
                <a:latin typeface="Consolas" panose="020B0609020204030204" pitchFamily="49" charset="0"/>
              </a:rPr>
              <a:t>System.Collections.Generic</a:t>
            </a:r>
            <a:r>
              <a:rPr lang="tr-TR" sz="900" dirty="0">
                <a:solidFill>
                  <a:srgbClr val="000000"/>
                </a:solidFill>
                <a:highlight>
                  <a:srgbClr val="FFFFFF"/>
                </a:highlight>
                <a:latin typeface="Consolas" panose="020B0609020204030204" pitchFamily="49" charset="0"/>
              </a:rPr>
              <a:t>;</a:t>
            </a:r>
          </a:p>
          <a:p>
            <a:r>
              <a:rPr lang="tr-TR" sz="900" dirty="0" err="1">
                <a:solidFill>
                  <a:srgbClr val="0000FF"/>
                </a:solidFill>
                <a:highlight>
                  <a:srgbClr val="FFFFFF"/>
                </a:highlight>
                <a:latin typeface="Consolas" panose="020B0609020204030204" pitchFamily="49" charset="0"/>
              </a:rPr>
              <a:t>using</a:t>
            </a:r>
            <a:r>
              <a:rPr lang="tr-TR" sz="900" dirty="0">
                <a:solidFill>
                  <a:srgbClr val="000000"/>
                </a:solidFill>
                <a:highlight>
                  <a:srgbClr val="FFFFFF"/>
                </a:highlight>
                <a:latin typeface="Consolas" panose="020B0609020204030204" pitchFamily="49" charset="0"/>
              </a:rPr>
              <a:t> </a:t>
            </a:r>
            <a:r>
              <a:rPr lang="tr-TR" sz="900" dirty="0" err="1">
                <a:solidFill>
                  <a:srgbClr val="000000"/>
                </a:solidFill>
                <a:highlight>
                  <a:srgbClr val="FFFFFF"/>
                </a:highlight>
                <a:latin typeface="Consolas" panose="020B0609020204030204" pitchFamily="49" charset="0"/>
              </a:rPr>
              <a:t>System.Linq</a:t>
            </a:r>
            <a:r>
              <a:rPr lang="tr-TR" sz="900" dirty="0">
                <a:solidFill>
                  <a:srgbClr val="000000"/>
                </a:solidFill>
                <a:highlight>
                  <a:srgbClr val="FFFFFF"/>
                </a:highlight>
                <a:latin typeface="Consolas" panose="020B0609020204030204" pitchFamily="49" charset="0"/>
              </a:rPr>
              <a:t>;</a:t>
            </a:r>
          </a:p>
          <a:p>
            <a:r>
              <a:rPr lang="tr-TR" sz="900" dirty="0" err="1">
                <a:solidFill>
                  <a:srgbClr val="0000FF"/>
                </a:solidFill>
                <a:highlight>
                  <a:srgbClr val="FFFFFF"/>
                </a:highlight>
                <a:latin typeface="Consolas" panose="020B0609020204030204" pitchFamily="49" charset="0"/>
              </a:rPr>
              <a:t>using</a:t>
            </a:r>
            <a:r>
              <a:rPr lang="tr-TR" sz="900" dirty="0">
                <a:solidFill>
                  <a:srgbClr val="000000"/>
                </a:solidFill>
                <a:highlight>
                  <a:srgbClr val="FFFFFF"/>
                </a:highlight>
                <a:latin typeface="Consolas" panose="020B0609020204030204" pitchFamily="49" charset="0"/>
              </a:rPr>
              <a:t> </a:t>
            </a:r>
            <a:r>
              <a:rPr lang="tr-TR" sz="900" dirty="0" err="1">
                <a:solidFill>
                  <a:srgbClr val="000000"/>
                </a:solidFill>
                <a:highlight>
                  <a:srgbClr val="FFFFFF"/>
                </a:highlight>
                <a:latin typeface="Consolas" panose="020B0609020204030204" pitchFamily="49" charset="0"/>
              </a:rPr>
              <a:t>System.Text</a:t>
            </a:r>
            <a:r>
              <a:rPr lang="tr-TR" sz="900" dirty="0">
                <a:solidFill>
                  <a:srgbClr val="000000"/>
                </a:solidFill>
                <a:highlight>
                  <a:srgbClr val="FFFFFF"/>
                </a:highlight>
                <a:latin typeface="Consolas" panose="020B0609020204030204" pitchFamily="49" charset="0"/>
              </a:rPr>
              <a:t>;</a:t>
            </a:r>
          </a:p>
          <a:p>
            <a:r>
              <a:rPr lang="tr-TR" sz="900" dirty="0" err="1">
                <a:solidFill>
                  <a:srgbClr val="0000FF"/>
                </a:solidFill>
                <a:highlight>
                  <a:srgbClr val="FFFFFF"/>
                </a:highlight>
                <a:latin typeface="Consolas" panose="020B0609020204030204" pitchFamily="49" charset="0"/>
              </a:rPr>
              <a:t>using</a:t>
            </a:r>
            <a:r>
              <a:rPr lang="tr-TR" sz="900" dirty="0">
                <a:solidFill>
                  <a:srgbClr val="000000"/>
                </a:solidFill>
                <a:highlight>
                  <a:srgbClr val="FFFFFF"/>
                </a:highlight>
                <a:latin typeface="Consolas" panose="020B0609020204030204" pitchFamily="49" charset="0"/>
              </a:rPr>
              <a:t> </a:t>
            </a:r>
            <a:r>
              <a:rPr lang="tr-TR" sz="900" dirty="0" err="1">
                <a:solidFill>
                  <a:srgbClr val="000000"/>
                </a:solidFill>
                <a:highlight>
                  <a:srgbClr val="FFFFFF"/>
                </a:highlight>
                <a:latin typeface="Consolas" panose="020B0609020204030204" pitchFamily="49" charset="0"/>
              </a:rPr>
              <a:t>System.Threading.Tasks</a:t>
            </a:r>
            <a:r>
              <a:rPr lang="tr-TR" sz="900" dirty="0">
                <a:solidFill>
                  <a:srgbClr val="000000"/>
                </a:solidFill>
                <a:highlight>
                  <a:srgbClr val="FFFFFF"/>
                </a:highlight>
                <a:latin typeface="Consolas" panose="020B0609020204030204" pitchFamily="49" charset="0"/>
              </a:rPr>
              <a:t>;</a:t>
            </a:r>
          </a:p>
          <a:p>
            <a:endParaRPr lang="tr-TR" sz="900" dirty="0">
              <a:solidFill>
                <a:srgbClr val="000000"/>
              </a:solidFill>
              <a:highlight>
                <a:srgbClr val="FFFFFF"/>
              </a:highlight>
              <a:latin typeface="Consolas" panose="020B0609020204030204" pitchFamily="49" charset="0"/>
            </a:endParaRPr>
          </a:p>
          <a:p>
            <a:r>
              <a:rPr lang="tr-TR" sz="900" dirty="0" err="1">
                <a:solidFill>
                  <a:srgbClr val="0000FF"/>
                </a:solidFill>
                <a:highlight>
                  <a:srgbClr val="FFFFFF"/>
                </a:highlight>
                <a:latin typeface="Consolas" panose="020B0609020204030204" pitchFamily="49" charset="0"/>
              </a:rPr>
              <a:t>namespace</a:t>
            </a:r>
            <a:r>
              <a:rPr lang="tr-TR" sz="900" dirty="0">
                <a:solidFill>
                  <a:srgbClr val="000000"/>
                </a:solidFill>
                <a:highlight>
                  <a:srgbClr val="FFFFFF"/>
                </a:highlight>
                <a:latin typeface="Consolas" panose="020B0609020204030204" pitchFamily="49" charset="0"/>
              </a:rPr>
              <a:t> ConsoleApplication3</a:t>
            </a:r>
          </a:p>
          <a:p>
            <a:r>
              <a:rPr lang="tr-TR" sz="900" dirty="0">
                <a:solidFill>
                  <a:srgbClr val="000000"/>
                </a:solidFill>
                <a:highlight>
                  <a:srgbClr val="FFFFFF"/>
                </a:highlight>
                <a:latin typeface="Consolas" panose="020B0609020204030204" pitchFamily="49" charset="0"/>
              </a:rPr>
              <a:t>{</a:t>
            </a:r>
          </a:p>
          <a:p>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public</a:t>
            </a:r>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class</a:t>
            </a:r>
            <a:r>
              <a:rPr lang="tr-TR" sz="900" dirty="0">
                <a:solidFill>
                  <a:srgbClr val="000000"/>
                </a:solidFill>
                <a:highlight>
                  <a:srgbClr val="FFFFFF"/>
                </a:highlight>
                <a:latin typeface="Consolas" panose="020B0609020204030204" pitchFamily="49" charset="0"/>
              </a:rPr>
              <a:t> </a:t>
            </a:r>
            <a:r>
              <a:rPr lang="tr-TR" sz="900" dirty="0" err="1">
                <a:solidFill>
                  <a:srgbClr val="2B91AF"/>
                </a:solidFill>
                <a:highlight>
                  <a:srgbClr val="FFFFFF"/>
                </a:highlight>
                <a:latin typeface="Consolas" panose="020B0609020204030204" pitchFamily="49" charset="0"/>
              </a:rPr>
              <a:t>clsShape</a:t>
            </a:r>
            <a:endParaRPr lang="tr-TR" sz="900" dirty="0">
              <a:solidFill>
                <a:srgbClr val="000000"/>
              </a:solidFill>
              <a:highlight>
                <a:srgbClr val="FFFFFF"/>
              </a:highlight>
              <a:latin typeface="Consolas" panose="020B0609020204030204" pitchFamily="49" charset="0"/>
            </a:endParaRPr>
          </a:p>
          <a:p>
            <a:r>
              <a:rPr lang="tr-TR" sz="900" dirty="0">
                <a:solidFill>
                  <a:srgbClr val="000000"/>
                </a:solidFill>
                <a:highlight>
                  <a:srgbClr val="FFFFFF"/>
                </a:highlight>
                <a:latin typeface="Consolas" panose="020B0609020204030204" pitchFamily="49" charset="0"/>
              </a:rPr>
              <a:t>    {</a:t>
            </a:r>
          </a:p>
          <a:p>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public</a:t>
            </a:r>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int</a:t>
            </a:r>
            <a:r>
              <a:rPr lang="tr-TR" sz="900" dirty="0">
                <a:solidFill>
                  <a:srgbClr val="000000"/>
                </a:solidFill>
                <a:highlight>
                  <a:srgbClr val="FFFFFF"/>
                </a:highlight>
                <a:latin typeface="Consolas" panose="020B0609020204030204" pitchFamily="49" charset="0"/>
              </a:rPr>
              <a:t> _</a:t>
            </a:r>
            <a:r>
              <a:rPr lang="tr-TR" sz="900" dirty="0" err="1">
                <a:solidFill>
                  <a:srgbClr val="000000"/>
                </a:solidFill>
                <a:highlight>
                  <a:srgbClr val="FFFFFF"/>
                </a:highlight>
                <a:latin typeface="Consolas" panose="020B0609020204030204" pitchFamily="49" charset="0"/>
              </a:rPr>
              <a:t>radius</a:t>
            </a:r>
            <a:r>
              <a:rPr lang="tr-TR" sz="900" dirty="0">
                <a:solidFill>
                  <a:srgbClr val="000000"/>
                </a:solidFill>
                <a:highlight>
                  <a:srgbClr val="FFFFFF"/>
                </a:highlight>
                <a:latin typeface="Consolas" panose="020B0609020204030204" pitchFamily="49" charset="0"/>
              </a:rPr>
              <a:t> = 5;</a:t>
            </a:r>
          </a:p>
          <a:p>
            <a:endParaRPr lang="tr-TR" sz="900" dirty="0">
              <a:solidFill>
                <a:srgbClr val="000000"/>
              </a:solidFill>
              <a:highlight>
                <a:srgbClr val="FFFFFF"/>
              </a:highlight>
              <a:latin typeface="Consolas" panose="020B0609020204030204" pitchFamily="49" charset="0"/>
            </a:endParaRPr>
          </a:p>
          <a:p>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public</a:t>
            </a:r>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virtual</a:t>
            </a:r>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double</a:t>
            </a:r>
            <a:r>
              <a:rPr lang="tr-TR" sz="900" dirty="0">
                <a:solidFill>
                  <a:srgbClr val="000000"/>
                </a:solidFill>
                <a:highlight>
                  <a:srgbClr val="FFFFFF"/>
                </a:highlight>
                <a:latin typeface="Consolas" panose="020B0609020204030204" pitchFamily="49" charset="0"/>
              </a:rPr>
              <a:t> </a:t>
            </a:r>
            <a:r>
              <a:rPr lang="tr-TR" sz="900" dirty="0" err="1">
                <a:solidFill>
                  <a:srgbClr val="000000"/>
                </a:solidFill>
                <a:highlight>
                  <a:srgbClr val="FFFFFF"/>
                </a:highlight>
                <a:latin typeface="Consolas" panose="020B0609020204030204" pitchFamily="49" charset="0"/>
              </a:rPr>
              <a:t>getArea</a:t>
            </a:r>
            <a:r>
              <a:rPr lang="tr-TR" sz="900" dirty="0">
                <a:solidFill>
                  <a:srgbClr val="000000"/>
                </a:solidFill>
                <a:highlight>
                  <a:srgbClr val="FFFFFF"/>
                </a:highlight>
                <a:latin typeface="Consolas" panose="020B0609020204030204" pitchFamily="49" charset="0"/>
              </a:rPr>
              <a:t>()</a:t>
            </a:r>
          </a:p>
          <a:p>
            <a:r>
              <a:rPr lang="tr-TR" sz="900" dirty="0">
                <a:solidFill>
                  <a:srgbClr val="000000"/>
                </a:solidFill>
                <a:highlight>
                  <a:srgbClr val="FFFFFF"/>
                </a:highlight>
                <a:latin typeface="Consolas" panose="020B0609020204030204" pitchFamily="49" charset="0"/>
              </a:rPr>
              <a:t>        {</a:t>
            </a:r>
          </a:p>
          <a:p>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return</a:t>
            </a:r>
            <a:r>
              <a:rPr lang="tr-TR" sz="900" dirty="0">
                <a:solidFill>
                  <a:srgbClr val="000000"/>
                </a:solidFill>
                <a:highlight>
                  <a:srgbClr val="FFFFFF"/>
                </a:highlight>
                <a:latin typeface="Consolas" panose="020B0609020204030204" pitchFamily="49" charset="0"/>
              </a:rPr>
              <a:t> 0;</a:t>
            </a:r>
          </a:p>
          <a:p>
            <a:r>
              <a:rPr lang="tr-TR" sz="900" dirty="0">
                <a:solidFill>
                  <a:srgbClr val="000000"/>
                </a:solidFill>
                <a:highlight>
                  <a:srgbClr val="FFFFFF"/>
                </a:highlight>
                <a:latin typeface="Consolas" panose="020B0609020204030204" pitchFamily="49" charset="0"/>
              </a:rPr>
              <a:t>        }</a:t>
            </a:r>
          </a:p>
          <a:p>
            <a:endParaRPr lang="tr-TR" sz="900" dirty="0">
              <a:solidFill>
                <a:srgbClr val="000000"/>
              </a:solidFill>
              <a:highlight>
                <a:srgbClr val="FFFFFF"/>
              </a:highlight>
              <a:latin typeface="Consolas" panose="020B0609020204030204" pitchFamily="49" charset="0"/>
            </a:endParaRPr>
          </a:p>
          <a:p>
            <a:r>
              <a:rPr lang="tr-TR" sz="900" dirty="0">
                <a:solidFill>
                  <a:srgbClr val="000000"/>
                </a:solidFill>
                <a:highlight>
                  <a:srgbClr val="FFFFFF"/>
                </a:highlight>
                <a:latin typeface="Consolas" panose="020B0609020204030204" pitchFamily="49" charset="0"/>
              </a:rPr>
              <a:t>    }</a:t>
            </a:r>
          </a:p>
          <a:p>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public</a:t>
            </a:r>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class</a:t>
            </a:r>
            <a:r>
              <a:rPr lang="tr-TR" sz="900" dirty="0">
                <a:solidFill>
                  <a:srgbClr val="000000"/>
                </a:solidFill>
                <a:highlight>
                  <a:srgbClr val="FFFFFF"/>
                </a:highlight>
                <a:latin typeface="Consolas" panose="020B0609020204030204" pitchFamily="49" charset="0"/>
              </a:rPr>
              <a:t> </a:t>
            </a:r>
            <a:r>
              <a:rPr lang="tr-TR" sz="900" dirty="0" err="1">
                <a:solidFill>
                  <a:srgbClr val="2B91AF"/>
                </a:solidFill>
                <a:highlight>
                  <a:srgbClr val="FFFFFF"/>
                </a:highlight>
                <a:latin typeface="Consolas" panose="020B0609020204030204" pitchFamily="49" charset="0"/>
              </a:rPr>
              <a:t>clsCircle</a:t>
            </a:r>
            <a:r>
              <a:rPr lang="tr-TR" sz="900" dirty="0">
                <a:solidFill>
                  <a:srgbClr val="000000"/>
                </a:solidFill>
                <a:highlight>
                  <a:srgbClr val="FFFFFF"/>
                </a:highlight>
                <a:latin typeface="Consolas" panose="020B0609020204030204" pitchFamily="49" charset="0"/>
              </a:rPr>
              <a:t> : </a:t>
            </a:r>
            <a:r>
              <a:rPr lang="tr-TR" sz="900" dirty="0" err="1">
                <a:solidFill>
                  <a:srgbClr val="2B91AF"/>
                </a:solidFill>
                <a:highlight>
                  <a:srgbClr val="FFFFFF"/>
                </a:highlight>
                <a:latin typeface="Consolas" panose="020B0609020204030204" pitchFamily="49" charset="0"/>
              </a:rPr>
              <a:t>clsShape</a:t>
            </a:r>
            <a:endParaRPr lang="tr-TR" sz="900" dirty="0">
              <a:solidFill>
                <a:srgbClr val="000000"/>
              </a:solidFill>
              <a:highlight>
                <a:srgbClr val="FFFFFF"/>
              </a:highlight>
              <a:latin typeface="Consolas" panose="020B0609020204030204" pitchFamily="49" charset="0"/>
            </a:endParaRPr>
          </a:p>
          <a:p>
            <a:r>
              <a:rPr lang="tr-TR" sz="900" dirty="0">
                <a:solidFill>
                  <a:srgbClr val="000000"/>
                </a:solidFill>
                <a:highlight>
                  <a:srgbClr val="FFFFFF"/>
                </a:highlight>
                <a:latin typeface="Consolas" panose="020B0609020204030204" pitchFamily="49" charset="0"/>
              </a:rPr>
              <a:t>    {</a:t>
            </a:r>
          </a:p>
          <a:p>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public</a:t>
            </a:r>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override</a:t>
            </a:r>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double</a:t>
            </a:r>
            <a:r>
              <a:rPr lang="tr-TR" sz="900" dirty="0">
                <a:solidFill>
                  <a:srgbClr val="000000"/>
                </a:solidFill>
                <a:highlight>
                  <a:srgbClr val="FFFFFF"/>
                </a:highlight>
                <a:latin typeface="Consolas" panose="020B0609020204030204" pitchFamily="49" charset="0"/>
              </a:rPr>
              <a:t> </a:t>
            </a:r>
            <a:r>
              <a:rPr lang="tr-TR" sz="900" dirty="0" err="1">
                <a:solidFill>
                  <a:srgbClr val="000000"/>
                </a:solidFill>
                <a:highlight>
                  <a:srgbClr val="FFFFFF"/>
                </a:highlight>
                <a:latin typeface="Consolas" panose="020B0609020204030204" pitchFamily="49" charset="0"/>
              </a:rPr>
              <a:t>getArea</a:t>
            </a:r>
            <a:r>
              <a:rPr lang="tr-TR" sz="900" dirty="0">
                <a:solidFill>
                  <a:srgbClr val="000000"/>
                </a:solidFill>
                <a:highlight>
                  <a:srgbClr val="FFFFFF"/>
                </a:highlight>
                <a:latin typeface="Consolas" panose="020B0609020204030204" pitchFamily="49" charset="0"/>
              </a:rPr>
              <a:t>()</a:t>
            </a:r>
          </a:p>
          <a:p>
            <a:r>
              <a:rPr lang="tr-TR" sz="900" dirty="0">
                <a:solidFill>
                  <a:srgbClr val="000000"/>
                </a:solidFill>
                <a:highlight>
                  <a:srgbClr val="FFFFFF"/>
                </a:highlight>
                <a:latin typeface="Consolas" panose="020B0609020204030204" pitchFamily="49" charset="0"/>
              </a:rPr>
              <a:t>        {</a:t>
            </a:r>
          </a:p>
          <a:p>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return</a:t>
            </a:r>
            <a:r>
              <a:rPr lang="tr-TR" sz="900" dirty="0">
                <a:solidFill>
                  <a:srgbClr val="000000"/>
                </a:solidFill>
                <a:highlight>
                  <a:srgbClr val="FFFFFF"/>
                </a:highlight>
                <a:latin typeface="Consolas" panose="020B0609020204030204" pitchFamily="49" charset="0"/>
              </a:rPr>
              <a:t> 3.14 * _</a:t>
            </a:r>
            <a:r>
              <a:rPr lang="tr-TR" sz="900" dirty="0" err="1">
                <a:solidFill>
                  <a:srgbClr val="000000"/>
                </a:solidFill>
                <a:highlight>
                  <a:srgbClr val="FFFFFF"/>
                </a:highlight>
                <a:latin typeface="Consolas" panose="020B0609020204030204" pitchFamily="49" charset="0"/>
              </a:rPr>
              <a:t>radius</a:t>
            </a:r>
            <a:r>
              <a:rPr lang="tr-TR" sz="900" dirty="0">
                <a:solidFill>
                  <a:srgbClr val="000000"/>
                </a:solidFill>
                <a:highlight>
                  <a:srgbClr val="FFFFFF"/>
                </a:highlight>
                <a:latin typeface="Consolas" panose="020B0609020204030204" pitchFamily="49" charset="0"/>
              </a:rPr>
              <a:t> * _</a:t>
            </a:r>
            <a:r>
              <a:rPr lang="tr-TR" sz="900" dirty="0" err="1">
                <a:solidFill>
                  <a:srgbClr val="000000"/>
                </a:solidFill>
                <a:highlight>
                  <a:srgbClr val="FFFFFF"/>
                </a:highlight>
                <a:latin typeface="Consolas" panose="020B0609020204030204" pitchFamily="49" charset="0"/>
              </a:rPr>
              <a:t>radius</a:t>
            </a:r>
            <a:r>
              <a:rPr lang="tr-TR" sz="900" dirty="0">
                <a:solidFill>
                  <a:srgbClr val="000000"/>
                </a:solidFill>
                <a:highlight>
                  <a:srgbClr val="FFFFFF"/>
                </a:highlight>
                <a:latin typeface="Consolas" panose="020B0609020204030204" pitchFamily="49" charset="0"/>
              </a:rPr>
              <a:t>;</a:t>
            </a:r>
          </a:p>
          <a:p>
            <a:r>
              <a:rPr lang="tr-TR" sz="900" dirty="0">
                <a:solidFill>
                  <a:srgbClr val="000000"/>
                </a:solidFill>
                <a:highlight>
                  <a:srgbClr val="FFFFFF"/>
                </a:highlight>
                <a:latin typeface="Consolas" panose="020B0609020204030204" pitchFamily="49" charset="0"/>
              </a:rPr>
              <a:t>        }</a:t>
            </a:r>
          </a:p>
          <a:p>
            <a:r>
              <a:rPr lang="tr-TR" sz="900" dirty="0">
                <a:solidFill>
                  <a:srgbClr val="000000"/>
                </a:solidFill>
                <a:highlight>
                  <a:srgbClr val="FFFFFF"/>
                </a:highlight>
                <a:latin typeface="Consolas" panose="020B0609020204030204" pitchFamily="49" charset="0"/>
              </a:rPr>
              <a:t>    }</a:t>
            </a:r>
          </a:p>
          <a:p>
            <a:endParaRPr lang="tr-TR" sz="900" dirty="0">
              <a:solidFill>
                <a:srgbClr val="000000"/>
              </a:solidFill>
              <a:highlight>
                <a:srgbClr val="FFFFFF"/>
              </a:highlight>
              <a:latin typeface="Consolas" panose="020B0609020204030204" pitchFamily="49" charset="0"/>
            </a:endParaRPr>
          </a:p>
          <a:p>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public</a:t>
            </a:r>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class</a:t>
            </a:r>
            <a:r>
              <a:rPr lang="tr-TR" sz="900" dirty="0">
                <a:solidFill>
                  <a:srgbClr val="000000"/>
                </a:solidFill>
                <a:highlight>
                  <a:srgbClr val="FFFFFF"/>
                </a:highlight>
                <a:latin typeface="Consolas" panose="020B0609020204030204" pitchFamily="49" charset="0"/>
              </a:rPr>
              <a:t> </a:t>
            </a:r>
            <a:r>
              <a:rPr lang="tr-TR" sz="900" dirty="0" err="1">
                <a:solidFill>
                  <a:srgbClr val="2B91AF"/>
                </a:solidFill>
                <a:highlight>
                  <a:srgbClr val="FFFFFF"/>
                </a:highlight>
                <a:latin typeface="Consolas" panose="020B0609020204030204" pitchFamily="49" charset="0"/>
              </a:rPr>
              <a:t>clsSphere</a:t>
            </a:r>
            <a:r>
              <a:rPr lang="tr-TR" sz="900" dirty="0">
                <a:solidFill>
                  <a:srgbClr val="000000"/>
                </a:solidFill>
                <a:highlight>
                  <a:srgbClr val="FFFFFF"/>
                </a:highlight>
                <a:latin typeface="Consolas" panose="020B0609020204030204" pitchFamily="49" charset="0"/>
              </a:rPr>
              <a:t> : </a:t>
            </a:r>
            <a:r>
              <a:rPr lang="tr-TR" sz="900" dirty="0" err="1">
                <a:solidFill>
                  <a:srgbClr val="2B91AF"/>
                </a:solidFill>
                <a:highlight>
                  <a:srgbClr val="FFFFFF"/>
                </a:highlight>
                <a:latin typeface="Consolas" panose="020B0609020204030204" pitchFamily="49" charset="0"/>
              </a:rPr>
              <a:t>clsShape</a:t>
            </a:r>
            <a:endParaRPr lang="tr-TR" sz="900" dirty="0">
              <a:solidFill>
                <a:srgbClr val="000000"/>
              </a:solidFill>
              <a:highlight>
                <a:srgbClr val="FFFFFF"/>
              </a:highlight>
              <a:latin typeface="Consolas" panose="020B0609020204030204" pitchFamily="49" charset="0"/>
            </a:endParaRPr>
          </a:p>
          <a:p>
            <a:r>
              <a:rPr lang="tr-TR" sz="900" dirty="0">
                <a:solidFill>
                  <a:srgbClr val="000000"/>
                </a:solidFill>
                <a:highlight>
                  <a:srgbClr val="FFFFFF"/>
                </a:highlight>
                <a:latin typeface="Consolas" panose="020B0609020204030204" pitchFamily="49" charset="0"/>
              </a:rPr>
              <a:t>    {</a:t>
            </a:r>
          </a:p>
          <a:p>
            <a:endParaRPr lang="tr-TR" sz="900" dirty="0">
              <a:solidFill>
                <a:srgbClr val="000000"/>
              </a:solidFill>
              <a:highlight>
                <a:srgbClr val="FFFFFF"/>
              </a:highlight>
              <a:latin typeface="Consolas" panose="020B0609020204030204" pitchFamily="49" charset="0"/>
            </a:endParaRPr>
          </a:p>
          <a:p>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public</a:t>
            </a:r>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override</a:t>
            </a:r>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double</a:t>
            </a:r>
            <a:r>
              <a:rPr lang="tr-TR" sz="900" dirty="0">
                <a:solidFill>
                  <a:srgbClr val="000000"/>
                </a:solidFill>
                <a:highlight>
                  <a:srgbClr val="FFFFFF"/>
                </a:highlight>
                <a:latin typeface="Consolas" panose="020B0609020204030204" pitchFamily="49" charset="0"/>
              </a:rPr>
              <a:t> </a:t>
            </a:r>
            <a:r>
              <a:rPr lang="tr-TR" sz="900" dirty="0" err="1">
                <a:solidFill>
                  <a:srgbClr val="000000"/>
                </a:solidFill>
                <a:highlight>
                  <a:srgbClr val="FFFFFF"/>
                </a:highlight>
                <a:latin typeface="Consolas" panose="020B0609020204030204" pitchFamily="49" charset="0"/>
              </a:rPr>
              <a:t>getArea</a:t>
            </a:r>
            <a:r>
              <a:rPr lang="tr-TR" sz="900" dirty="0">
                <a:solidFill>
                  <a:srgbClr val="000000"/>
                </a:solidFill>
                <a:highlight>
                  <a:srgbClr val="FFFFFF"/>
                </a:highlight>
                <a:latin typeface="Consolas" panose="020B0609020204030204" pitchFamily="49" charset="0"/>
              </a:rPr>
              <a:t>()</a:t>
            </a:r>
          </a:p>
          <a:p>
            <a:r>
              <a:rPr lang="tr-TR"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return</a:t>
            </a:r>
            <a:r>
              <a:rPr lang="en-US" sz="900" dirty="0">
                <a:solidFill>
                  <a:srgbClr val="000000"/>
                </a:solidFill>
                <a:highlight>
                  <a:srgbClr val="FFFFFF"/>
                </a:highlight>
                <a:latin typeface="Consolas" panose="020B0609020204030204" pitchFamily="49" charset="0"/>
              </a:rPr>
              <a:t> 4 * 3.14 * _radius * _radius;</a:t>
            </a:r>
          </a:p>
          <a:p>
            <a:r>
              <a:rPr lang="tr-TR" sz="900" dirty="0">
                <a:solidFill>
                  <a:srgbClr val="000000"/>
                </a:solidFill>
                <a:highlight>
                  <a:srgbClr val="FFFFFF"/>
                </a:highlight>
                <a:latin typeface="Consolas" panose="020B0609020204030204" pitchFamily="49" charset="0"/>
              </a:rPr>
              <a:t>        }</a:t>
            </a:r>
          </a:p>
          <a:p>
            <a:r>
              <a:rPr lang="tr-TR" sz="900" dirty="0">
                <a:solidFill>
                  <a:srgbClr val="000000"/>
                </a:solidFill>
                <a:highlight>
                  <a:srgbClr val="FFFFFF"/>
                </a:highlight>
                <a:latin typeface="Consolas" panose="020B0609020204030204" pitchFamily="49" charset="0"/>
              </a:rPr>
              <a:t>    }</a:t>
            </a:r>
          </a:p>
          <a:p>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class</a:t>
            </a:r>
            <a:r>
              <a:rPr lang="tr-TR" sz="900" dirty="0">
                <a:solidFill>
                  <a:srgbClr val="000000"/>
                </a:solidFill>
                <a:highlight>
                  <a:srgbClr val="FFFFFF"/>
                </a:highlight>
                <a:latin typeface="Consolas" panose="020B0609020204030204" pitchFamily="49" charset="0"/>
              </a:rPr>
              <a:t> </a:t>
            </a:r>
            <a:r>
              <a:rPr lang="tr-TR" sz="900" dirty="0">
                <a:solidFill>
                  <a:srgbClr val="2B91AF"/>
                </a:solidFill>
                <a:highlight>
                  <a:srgbClr val="FFFFFF"/>
                </a:highlight>
                <a:latin typeface="Consolas" panose="020B0609020204030204" pitchFamily="49" charset="0"/>
              </a:rPr>
              <a:t>Program</a:t>
            </a:r>
            <a:endParaRPr lang="tr-TR" sz="900" dirty="0">
              <a:solidFill>
                <a:srgbClr val="000000"/>
              </a:solidFill>
              <a:highlight>
                <a:srgbClr val="FFFFFF"/>
              </a:highlight>
              <a:latin typeface="Consolas" panose="020B0609020204030204" pitchFamily="49" charset="0"/>
            </a:endParaRPr>
          </a:p>
          <a:p>
            <a:r>
              <a:rPr lang="tr-TR" sz="900" dirty="0">
                <a:solidFill>
                  <a:srgbClr val="000000"/>
                </a:solidFill>
                <a:highlight>
                  <a:srgbClr val="FFFFFF"/>
                </a:highlight>
                <a:latin typeface="Consolas" panose="020B0609020204030204" pitchFamily="49" charset="0"/>
              </a:rPr>
              <a:t>    {</a:t>
            </a:r>
          </a:p>
          <a:p>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static</a:t>
            </a:r>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void</a:t>
            </a:r>
            <a:r>
              <a:rPr lang="tr-TR" sz="900" dirty="0">
                <a:solidFill>
                  <a:srgbClr val="000000"/>
                </a:solidFill>
                <a:highlight>
                  <a:srgbClr val="FFFFFF"/>
                </a:highlight>
                <a:latin typeface="Consolas" panose="020B0609020204030204" pitchFamily="49" charset="0"/>
              </a:rPr>
              <a:t> Main(</a:t>
            </a:r>
            <a:r>
              <a:rPr lang="tr-TR" sz="900" dirty="0" err="1">
                <a:solidFill>
                  <a:srgbClr val="0000FF"/>
                </a:solidFill>
                <a:highlight>
                  <a:srgbClr val="FFFFFF"/>
                </a:highlight>
                <a:latin typeface="Consolas" panose="020B0609020204030204" pitchFamily="49" charset="0"/>
              </a:rPr>
              <a:t>string</a:t>
            </a:r>
            <a:r>
              <a:rPr lang="tr-TR" sz="900" dirty="0">
                <a:solidFill>
                  <a:srgbClr val="000000"/>
                </a:solidFill>
                <a:highlight>
                  <a:srgbClr val="FFFFFF"/>
                </a:highlight>
                <a:latin typeface="Consolas" panose="020B0609020204030204" pitchFamily="49" charset="0"/>
              </a:rPr>
              <a:t>[] </a:t>
            </a:r>
            <a:r>
              <a:rPr lang="tr-TR" sz="900" dirty="0" err="1">
                <a:solidFill>
                  <a:srgbClr val="000000"/>
                </a:solidFill>
                <a:highlight>
                  <a:srgbClr val="FFFFFF"/>
                </a:highlight>
                <a:latin typeface="Consolas" panose="020B0609020204030204" pitchFamily="49" charset="0"/>
              </a:rPr>
              <a:t>args</a:t>
            </a:r>
            <a:r>
              <a:rPr lang="tr-TR" sz="900" dirty="0">
                <a:solidFill>
                  <a:srgbClr val="000000"/>
                </a:solidFill>
                <a:highlight>
                  <a:srgbClr val="FFFFFF"/>
                </a:highlight>
                <a:latin typeface="Consolas" panose="020B0609020204030204" pitchFamily="49" charset="0"/>
              </a:rPr>
              <a:t>)</a:t>
            </a:r>
          </a:p>
          <a:p>
            <a:r>
              <a:rPr lang="tr-TR" sz="900" dirty="0">
                <a:solidFill>
                  <a:srgbClr val="000000"/>
                </a:solidFill>
                <a:highlight>
                  <a:srgbClr val="FFFFFF"/>
                </a:highlight>
                <a:latin typeface="Consolas" panose="020B0609020204030204" pitchFamily="49" charset="0"/>
              </a:rPr>
              <a:t>        {</a:t>
            </a:r>
          </a:p>
          <a:p>
            <a:endParaRPr lang="tr-TR" sz="900" dirty="0">
              <a:solidFill>
                <a:srgbClr val="000000"/>
              </a:solidFill>
              <a:highlight>
                <a:srgbClr val="FFFFFF"/>
              </a:highlight>
              <a:latin typeface="Consolas" panose="020B0609020204030204" pitchFamily="49" charset="0"/>
            </a:endParaRPr>
          </a:p>
          <a:p>
            <a:r>
              <a:rPr lang="tr-TR" sz="900" dirty="0">
                <a:solidFill>
                  <a:srgbClr val="000000"/>
                </a:solidFill>
                <a:highlight>
                  <a:srgbClr val="FFFFFF"/>
                </a:highlight>
                <a:latin typeface="Consolas" panose="020B0609020204030204" pitchFamily="49" charset="0"/>
              </a:rPr>
              <a:t>            </a:t>
            </a:r>
            <a:r>
              <a:rPr lang="tr-TR" sz="900" dirty="0" err="1">
                <a:solidFill>
                  <a:srgbClr val="2B91AF"/>
                </a:solidFill>
                <a:highlight>
                  <a:srgbClr val="FFFFFF"/>
                </a:highlight>
                <a:latin typeface="Consolas" panose="020B0609020204030204" pitchFamily="49" charset="0"/>
              </a:rPr>
              <a:t>clsShape</a:t>
            </a:r>
            <a:r>
              <a:rPr lang="tr-TR" sz="900" dirty="0">
                <a:solidFill>
                  <a:srgbClr val="000000"/>
                </a:solidFill>
                <a:highlight>
                  <a:srgbClr val="FFFFFF"/>
                </a:highlight>
                <a:latin typeface="Consolas" panose="020B0609020204030204" pitchFamily="49" charset="0"/>
              </a:rPr>
              <a:t> objShape1 = </a:t>
            </a:r>
            <a:r>
              <a:rPr lang="tr-TR" sz="900" dirty="0" err="1">
                <a:solidFill>
                  <a:srgbClr val="0000FF"/>
                </a:solidFill>
                <a:highlight>
                  <a:srgbClr val="FFFFFF"/>
                </a:highlight>
                <a:latin typeface="Consolas" panose="020B0609020204030204" pitchFamily="49" charset="0"/>
              </a:rPr>
              <a:t>new</a:t>
            </a:r>
            <a:r>
              <a:rPr lang="tr-TR" sz="900" dirty="0">
                <a:solidFill>
                  <a:srgbClr val="000000"/>
                </a:solidFill>
                <a:highlight>
                  <a:srgbClr val="FFFFFF"/>
                </a:highlight>
                <a:latin typeface="Consolas" panose="020B0609020204030204" pitchFamily="49" charset="0"/>
              </a:rPr>
              <a:t> </a:t>
            </a:r>
            <a:r>
              <a:rPr lang="tr-TR" sz="900" dirty="0" err="1">
                <a:solidFill>
                  <a:srgbClr val="2B91AF"/>
                </a:solidFill>
                <a:highlight>
                  <a:srgbClr val="FFFFFF"/>
                </a:highlight>
                <a:latin typeface="Consolas" panose="020B0609020204030204" pitchFamily="49" charset="0"/>
              </a:rPr>
              <a:t>clsCircle</a:t>
            </a:r>
            <a:r>
              <a:rPr lang="tr-TR" sz="900" dirty="0">
                <a:solidFill>
                  <a:srgbClr val="000000"/>
                </a:solidFill>
                <a:highlight>
                  <a:srgbClr val="FFFFFF"/>
                </a:highlight>
                <a:latin typeface="Consolas" panose="020B0609020204030204" pitchFamily="49" charset="0"/>
              </a:rPr>
              <a:t>();</a:t>
            </a:r>
          </a:p>
          <a:p>
            <a:r>
              <a:rPr lang="tr-TR" sz="900" dirty="0">
                <a:solidFill>
                  <a:srgbClr val="000000"/>
                </a:solidFill>
                <a:highlight>
                  <a:srgbClr val="FFFFFF"/>
                </a:highlight>
                <a:latin typeface="Consolas" panose="020B0609020204030204" pitchFamily="49" charset="0"/>
              </a:rPr>
              <a:t>            </a:t>
            </a:r>
            <a:r>
              <a:rPr lang="tr-TR" sz="900" dirty="0" err="1">
                <a:solidFill>
                  <a:srgbClr val="2B91AF"/>
                </a:solidFill>
                <a:highlight>
                  <a:srgbClr val="FFFFFF"/>
                </a:highlight>
                <a:latin typeface="Consolas" panose="020B0609020204030204" pitchFamily="49" charset="0"/>
              </a:rPr>
              <a:t>clsShape</a:t>
            </a:r>
            <a:r>
              <a:rPr lang="tr-TR" sz="900" dirty="0">
                <a:solidFill>
                  <a:srgbClr val="000000"/>
                </a:solidFill>
                <a:highlight>
                  <a:srgbClr val="FFFFFF"/>
                </a:highlight>
                <a:latin typeface="Consolas" panose="020B0609020204030204" pitchFamily="49" charset="0"/>
              </a:rPr>
              <a:t> objShape2 = </a:t>
            </a:r>
            <a:r>
              <a:rPr lang="tr-TR" sz="900" dirty="0" err="1">
                <a:solidFill>
                  <a:srgbClr val="0000FF"/>
                </a:solidFill>
                <a:highlight>
                  <a:srgbClr val="FFFFFF"/>
                </a:highlight>
                <a:latin typeface="Consolas" panose="020B0609020204030204" pitchFamily="49" charset="0"/>
              </a:rPr>
              <a:t>new</a:t>
            </a:r>
            <a:r>
              <a:rPr lang="tr-TR" sz="900" dirty="0">
                <a:solidFill>
                  <a:srgbClr val="000000"/>
                </a:solidFill>
                <a:highlight>
                  <a:srgbClr val="FFFFFF"/>
                </a:highlight>
                <a:latin typeface="Consolas" panose="020B0609020204030204" pitchFamily="49" charset="0"/>
              </a:rPr>
              <a:t> </a:t>
            </a:r>
            <a:r>
              <a:rPr lang="tr-TR" sz="900" dirty="0" err="1">
                <a:solidFill>
                  <a:srgbClr val="2B91AF"/>
                </a:solidFill>
                <a:highlight>
                  <a:srgbClr val="FFFFFF"/>
                </a:highlight>
                <a:latin typeface="Consolas" panose="020B0609020204030204" pitchFamily="49" charset="0"/>
              </a:rPr>
              <a:t>clsSphere</a:t>
            </a:r>
            <a:r>
              <a:rPr lang="tr-TR" sz="900" dirty="0">
                <a:solidFill>
                  <a:srgbClr val="000000"/>
                </a:solidFill>
                <a:highlight>
                  <a:srgbClr val="FFFFFF"/>
                </a:highlight>
                <a:latin typeface="Consolas" panose="020B0609020204030204" pitchFamily="49" charset="0"/>
              </a:rPr>
              <a:t>();</a:t>
            </a:r>
          </a:p>
          <a:p>
            <a:r>
              <a:rPr lang="en-US" sz="900" dirty="0">
                <a:solidFill>
                  <a:srgbClr val="000000"/>
                </a:solidFill>
                <a:highlight>
                  <a:srgbClr val="FFFFFF"/>
                </a:highlight>
                <a:latin typeface="Consolas" panose="020B0609020204030204" pitchFamily="49" charset="0"/>
              </a:rPr>
              <a:t>            </a:t>
            </a:r>
            <a:r>
              <a:rPr lang="en-US" sz="900" dirty="0" err="1">
                <a:solidFill>
                  <a:srgbClr val="2B91AF"/>
                </a:solidFill>
                <a:highlight>
                  <a:srgbClr val="FFFFFF"/>
                </a:highlight>
                <a:latin typeface="Consolas" panose="020B0609020204030204" pitchFamily="49" charset="0"/>
              </a:rPr>
              <a:t>Console</a:t>
            </a:r>
            <a:r>
              <a:rPr lang="en-US" sz="900" dirty="0" err="1">
                <a:solidFill>
                  <a:srgbClr val="000000"/>
                </a:solidFill>
                <a:highlight>
                  <a:srgbClr val="FFFFFF"/>
                </a:highlight>
                <a:latin typeface="Consolas" panose="020B0609020204030204" pitchFamily="49" charset="0"/>
              </a:rPr>
              <a:t>.WriteLine</a:t>
            </a:r>
            <a:r>
              <a:rPr lang="en-US" sz="900" dirty="0">
                <a:solidFill>
                  <a:srgbClr val="000000"/>
                </a:solidFill>
                <a:highlight>
                  <a:srgbClr val="FFFFFF"/>
                </a:highlight>
                <a:latin typeface="Consolas" panose="020B0609020204030204" pitchFamily="49" charset="0"/>
              </a:rPr>
              <a:t>(</a:t>
            </a:r>
            <a:r>
              <a:rPr lang="en-US" sz="900" dirty="0">
                <a:solidFill>
                  <a:srgbClr val="A31515"/>
                </a:solidFill>
                <a:highlight>
                  <a:srgbClr val="FFFFFF"/>
                </a:highlight>
                <a:latin typeface="Consolas" panose="020B0609020204030204" pitchFamily="49" charset="0"/>
              </a:rPr>
              <a:t>"Radius of a </a:t>
            </a:r>
            <a:r>
              <a:rPr lang="en-US" sz="900" dirty="0" err="1">
                <a:solidFill>
                  <a:srgbClr val="A31515"/>
                </a:solidFill>
                <a:highlight>
                  <a:srgbClr val="FFFFFF"/>
                </a:highlight>
                <a:latin typeface="Consolas" panose="020B0609020204030204" pitchFamily="49" charset="0"/>
              </a:rPr>
              <a:t>Cirle</a:t>
            </a:r>
            <a:r>
              <a:rPr lang="en-US" sz="900" dirty="0">
                <a:solidFill>
                  <a:srgbClr val="A31515"/>
                </a:solidFill>
                <a:highlight>
                  <a:srgbClr val="FFFFFF"/>
                </a:highlight>
                <a:latin typeface="Consolas" panose="020B0609020204030204" pitchFamily="49" charset="0"/>
              </a:rPr>
              <a:t> is - {0}"</a:t>
            </a:r>
            <a:r>
              <a:rPr lang="en-US" sz="900" dirty="0">
                <a:solidFill>
                  <a:srgbClr val="000000"/>
                </a:solidFill>
                <a:highlight>
                  <a:srgbClr val="FFFFFF"/>
                </a:highlight>
                <a:latin typeface="Consolas" panose="020B0609020204030204" pitchFamily="49" charset="0"/>
              </a:rPr>
              <a:t>, objShape1.getArea());</a:t>
            </a:r>
          </a:p>
          <a:p>
            <a:r>
              <a:rPr lang="en-US" sz="900" dirty="0">
                <a:solidFill>
                  <a:srgbClr val="000000"/>
                </a:solidFill>
                <a:highlight>
                  <a:srgbClr val="FFFFFF"/>
                </a:highlight>
                <a:latin typeface="Consolas" panose="020B0609020204030204" pitchFamily="49" charset="0"/>
              </a:rPr>
              <a:t>            </a:t>
            </a:r>
            <a:r>
              <a:rPr lang="en-US" sz="900" dirty="0" err="1">
                <a:solidFill>
                  <a:srgbClr val="2B91AF"/>
                </a:solidFill>
                <a:highlight>
                  <a:srgbClr val="FFFFFF"/>
                </a:highlight>
                <a:latin typeface="Consolas" panose="020B0609020204030204" pitchFamily="49" charset="0"/>
              </a:rPr>
              <a:t>Console</a:t>
            </a:r>
            <a:r>
              <a:rPr lang="en-US" sz="900" dirty="0" err="1">
                <a:solidFill>
                  <a:srgbClr val="000000"/>
                </a:solidFill>
                <a:highlight>
                  <a:srgbClr val="FFFFFF"/>
                </a:highlight>
                <a:latin typeface="Consolas" panose="020B0609020204030204" pitchFamily="49" charset="0"/>
              </a:rPr>
              <a:t>.WriteLine</a:t>
            </a:r>
            <a:r>
              <a:rPr lang="en-US" sz="900" dirty="0">
                <a:solidFill>
                  <a:srgbClr val="000000"/>
                </a:solidFill>
                <a:highlight>
                  <a:srgbClr val="FFFFFF"/>
                </a:highlight>
                <a:latin typeface="Consolas" panose="020B0609020204030204" pitchFamily="49" charset="0"/>
              </a:rPr>
              <a:t>(</a:t>
            </a:r>
            <a:r>
              <a:rPr lang="en-US" sz="900" dirty="0">
                <a:solidFill>
                  <a:srgbClr val="A31515"/>
                </a:solidFill>
                <a:highlight>
                  <a:srgbClr val="FFFFFF"/>
                </a:highlight>
                <a:latin typeface="Consolas" panose="020B0609020204030204" pitchFamily="49" charset="0"/>
              </a:rPr>
              <a:t>"Radius of a Sphere is - {0}"</a:t>
            </a:r>
            <a:r>
              <a:rPr lang="en-US" sz="900" dirty="0">
                <a:solidFill>
                  <a:srgbClr val="000000"/>
                </a:solidFill>
                <a:highlight>
                  <a:srgbClr val="FFFFFF"/>
                </a:highlight>
                <a:latin typeface="Consolas" panose="020B0609020204030204" pitchFamily="49" charset="0"/>
              </a:rPr>
              <a:t>, objShape2.getArea());</a:t>
            </a:r>
          </a:p>
          <a:p>
            <a:r>
              <a:rPr lang="tr-TR" sz="900" dirty="0">
                <a:solidFill>
                  <a:srgbClr val="000000"/>
                </a:solidFill>
                <a:highlight>
                  <a:srgbClr val="FFFFFF"/>
                </a:highlight>
                <a:latin typeface="Consolas" panose="020B0609020204030204" pitchFamily="49" charset="0"/>
              </a:rPr>
              <a:t>            </a:t>
            </a:r>
            <a:r>
              <a:rPr lang="tr-TR" sz="900" dirty="0" err="1">
                <a:solidFill>
                  <a:srgbClr val="2B91AF"/>
                </a:solidFill>
                <a:highlight>
                  <a:srgbClr val="FFFFFF"/>
                </a:highlight>
                <a:latin typeface="Consolas" panose="020B0609020204030204" pitchFamily="49" charset="0"/>
              </a:rPr>
              <a:t>Console</a:t>
            </a:r>
            <a:r>
              <a:rPr lang="tr-TR" sz="900" dirty="0" err="1">
                <a:solidFill>
                  <a:srgbClr val="000000"/>
                </a:solidFill>
                <a:highlight>
                  <a:srgbClr val="FFFFFF"/>
                </a:highlight>
                <a:latin typeface="Consolas" panose="020B0609020204030204" pitchFamily="49" charset="0"/>
              </a:rPr>
              <a:t>.ReadKey</a:t>
            </a:r>
            <a:r>
              <a:rPr lang="tr-TR" sz="900" dirty="0">
                <a:solidFill>
                  <a:srgbClr val="000000"/>
                </a:solidFill>
                <a:highlight>
                  <a:srgbClr val="FFFFFF"/>
                </a:highlight>
                <a:latin typeface="Consolas" panose="020B0609020204030204" pitchFamily="49" charset="0"/>
              </a:rPr>
              <a:t>();</a:t>
            </a:r>
          </a:p>
          <a:p>
            <a:r>
              <a:rPr lang="tr-TR" sz="900" dirty="0">
                <a:solidFill>
                  <a:srgbClr val="000000"/>
                </a:solidFill>
                <a:highlight>
                  <a:srgbClr val="FFFFFF"/>
                </a:highlight>
                <a:latin typeface="Consolas" panose="020B0609020204030204" pitchFamily="49" charset="0"/>
              </a:rPr>
              <a:t>        }</a:t>
            </a:r>
          </a:p>
          <a:p>
            <a:r>
              <a:rPr lang="tr-TR" sz="900" dirty="0">
                <a:solidFill>
                  <a:srgbClr val="000000"/>
                </a:solidFill>
                <a:highlight>
                  <a:srgbClr val="FFFFFF"/>
                </a:highlight>
                <a:latin typeface="Consolas" panose="020B0609020204030204" pitchFamily="49" charset="0"/>
              </a:rPr>
              <a:t>    }</a:t>
            </a:r>
          </a:p>
          <a:p>
            <a:r>
              <a:rPr lang="tr-TR" sz="900" dirty="0">
                <a:solidFill>
                  <a:srgbClr val="000000"/>
                </a:solidFill>
                <a:highlight>
                  <a:srgbClr val="FFFFFF"/>
                </a:highlight>
                <a:latin typeface="Consolas" panose="020B0609020204030204" pitchFamily="49" charset="0"/>
              </a:rPr>
              <a:t>}</a:t>
            </a:r>
            <a:endParaRPr lang="tr-TR" dirty="0"/>
          </a:p>
        </p:txBody>
      </p:sp>
      <p:pic>
        <p:nvPicPr>
          <p:cNvPr id="2" name="Resim 1"/>
          <p:cNvPicPr>
            <a:picLocks noChangeAspect="1"/>
          </p:cNvPicPr>
          <p:nvPr/>
        </p:nvPicPr>
        <p:blipFill>
          <a:blip r:embed="rId2"/>
          <a:stretch>
            <a:fillRect/>
          </a:stretch>
        </p:blipFill>
        <p:spPr>
          <a:xfrm>
            <a:off x="5148064" y="332656"/>
            <a:ext cx="3688400" cy="1914310"/>
          </a:xfrm>
          <a:prstGeom prst="rect">
            <a:avLst/>
          </a:prstGeom>
        </p:spPr>
      </p:pic>
    </p:spTree>
    <p:extLst>
      <p:ext uri="{BB962C8B-B14F-4D97-AF65-F5344CB8AC3E}">
        <p14:creationId xmlns:p14="http://schemas.microsoft.com/office/powerpoint/2010/main" val="765851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2286000" y="612845"/>
            <a:ext cx="4572000" cy="5632311"/>
          </a:xfrm>
          <a:prstGeom prst="rect">
            <a:avLst/>
          </a:prstGeom>
        </p:spPr>
        <p:txBody>
          <a:bodyPr>
            <a:spAutoFit/>
          </a:bodyPr>
          <a:lstStyle/>
          <a:p>
            <a:r>
              <a:rPr lang="tr-TR" sz="900" dirty="0" err="1">
                <a:solidFill>
                  <a:srgbClr val="0000FF"/>
                </a:solidFill>
                <a:highlight>
                  <a:srgbClr val="FFFFFF"/>
                </a:highlight>
                <a:latin typeface="Consolas" panose="020B0609020204030204" pitchFamily="49" charset="0"/>
              </a:rPr>
              <a:t>using</a:t>
            </a:r>
            <a:r>
              <a:rPr lang="tr-TR" sz="900" dirty="0">
                <a:solidFill>
                  <a:srgbClr val="000000"/>
                </a:solidFill>
                <a:highlight>
                  <a:srgbClr val="FFFFFF"/>
                </a:highlight>
                <a:latin typeface="Consolas" panose="020B0609020204030204" pitchFamily="49" charset="0"/>
              </a:rPr>
              <a:t> </a:t>
            </a:r>
            <a:r>
              <a:rPr lang="tr-TR" sz="900" dirty="0" err="1">
                <a:solidFill>
                  <a:srgbClr val="000000"/>
                </a:solidFill>
                <a:highlight>
                  <a:srgbClr val="FFFFFF"/>
                </a:highlight>
                <a:latin typeface="Consolas" panose="020B0609020204030204" pitchFamily="49" charset="0"/>
              </a:rPr>
              <a:t>System</a:t>
            </a:r>
            <a:r>
              <a:rPr lang="tr-TR" sz="900" dirty="0">
                <a:solidFill>
                  <a:srgbClr val="000000"/>
                </a:solidFill>
                <a:highlight>
                  <a:srgbClr val="FFFFFF"/>
                </a:highlight>
                <a:latin typeface="Consolas" panose="020B0609020204030204" pitchFamily="49" charset="0"/>
              </a:rPr>
              <a:t>;</a:t>
            </a:r>
          </a:p>
          <a:p>
            <a:r>
              <a:rPr lang="tr-TR" sz="900" dirty="0" err="1">
                <a:solidFill>
                  <a:srgbClr val="0000FF"/>
                </a:solidFill>
                <a:highlight>
                  <a:srgbClr val="FFFFFF"/>
                </a:highlight>
                <a:latin typeface="Consolas" panose="020B0609020204030204" pitchFamily="49" charset="0"/>
              </a:rPr>
              <a:t>using</a:t>
            </a:r>
            <a:r>
              <a:rPr lang="tr-TR" sz="900" dirty="0">
                <a:solidFill>
                  <a:srgbClr val="000000"/>
                </a:solidFill>
                <a:highlight>
                  <a:srgbClr val="FFFFFF"/>
                </a:highlight>
                <a:latin typeface="Consolas" panose="020B0609020204030204" pitchFamily="49" charset="0"/>
              </a:rPr>
              <a:t> </a:t>
            </a:r>
            <a:r>
              <a:rPr lang="tr-TR" sz="900" dirty="0" err="1">
                <a:solidFill>
                  <a:srgbClr val="000000"/>
                </a:solidFill>
                <a:highlight>
                  <a:srgbClr val="FFFFFF"/>
                </a:highlight>
                <a:latin typeface="Consolas" panose="020B0609020204030204" pitchFamily="49" charset="0"/>
              </a:rPr>
              <a:t>System.Collections.Generic</a:t>
            </a:r>
            <a:r>
              <a:rPr lang="tr-TR" sz="900" dirty="0">
                <a:solidFill>
                  <a:srgbClr val="000000"/>
                </a:solidFill>
                <a:highlight>
                  <a:srgbClr val="FFFFFF"/>
                </a:highlight>
                <a:latin typeface="Consolas" panose="020B0609020204030204" pitchFamily="49" charset="0"/>
              </a:rPr>
              <a:t>;</a:t>
            </a:r>
          </a:p>
          <a:p>
            <a:r>
              <a:rPr lang="tr-TR" sz="900" dirty="0" err="1">
                <a:solidFill>
                  <a:srgbClr val="0000FF"/>
                </a:solidFill>
                <a:highlight>
                  <a:srgbClr val="FFFFFF"/>
                </a:highlight>
                <a:latin typeface="Consolas" panose="020B0609020204030204" pitchFamily="49" charset="0"/>
              </a:rPr>
              <a:t>using</a:t>
            </a:r>
            <a:r>
              <a:rPr lang="tr-TR" sz="900" dirty="0">
                <a:solidFill>
                  <a:srgbClr val="000000"/>
                </a:solidFill>
                <a:highlight>
                  <a:srgbClr val="FFFFFF"/>
                </a:highlight>
                <a:latin typeface="Consolas" panose="020B0609020204030204" pitchFamily="49" charset="0"/>
              </a:rPr>
              <a:t> </a:t>
            </a:r>
            <a:r>
              <a:rPr lang="tr-TR" sz="900" dirty="0" err="1">
                <a:solidFill>
                  <a:srgbClr val="000000"/>
                </a:solidFill>
                <a:highlight>
                  <a:srgbClr val="FFFFFF"/>
                </a:highlight>
                <a:latin typeface="Consolas" panose="020B0609020204030204" pitchFamily="49" charset="0"/>
              </a:rPr>
              <a:t>System.Linq</a:t>
            </a:r>
            <a:r>
              <a:rPr lang="tr-TR" sz="900" dirty="0">
                <a:solidFill>
                  <a:srgbClr val="000000"/>
                </a:solidFill>
                <a:highlight>
                  <a:srgbClr val="FFFFFF"/>
                </a:highlight>
                <a:latin typeface="Consolas" panose="020B0609020204030204" pitchFamily="49" charset="0"/>
              </a:rPr>
              <a:t>;</a:t>
            </a:r>
          </a:p>
          <a:p>
            <a:r>
              <a:rPr lang="tr-TR" sz="900" dirty="0" err="1">
                <a:solidFill>
                  <a:srgbClr val="0000FF"/>
                </a:solidFill>
                <a:highlight>
                  <a:srgbClr val="FFFFFF"/>
                </a:highlight>
                <a:latin typeface="Consolas" panose="020B0609020204030204" pitchFamily="49" charset="0"/>
              </a:rPr>
              <a:t>using</a:t>
            </a:r>
            <a:r>
              <a:rPr lang="tr-TR" sz="900" dirty="0">
                <a:solidFill>
                  <a:srgbClr val="000000"/>
                </a:solidFill>
                <a:highlight>
                  <a:srgbClr val="FFFFFF"/>
                </a:highlight>
                <a:latin typeface="Consolas" panose="020B0609020204030204" pitchFamily="49" charset="0"/>
              </a:rPr>
              <a:t> </a:t>
            </a:r>
            <a:r>
              <a:rPr lang="tr-TR" sz="900" dirty="0" err="1">
                <a:solidFill>
                  <a:srgbClr val="000000"/>
                </a:solidFill>
                <a:highlight>
                  <a:srgbClr val="FFFFFF"/>
                </a:highlight>
                <a:latin typeface="Consolas" panose="020B0609020204030204" pitchFamily="49" charset="0"/>
              </a:rPr>
              <a:t>System.Text</a:t>
            </a:r>
            <a:r>
              <a:rPr lang="tr-TR" sz="900" dirty="0">
                <a:solidFill>
                  <a:srgbClr val="000000"/>
                </a:solidFill>
                <a:highlight>
                  <a:srgbClr val="FFFFFF"/>
                </a:highlight>
                <a:latin typeface="Consolas" panose="020B0609020204030204" pitchFamily="49" charset="0"/>
              </a:rPr>
              <a:t>;</a:t>
            </a:r>
          </a:p>
          <a:p>
            <a:r>
              <a:rPr lang="tr-TR" sz="900" dirty="0" err="1">
                <a:solidFill>
                  <a:srgbClr val="0000FF"/>
                </a:solidFill>
                <a:highlight>
                  <a:srgbClr val="FFFFFF"/>
                </a:highlight>
                <a:latin typeface="Consolas" panose="020B0609020204030204" pitchFamily="49" charset="0"/>
              </a:rPr>
              <a:t>using</a:t>
            </a:r>
            <a:r>
              <a:rPr lang="tr-TR" sz="900" dirty="0">
                <a:solidFill>
                  <a:srgbClr val="000000"/>
                </a:solidFill>
                <a:highlight>
                  <a:srgbClr val="FFFFFF"/>
                </a:highlight>
                <a:latin typeface="Consolas" panose="020B0609020204030204" pitchFamily="49" charset="0"/>
              </a:rPr>
              <a:t> </a:t>
            </a:r>
            <a:r>
              <a:rPr lang="tr-TR" sz="900" dirty="0" err="1">
                <a:solidFill>
                  <a:srgbClr val="000000"/>
                </a:solidFill>
                <a:highlight>
                  <a:srgbClr val="FFFFFF"/>
                </a:highlight>
                <a:latin typeface="Consolas" panose="020B0609020204030204" pitchFamily="49" charset="0"/>
              </a:rPr>
              <a:t>System.Threading.Tasks</a:t>
            </a:r>
            <a:r>
              <a:rPr lang="tr-TR" sz="900" dirty="0">
                <a:solidFill>
                  <a:srgbClr val="000000"/>
                </a:solidFill>
                <a:highlight>
                  <a:srgbClr val="FFFFFF"/>
                </a:highlight>
                <a:latin typeface="Consolas" panose="020B0609020204030204" pitchFamily="49" charset="0"/>
              </a:rPr>
              <a:t>;</a:t>
            </a:r>
          </a:p>
          <a:p>
            <a:endParaRPr lang="tr-TR" sz="900" dirty="0">
              <a:solidFill>
                <a:srgbClr val="000000"/>
              </a:solidFill>
              <a:highlight>
                <a:srgbClr val="FFFFFF"/>
              </a:highlight>
              <a:latin typeface="Consolas" panose="020B0609020204030204" pitchFamily="49" charset="0"/>
            </a:endParaRPr>
          </a:p>
          <a:p>
            <a:r>
              <a:rPr lang="tr-TR" sz="900" dirty="0" err="1">
                <a:solidFill>
                  <a:srgbClr val="0000FF"/>
                </a:solidFill>
                <a:highlight>
                  <a:srgbClr val="FFFFFF"/>
                </a:highlight>
                <a:latin typeface="Consolas" panose="020B0609020204030204" pitchFamily="49" charset="0"/>
              </a:rPr>
              <a:t>class</a:t>
            </a:r>
            <a:r>
              <a:rPr lang="tr-TR" sz="900" dirty="0">
                <a:solidFill>
                  <a:srgbClr val="000000"/>
                </a:solidFill>
                <a:highlight>
                  <a:srgbClr val="FFFFFF"/>
                </a:highlight>
                <a:latin typeface="Consolas" panose="020B0609020204030204" pitchFamily="49" charset="0"/>
              </a:rPr>
              <a:t> </a:t>
            </a:r>
            <a:r>
              <a:rPr lang="tr-TR" sz="900" dirty="0" err="1">
                <a:solidFill>
                  <a:srgbClr val="2B91AF"/>
                </a:solidFill>
                <a:highlight>
                  <a:srgbClr val="FFFFFF"/>
                </a:highlight>
                <a:latin typeface="Consolas" panose="020B0609020204030204" pitchFamily="49" charset="0"/>
              </a:rPr>
              <a:t>Arac</a:t>
            </a:r>
            <a:endParaRPr lang="tr-TR" sz="900" dirty="0">
              <a:solidFill>
                <a:srgbClr val="000000"/>
              </a:solidFill>
              <a:highlight>
                <a:srgbClr val="FFFFFF"/>
              </a:highlight>
              <a:latin typeface="Consolas" panose="020B0609020204030204" pitchFamily="49" charset="0"/>
            </a:endParaRPr>
          </a:p>
          <a:p>
            <a:r>
              <a:rPr lang="tr-TR" sz="900" dirty="0">
                <a:solidFill>
                  <a:srgbClr val="000000"/>
                </a:solidFill>
                <a:highlight>
                  <a:srgbClr val="FFFFFF"/>
                </a:highlight>
                <a:latin typeface="Consolas" panose="020B0609020204030204" pitchFamily="49" charset="0"/>
              </a:rPr>
              <a:t>{</a:t>
            </a:r>
          </a:p>
          <a:p>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public</a:t>
            </a:r>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void</a:t>
            </a:r>
            <a:r>
              <a:rPr lang="tr-TR" sz="900" dirty="0">
                <a:solidFill>
                  <a:srgbClr val="000000"/>
                </a:solidFill>
                <a:highlight>
                  <a:srgbClr val="FFFFFF"/>
                </a:highlight>
                <a:latin typeface="Consolas" panose="020B0609020204030204" pitchFamily="49" charset="0"/>
              </a:rPr>
              <a:t> </a:t>
            </a:r>
            <a:r>
              <a:rPr lang="tr-TR" sz="900" dirty="0" err="1">
                <a:solidFill>
                  <a:srgbClr val="000000"/>
                </a:solidFill>
                <a:highlight>
                  <a:srgbClr val="FFFFFF"/>
                </a:highlight>
                <a:latin typeface="Consolas" panose="020B0609020204030204" pitchFamily="49" charset="0"/>
              </a:rPr>
              <a:t>Calistir</a:t>
            </a:r>
            <a:r>
              <a:rPr lang="tr-TR" sz="900" dirty="0">
                <a:solidFill>
                  <a:srgbClr val="000000"/>
                </a:solidFill>
                <a:highlight>
                  <a:srgbClr val="FFFFFF"/>
                </a:highlight>
                <a:latin typeface="Consolas" panose="020B0609020204030204" pitchFamily="49" charset="0"/>
              </a:rPr>
              <a:t>(</a:t>
            </a:r>
            <a:r>
              <a:rPr lang="tr-TR" sz="900" dirty="0" err="1">
                <a:solidFill>
                  <a:srgbClr val="0000FF"/>
                </a:solidFill>
                <a:highlight>
                  <a:srgbClr val="FFFFFF"/>
                </a:highlight>
                <a:latin typeface="Consolas" panose="020B0609020204030204" pitchFamily="49" charset="0"/>
              </a:rPr>
              <a:t>string</a:t>
            </a:r>
            <a:r>
              <a:rPr lang="tr-TR" sz="900" dirty="0">
                <a:solidFill>
                  <a:srgbClr val="000000"/>
                </a:solidFill>
                <a:highlight>
                  <a:srgbClr val="FFFFFF"/>
                </a:highlight>
                <a:latin typeface="Consolas" panose="020B0609020204030204" pitchFamily="49" charset="0"/>
              </a:rPr>
              <a:t> ses)</a:t>
            </a:r>
          </a:p>
          <a:p>
            <a:r>
              <a:rPr lang="tr-TR" sz="900" dirty="0">
                <a:solidFill>
                  <a:srgbClr val="000000"/>
                </a:solidFill>
                <a:highlight>
                  <a:srgbClr val="FFFFFF"/>
                </a:highlight>
                <a:latin typeface="Consolas" panose="020B0609020204030204" pitchFamily="49" charset="0"/>
              </a:rPr>
              <a:t>    {</a:t>
            </a:r>
          </a:p>
          <a:p>
            <a:r>
              <a:rPr lang="tr-TR" sz="900" dirty="0">
                <a:solidFill>
                  <a:srgbClr val="000000"/>
                </a:solidFill>
                <a:highlight>
                  <a:srgbClr val="FFFFFF"/>
                </a:highlight>
                <a:latin typeface="Consolas" panose="020B0609020204030204" pitchFamily="49" charset="0"/>
              </a:rPr>
              <a:t>        </a:t>
            </a:r>
            <a:r>
              <a:rPr lang="tr-TR" sz="900" dirty="0" err="1">
                <a:solidFill>
                  <a:srgbClr val="2B91AF"/>
                </a:solidFill>
                <a:highlight>
                  <a:srgbClr val="FFFFFF"/>
                </a:highlight>
                <a:latin typeface="Consolas" panose="020B0609020204030204" pitchFamily="49" charset="0"/>
              </a:rPr>
              <a:t>Console</a:t>
            </a:r>
            <a:r>
              <a:rPr lang="tr-TR" sz="900" dirty="0" err="1">
                <a:solidFill>
                  <a:srgbClr val="000000"/>
                </a:solidFill>
                <a:highlight>
                  <a:srgbClr val="FFFFFF"/>
                </a:highlight>
                <a:latin typeface="Consolas" panose="020B0609020204030204" pitchFamily="49" charset="0"/>
              </a:rPr>
              <a:t>.WriteLine</a:t>
            </a:r>
            <a:r>
              <a:rPr lang="tr-TR" sz="900" dirty="0">
                <a:solidFill>
                  <a:srgbClr val="000000"/>
                </a:solidFill>
                <a:highlight>
                  <a:srgbClr val="FFFFFF"/>
                </a:highlight>
                <a:latin typeface="Consolas" panose="020B0609020204030204" pitchFamily="49" charset="0"/>
              </a:rPr>
              <a:t>(</a:t>
            </a:r>
            <a:r>
              <a:rPr lang="tr-TR" sz="900" dirty="0">
                <a:solidFill>
                  <a:srgbClr val="A31515"/>
                </a:solidFill>
                <a:highlight>
                  <a:srgbClr val="FFFFFF"/>
                </a:highlight>
                <a:latin typeface="Consolas" panose="020B0609020204030204" pitchFamily="49" charset="0"/>
              </a:rPr>
              <a:t>"Araç çalıştırılıyor: {0}"</a:t>
            </a:r>
            <a:r>
              <a:rPr lang="tr-TR" sz="900" dirty="0">
                <a:solidFill>
                  <a:srgbClr val="000000"/>
                </a:solidFill>
                <a:highlight>
                  <a:srgbClr val="FFFFFF"/>
                </a:highlight>
                <a:latin typeface="Consolas" panose="020B0609020204030204" pitchFamily="49" charset="0"/>
              </a:rPr>
              <a:t>, ses);</a:t>
            </a:r>
          </a:p>
          <a:p>
            <a:r>
              <a:rPr lang="tr-TR" sz="900" dirty="0">
                <a:solidFill>
                  <a:srgbClr val="000000"/>
                </a:solidFill>
                <a:highlight>
                  <a:srgbClr val="FFFFFF"/>
                </a:highlight>
                <a:latin typeface="Consolas" panose="020B0609020204030204" pitchFamily="49" charset="0"/>
              </a:rPr>
              <a:t>    }</a:t>
            </a:r>
          </a:p>
          <a:p>
            <a:endParaRPr lang="tr-TR" sz="900" dirty="0">
              <a:solidFill>
                <a:srgbClr val="000000"/>
              </a:solidFill>
              <a:highlight>
                <a:srgbClr val="FFFFFF"/>
              </a:highlight>
              <a:latin typeface="Consolas" panose="020B0609020204030204" pitchFamily="49" charset="0"/>
            </a:endParaRPr>
          </a:p>
          <a:p>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public</a:t>
            </a:r>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void</a:t>
            </a:r>
            <a:r>
              <a:rPr lang="tr-TR" sz="900" dirty="0">
                <a:solidFill>
                  <a:srgbClr val="000000"/>
                </a:solidFill>
                <a:highlight>
                  <a:srgbClr val="FFFFFF"/>
                </a:highlight>
                <a:latin typeface="Consolas" panose="020B0609020204030204" pitchFamily="49" charset="0"/>
              </a:rPr>
              <a:t> </a:t>
            </a:r>
            <a:r>
              <a:rPr lang="tr-TR" sz="900" dirty="0" err="1">
                <a:solidFill>
                  <a:srgbClr val="000000"/>
                </a:solidFill>
                <a:highlight>
                  <a:srgbClr val="FFFFFF"/>
                </a:highlight>
                <a:latin typeface="Consolas" panose="020B0609020204030204" pitchFamily="49" charset="0"/>
              </a:rPr>
              <a:t>MotoruKapat</a:t>
            </a:r>
            <a:r>
              <a:rPr lang="tr-TR" sz="900" dirty="0">
                <a:solidFill>
                  <a:srgbClr val="000000"/>
                </a:solidFill>
                <a:highlight>
                  <a:srgbClr val="FFFFFF"/>
                </a:highlight>
                <a:latin typeface="Consolas" panose="020B0609020204030204" pitchFamily="49" charset="0"/>
              </a:rPr>
              <a:t>(</a:t>
            </a:r>
            <a:r>
              <a:rPr lang="tr-TR" sz="900" dirty="0" err="1">
                <a:solidFill>
                  <a:srgbClr val="0000FF"/>
                </a:solidFill>
                <a:highlight>
                  <a:srgbClr val="FFFFFF"/>
                </a:highlight>
                <a:latin typeface="Consolas" panose="020B0609020204030204" pitchFamily="49" charset="0"/>
              </a:rPr>
              <a:t>string</a:t>
            </a:r>
            <a:r>
              <a:rPr lang="tr-TR" sz="900" dirty="0">
                <a:solidFill>
                  <a:srgbClr val="000000"/>
                </a:solidFill>
                <a:highlight>
                  <a:srgbClr val="FFFFFF"/>
                </a:highlight>
                <a:latin typeface="Consolas" panose="020B0609020204030204" pitchFamily="49" charset="0"/>
              </a:rPr>
              <a:t> ses)</a:t>
            </a:r>
          </a:p>
          <a:p>
            <a:r>
              <a:rPr lang="tr-TR" sz="900" dirty="0">
                <a:solidFill>
                  <a:srgbClr val="000000"/>
                </a:solidFill>
                <a:highlight>
                  <a:srgbClr val="FFFFFF"/>
                </a:highlight>
                <a:latin typeface="Consolas" panose="020B0609020204030204" pitchFamily="49" charset="0"/>
              </a:rPr>
              <a:t>    {</a:t>
            </a:r>
          </a:p>
          <a:p>
            <a:r>
              <a:rPr lang="tr-TR" sz="900" dirty="0">
                <a:solidFill>
                  <a:srgbClr val="000000"/>
                </a:solidFill>
                <a:highlight>
                  <a:srgbClr val="FFFFFF"/>
                </a:highlight>
                <a:latin typeface="Consolas" panose="020B0609020204030204" pitchFamily="49" charset="0"/>
              </a:rPr>
              <a:t>        </a:t>
            </a:r>
            <a:r>
              <a:rPr lang="tr-TR" sz="900" dirty="0" err="1">
                <a:solidFill>
                  <a:srgbClr val="2B91AF"/>
                </a:solidFill>
                <a:highlight>
                  <a:srgbClr val="FFFFFF"/>
                </a:highlight>
                <a:latin typeface="Consolas" panose="020B0609020204030204" pitchFamily="49" charset="0"/>
              </a:rPr>
              <a:t>Console</a:t>
            </a:r>
            <a:r>
              <a:rPr lang="tr-TR" sz="900" dirty="0" err="1">
                <a:solidFill>
                  <a:srgbClr val="000000"/>
                </a:solidFill>
                <a:highlight>
                  <a:srgbClr val="FFFFFF"/>
                </a:highlight>
                <a:latin typeface="Consolas" panose="020B0609020204030204" pitchFamily="49" charset="0"/>
              </a:rPr>
              <a:t>.WriteLine</a:t>
            </a:r>
            <a:r>
              <a:rPr lang="tr-TR" sz="900" dirty="0">
                <a:solidFill>
                  <a:srgbClr val="000000"/>
                </a:solidFill>
                <a:highlight>
                  <a:srgbClr val="FFFFFF"/>
                </a:highlight>
                <a:latin typeface="Consolas" panose="020B0609020204030204" pitchFamily="49" charset="0"/>
              </a:rPr>
              <a:t>(</a:t>
            </a:r>
            <a:r>
              <a:rPr lang="tr-TR" sz="900" dirty="0">
                <a:solidFill>
                  <a:srgbClr val="A31515"/>
                </a:solidFill>
                <a:highlight>
                  <a:srgbClr val="FFFFFF"/>
                </a:highlight>
                <a:latin typeface="Consolas" panose="020B0609020204030204" pitchFamily="49" charset="0"/>
              </a:rPr>
              <a:t>"Araç motoru kapatılıyor: {0}"</a:t>
            </a:r>
            <a:r>
              <a:rPr lang="tr-TR" sz="900" dirty="0">
                <a:solidFill>
                  <a:srgbClr val="000000"/>
                </a:solidFill>
                <a:highlight>
                  <a:srgbClr val="FFFFFF"/>
                </a:highlight>
                <a:latin typeface="Consolas" panose="020B0609020204030204" pitchFamily="49" charset="0"/>
              </a:rPr>
              <a:t>, ses);</a:t>
            </a:r>
          </a:p>
          <a:p>
            <a:r>
              <a:rPr lang="tr-TR" sz="900" dirty="0">
                <a:solidFill>
                  <a:srgbClr val="000000"/>
                </a:solidFill>
                <a:highlight>
                  <a:srgbClr val="FFFFFF"/>
                </a:highlight>
                <a:latin typeface="Consolas" panose="020B0609020204030204" pitchFamily="49" charset="0"/>
              </a:rPr>
              <a:t>    }</a:t>
            </a:r>
          </a:p>
          <a:p>
            <a:endParaRPr lang="tr-TR" sz="900" dirty="0">
              <a:solidFill>
                <a:srgbClr val="000000"/>
              </a:solidFill>
              <a:highlight>
                <a:srgbClr val="FFFFFF"/>
              </a:highlight>
              <a:latin typeface="Consolas" panose="020B0609020204030204" pitchFamily="49" charset="0"/>
            </a:endParaRPr>
          </a:p>
          <a:p>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public</a:t>
            </a:r>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virtual</a:t>
            </a:r>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void</a:t>
            </a:r>
            <a:r>
              <a:rPr lang="tr-TR" sz="900" dirty="0">
                <a:solidFill>
                  <a:srgbClr val="000000"/>
                </a:solidFill>
                <a:highlight>
                  <a:srgbClr val="FFFFFF"/>
                </a:highlight>
                <a:latin typeface="Consolas" panose="020B0609020204030204" pitchFamily="49" charset="0"/>
              </a:rPr>
              <a:t> Sur()</a:t>
            </a:r>
          </a:p>
          <a:p>
            <a:r>
              <a:rPr lang="tr-TR" sz="900" dirty="0">
                <a:solidFill>
                  <a:srgbClr val="000000"/>
                </a:solidFill>
                <a:highlight>
                  <a:srgbClr val="FFFFFF"/>
                </a:highlight>
                <a:latin typeface="Consolas" panose="020B0609020204030204" pitchFamily="49" charset="0"/>
              </a:rPr>
              <a:t>    {</a:t>
            </a:r>
          </a:p>
          <a:p>
            <a:r>
              <a:rPr lang="tr-TR" sz="900" dirty="0">
                <a:solidFill>
                  <a:srgbClr val="000000"/>
                </a:solidFill>
                <a:highlight>
                  <a:srgbClr val="FFFFFF"/>
                </a:highlight>
                <a:latin typeface="Consolas" panose="020B0609020204030204" pitchFamily="49" charset="0"/>
              </a:rPr>
              <a:t>        </a:t>
            </a:r>
            <a:r>
              <a:rPr lang="tr-TR" sz="900" dirty="0" err="1">
                <a:solidFill>
                  <a:srgbClr val="2B91AF"/>
                </a:solidFill>
                <a:highlight>
                  <a:srgbClr val="FFFFFF"/>
                </a:highlight>
                <a:latin typeface="Consolas" panose="020B0609020204030204" pitchFamily="49" charset="0"/>
              </a:rPr>
              <a:t>Console</a:t>
            </a:r>
            <a:r>
              <a:rPr lang="tr-TR" sz="900" dirty="0" err="1">
                <a:solidFill>
                  <a:srgbClr val="000000"/>
                </a:solidFill>
                <a:highlight>
                  <a:srgbClr val="FFFFFF"/>
                </a:highlight>
                <a:latin typeface="Consolas" panose="020B0609020204030204" pitchFamily="49" charset="0"/>
              </a:rPr>
              <a:t>.WriteLine</a:t>
            </a:r>
            <a:r>
              <a:rPr lang="tr-TR" sz="900" dirty="0">
                <a:solidFill>
                  <a:srgbClr val="000000"/>
                </a:solidFill>
                <a:highlight>
                  <a:srgbClr val="FFFFFF"/>
                </a:highlight>
                <a:latin typeface="Consolas" panose="020B0609020204030204" pitchFamily="49" charset="0"/>
              </a:rPr>
              <a:t>(</a:t>
            </a:r>
            <a:r>
              <a:rPr lang="tr-TR" sz="900" dirty="0">
                <a:solidFill>
                  <a:srgbClr val="A31515"/>
                </a:solidFill>
                <a:highlight>
                  <a:srgbClr val="FFFFFF"/>
                </a:highlight>
                <a:latin typeface="Consolas" panose="020B0609020204030204" pitchFamily="49" charset="0"/>
              </a:rPr>
              <a:t>"Araç Sürülüyor"</a:t>
            </a:r>
            <a:r>
              <a:rPr lang="tr-TR" sz="900" dirty="0">
                <a:solidFill>
                  <a:srgbClr val="000000"/>
                </a:solidFill>
                <a:highlight>
                  <a:srgbClr val="FFFFFF"/>
                </a:highlight>
                <a:latin typeface="Consolas" panose="020B0609020204030204" pitchFamily="49" charset="0"/>
              </a:rPr>
              <a:t>);</a:t>
            </a:r>
          </a:p>
          <a:p>
            <a:r>
              <a:rPr lang="tr-TR" sz="900" dirty="0">
                <a:solidFill>
                  <a:srgbClr val="000000"/>
                </a:solidFill>
                <a:highlight>
                  <a:srgbClr val="FFFFFF"/>
                </a:highlight>
                <a:latin typeface="Consolas" panose="020B0609020204030204" pitchFamily="49" charset="0"/>
              </a:rPr>
              <a:t>    }</a:t>
            </a:r>
          </a:p>
          <a:p>
            <a:r>
              <a:rPr lang="tr-TR" sz="900" dirty="0">
                <a:solidFill>
                  <a:srgbClr val="000000"/>
                </a:solidFill>
                <a:highlight>
                  <a:srgbClr val="FFFFFF"/>
                </a:highlight>
                <a:latin typeface="Consolas" panose="020B0609020204030204" pitchFamily="49" charset="0"/>
              </a:rPr>
              <a:t>}</a:t>
            </a:r>
          </a:p>
          <a:p>
            <a:r>
              <a:rPr lang="tr-TR" sz="900" dirty="0" err="1">
                <a:solidFill>
                  <a:srgbClr val="0000FF"/>
                </a:solidFill>
                <a:highlight>
                  <a:srgbClr val="FFFFFF"/>
                </a:highlight>
                <a:latin typeface="Consolas" panose="020B0609020204030204" pitchFamily="49" charset="0"/>
              </a:rPr>
              <a:t>class</a:t>
            </a:r>
            <a:r>
              <a:rPr lang="tr-TR" sz="900" dirty="0">
                <a:solidFill>
                  <a:srgbClr val="000000"/>
                </a:solidFill>
                <a:highlight>
                  <a:srgbClr val="FFFFFF"/>
                </a:highlight>
                <a:latin typeface="Consolas" panose="020B0609020204030204" pitchFamily="49" charset="0"/>
              </a:rPr>
              <a:t> </a:t>
            </a:r>
            <a:r>
              <a:rPr lang="tr-TR" sz="900" dirty="0">
                <a:solidFill>
                  <a:srgbClr val="2B91AF"/>
                </a:solidFill>
                <a:highlight>
                  <a:srgbClr val="FFFFFF"/>
                </a:highlight>
                <a:latin typeface="Consolas" panose="020B0609020204030204" pitchFamily="49" charset="0"/>
              </a:rPr>
              <a:t>Araba</a:t>
            </a:r>
            <a:r>
              <a:rPr lang="tr-TR" sz="900" dirty="0">
                <a:solidFill>
                  <a:srgbClr val="000000"/>
                </a:solidFill>
                <a:highlight>
                  <a:srgbClr val="FFFFFF"/>
                </a:highlight>
                <a:latin typeface="Consolas" panose="020B0609020204030204" pitchFamily="49" charset="0"/>
              </a:rPr>
              <a:t> : </a:t>
            </a:r>
            <a:r>
              <a:rPr lang="tr-TR" sz="900" dirty="0" err="1">
                <a:solidFill>
                  <a:srgbClr val="2B91AF"/>
                </a:solidFill>
                <a:highlight>
                  <a:srgbClr val="FFFFFF"/>
                </a:highlight>
                <a:latin typeface="Consolas" panose="020B0609020204030204" pitchFamily="49" charset="0"/>
              </a:rPr>
              <a:t>Arac</a:t>
            </a:r>
            <a:endParaRPr lang="tr-TR" sz="900" dirty="0">
              <a:solidFill>
                <a:srgbClr val="000000"/>
              </a:solidFill>
              <a:highlight>
                <a:srgbClr val="FFFFFF"/>
              </a:highlight>
              <a:latin typeface="Consolas" panose="020B0609020204030204" pitchFamily="49" charset="0"/>
            </a:endParaRPr>
          </a:p>
          <a:p>
            <a:r>
              <a:rPr lang="tr-TR" sz="900" dirty="0">
                <a:solidFill>
                  <a:srgbClr val="000000"/>
                </a:solidFill>
                <a:highlight>
                  <a:srgbClr val="FFFFFF"/>
                </a:highlight>
                <a:latin typeface="Consolas" panose="020B0609020204030204" pitchFamily="49" charset="0"/>
              </a:rPr>
              <a:t>{</a:t>
            </a:r>
          </a:p>
          <a:p>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public</a:t>
            </a:r>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void</a:t>
            </a:r>
            <a:r>
              <a:rPr lang="tr-TR" sz="900" dirty="0">
                <a:solidFill>
                  <a:srgbClr val="000000"/>
                </a:solidFill>
                <a:highlight>
                  <a:srgbClr val="FFFFFF"/>
                </a:highlight>
                <a:latin typeface="Consolas" panose="020B0609020204030204" pitchFamily="49" charset="0"/>
              </a:rPr>
              <a:t> </a:t>
            </a:r>
            <a:r>
              <a:rPr lang="tr-TR" sz="900" dirty="0" err="1">
                <a:solidFill>
                  <a:srgbClr val="000000"/>
                </a:solidFill>
                <a:highlight>
                  <a:srgbClr val="FFFFFF"/>
                </a:highlight>
                <a:latin typeface="Consolas" panose="020B0609020204030204" pitchFamily="49" charset="0"/>
              </a:rPr>
              <a:t>Hizlan</a:t>
            </a:r>
            <a:r>
              <a:rPr lang="tr-TR" sz="900" dirty="0">
                <a:solidFill>
                  <a:srgbClr val="000000"/>
                </a:solidFill>
                <a:highlight>
                  <a:srgbClr val="FFFFFF"/>
                </a:highlight>
                <a:latin typeface="Consolas" panose="020B0609020204030204" pitchFamily="49" charset="0"/>
              </a:rPr>
              <a:t>()</a:t>
            </a:r>
          </a:p>
          <a:p>
            <a:r>
              <a:rPr lang="tr-TR" sz="900" dirty="0">
                <a:solidFill>
                  <a:srgbClr val="000000"/>
                </a:solidFill>
                <a:highlight>
                  <a:srgbClr val="FFFFFF"/>
                </a:highlight>
                <a:latin typeface="Consolas" panose="020B0609020204030204" pitchFamily="49" charset="0"/>
              </a:rPr>
              <a:t>    {</a:t>
            </a:r>
          </a:p>
          <a:p>
            <a:r>
              <a:rPr lang="tr-TR" sz="900" dirty="0">
                <a:solidFill>
                  <a:srgbClr val="000000"/>
                </a:solidFill>
                <a:highlight>
                  <a:srgbClr val="FFFFFF"/>
                </a:highlight>
                <a:latin typeface="Consolas" panose="020B0609020204030204" pitchFamily="49" charset="0"/>
              </a:rPr>
              <a:t>        </a:t>
            </a:r>
            <a:r>
              <a:rPr lang="tr-TR" sz="900" dirty="0" err="1">
                <a:solidFill>
                  <a:srgbClr val="2B91AF"/>
                </a:solidFill>
                <a:highlight>
                  <a:srgbClr val="FFFFFF"/>
                </a:highlight>
                <a:latin typeface="Consolas" panose="020B0609020204030204" pitchFamily="49" charset="0"/>
              </a:rPr>
              <a:t>Console</a:t>
            </a:r>
            <a:r>
              <a:rPr lang="tr-TR" sz="900" dirty="0" err="1">
                <a:solidFill>
                  <a:srgbClr val="000000"/>
                </a:solidFill>
                <a:highlight>
                  <a:srgbClr val="FFFFFF"/>
                </a:highlight>
                <a:latin typeface="Consolas" panose="020B0609020204030204" pitchFamily="49" charset="0"/>
              </a:rPr>
              <a:t>.WriteLine</a:t>
            </a:r>
            <a:r>
              <a:rPr lang="tr-TR" sz="900" dirty="0">
                <a:solidFill>
                  <a:srgbClr val="000000"/>
                </a:solidFill>
                <a:highlight>
                  <a:srgbClr val="FFFFFF"/>
                </a:highlight>
                <a:latin typeface="Consolas" panose="020B0609020204030204" pitchFamily="49" charset="0"/>
              </a:rPr>
              <a:t>(</a:t>
            </a:r>
            <a:r>
              <a:rPr lang="tr-TR" sz="900" dirty="0">
                <a:solidFill>
                  <a:srgbClr val="A31515"/>
                </a:solidFill>
                <a:highlight>
                  <a:srgbClr val="FFFFFF"/>
                </a:highlight>
                <a:latin typeface="Consolas" panose="020B0609020204030204" pitchFamily="49" charset="0"/>
              </a:rPr>
              <a:t>"Araba Hızlanıyor"</a:t>
            </a:r>
            <a:r>
              <a:rPr lang="tr-TR" sz="900" dirty="0">
                <a:solidFill>
                  <a:srgbClr val="000000"/>
                </a:solidFill>
                <a:highlight>
                  <a:srgbClr val="FFFFFF"/>
                </a:highlight>
                <a:latin typeface="Consolas" panose="020B0609020204030204" pitchFamily="49" charset="0"/>
              </a:rPr>
              <a:t>);</a:t>
            </a:r>
          </a:p>
          <a:p>
            <a:r>
              <a:rPr lang="tr-TR" sz="900" dirty="0">
                <a:solidFill>
                  <a:srgbClr val="000000"/>
                </a:solidFill>
                <a:highlight>
                  <a:srgbClr val="FFFFFF"/>
                </a:highlight>
                <a:latin typeface="Consolas" panose="020B0609020204030204" pitchFamily="49" charset="0"/>
              </a:rPr>
              <a:t>    }</a:t>
            </a:r>
          </a:p>
          <a:p>
            <a:endParaRPr lang="tr-TR" sz="900" dirty="0">
              <a:solidFill>
                <a:srgbClr val="000000"/>
              </a:solidFill>
              <a:highlight>
                <a:srgbClr val="FFFFFF"/>
              </a:highlight>
              <a:latin typeface="Consolas" panose="020B0609020204030204" pitchFamily="49" charset="0"/>
            </a:endParaRPr>
          </a:p>
          <a:p>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public</a:t>
            </a:r>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void</a:t>
            </a:r>
            <a:r>
              <a:rPr lang="tr-TR" sz="900" dirty="0">
                <a:solidFill>
                  <a:srgbClr val="000000"/>
                </a:solidFill>
                <a:highlight>
                  <a:srgbClr val="FFFFFF"/>
                </a:highlight>
                <a:latin typeface="Consolas" panose="020B0609020204030204" pitchFamily="49" charset="0"/>
              </a:rPr>
              <a:t> </a:t>
            </a:r>
            <a:r>
              <a:rPr lang="tr-TR" sz="900" dirty="0" err="1">
                <a:solidFill>
                  <a:srgbClr val="000000"/>
                </a:solidFill>
                <a:highlight>
                  <a:srgbClr val="FFFFFF"/>
                </a:highlight>
                <a:latin typeface="Consolas" panose="020B0609020204030204" pitchFamily="49" charset="0"/>
              </a:rPr>
              <a:t>FrenYap</a:t>
            </a:r>
            <a:r>
              <a:rPr lang="tr-TR" sz="900" dirty="0">
                <a:solidFill>
                  <a:srgbClr val="000000"/>
                </a:solidFill>
                <a:highlight>
                  <a:srgbClr val="FFFFFF"/>
                </a:highlight>
                <a:latin typeface="Consolas" panose="020B0609020204030204" pitchFamily="49" charset="0"/>
              </a:rPr>
              <a:t>()</a:t>
            </a:r>
          </a:p>
          <a:p>
            <a:r>
              <a:rPr lang="tr-TR" sz="900" dirty="0">
                <a:solidFill>
                  <a:srgbClr val="000000"/>
                </a:solidFill>
                <a:highlight>
                  <a:srgbClr val="FFFFFF"/>
                </a:highlight>
                <a:latin typeface="Consolas" panose="020B0609020204030204" pitchFamily="49" charset="0"/>
              </a:rPr>
              <a:t>    {</a:t>
            </a:r>
          </a:p>
          <a:p>
            <a:r>
              <a:rPr lang="tr-TR" sz="900" dirty="0">
                <a:solidFill>
                  <a:srgbClr val="000000"/>
                </a:solidFill>
                <a:highlight>
                  <a:srgbClr val="FFFFFF"/>
                </a:highlight>
                <a:latin typeface="Consolas" panose="020B0609020204030204" pitchFamily="49" charset="0"/>
              </a:rPr>
              <a:t>        </a:t>
            </a:r>
            <a:r>
              <a:rPr lang="tr-TR" sz="900" dirty="0" err="1">
                <a:solidFill>
                  <a:srgbClr val="2B91AF"/>
                </a:solidFill>
                <a:highlight>
                  <a:srgbClr val="FFFFFF"/>
                </a:highlight>
                <a:latin typeface="Consolas" panose="020B0609020204030204" pitchFamily="49" charset="0"/>
              </a:rPr>
              <a:t>Console</a:t>
            </a:r>
            <a:r>
              <a:rPr lang="tr-TR" sz="900" dirty="0" err="1">
                <a:solidFill>
                  <a:srgbClr val="000000"/>
                </a:solidFill>
                <a:highlight>
                  <a:srgbClr val="FFFFFF"/>
                </a:highlight>
                <a:latin typeface="Consolas" panose="020B0609020204030204" pitchFamily="49" charset="0"/>
              </a:rPr>
              <a:t>.WriteLine</a:t>
            </a:r>
            <a:r>
              <a:rPr lang="tr-TR" sz="900" dirty="0">
                <a:solidFill>
                  <a:srgbClr val="000000"/>
                </a:solidFill>
                <a:highlight>
                  <a:srgbClr val="FFFFFF"/>
                </a:highlight>
                <a:latin typeface="Consolas" panose="020B0609020204030204" pitchFamily="49" charset="0"/>
              </a:rPr>
              <a:t>(</a:t>
            </a:r>
            <a:r>
              <a:rPr lang="tr-TR" sz="900" dirty="0">
                <a:solidFill>
                  <a:srgbClr val="A31515"/>
                </a:solidFill>
                <a:highlight>
                  <a:srgbClr val="FFFFFF"/>
                </a:highlight>
                <a:latin typeface="Consolas" panose="020B0609020204030204" pitchFamily="49" charset="0"/>
              </a:rPr>
              <a:t>"Araba Fren Yapıyor"</a:t>
            </a:r>
            <a:r>
              <a:rPr lang="tr-TR" sz="900" dirty="0">
                <a:solidFill>
                  <a:srgbClr val="000000"/>
                </a:solidFill>
                <a:highlight>
                  <a:srgbClr val="FFFFFF"/>
                </a:highlight>
                <a:latin typeface="Consolas" panose="020B0609020204030204" pitchFamily="49" charset="0"/>
              </a:rPr>
              <a:t>);</a:t>
            </a:r>
          </a:p>
          <a:p>
            <a:r>
              <a:rPr lang="tr-TR" sz="900" dirty="0">
                <a:solidFill>
                  <a:srgbClr val="000000"/>
                </a:solidFill>
                <a:highlight>
                  <a:srgbClr val="FFFFFF"/>
                </a:highlight>
                <a:latin typeface="Consolas" panose="020B0609020204030204" pitchFamily="49" charset="0"/>
              </a:rPr>
              <a:t>    }</a:t>
            </a:r>
          </a:p>
          <a:p>
            <a:endParaRPr lang="tr-TR" sz="900" dirty="0">
              <a:solidFill>
                <a:srgbClr val="000000"/>
              </a:solidFill>
              <a:highlight>
                <a:srgbClr val="FFFFFF"/>
              </a:highlight>
              <a:latin typeface="Consolas" panose="020B0609020204030204" pitchFamily="49" charset="0"/>
            </a:endParaRPr>
          </a:p>
          <a:p>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public</a:t>
            </a:r>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override</a:t>
            </a:r>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void</a:t>
            </a:r>
            <a:r>
              <a:rPr lang="tr-TR" sz="900" dirty="0">
                <a:solidFill>
                  <a:srgbClr val="000000"/>
                </a:solidFill>
                <a:highlight>
                  <a:srgbClr val="FFFFFF"/>
                </a:highlight>
                <a:latin typeface="Consolas" panose="020B0609020204030204" pitchFamily="49" charset="0"/>
              </a:rPr>
              <a:t> Sur()</a:t>
            </a:r>
          </a:p>
          <a:p>
            <a:r>
              <a:rPr lang="tr-TR" sz="900" dirty="0">
                <a:solidFill>
                  <a:srgbClr val="000000"/>
                </a:solidFill>
                <a:highlight>
                  <a:srgbClr val="FFFFFF"/>
                </a:highlight>
                <a:latin typeface="Consolas" panose="020B0609020204030204" pitchFamily="49" charset="0"/>
              </a:rPr>
              <a:t>    {</a:t>
            </a:r>
          </a:p>
          <a:p>
            <a:r>
              <a:rPr lang="tr-TR" sz="900" dirty="0">
                <a:solidFill>
                  <a:srgbClr val="000000"/>
                </a:solidFill>
                <a:highlight>
                  <a:srgbClr val="FFFFFF"/>
                </a:highlight>
                <a:latin typeface="Consolas" panose="020B0609020204030204" pitchFamily="49" charset="0"/>
              </a:rPr>
              <a:t>        </a:t>
            </a:r>
            <a:r>
              <a:rPr lang="tr-TR" sz="900" dirty="0" err="1">
                <a:solidFill>
                  <a:srgbClr val="2B91AF"/>
                </a:solidFill>
                <a:highlight>
                  <a:srgbClr val="FFFFFF"/>
                </a:highlight>
                <a:latin typeface="Consolas" panose="020B0609020204030204" pitchFamily="49" charset="0"/>
              </a:rPr>
              <a:t>Console</a:t>
            </a:r>
            <a:r>
              <a:rPr lang="tr-TR" sz="900" dirty="0" err="1">
                <a:solidFill>
                  <a:srgbClr val="000000"/>
                </a:solidFill>
                <a:highlight>
                  <a:srgbClr val="FFFFFF"/>
                </a:highlight>
                <a:latin typeface="Consolas" panose="020B0609020204030204" pitchFamily="49" charset="0"/>
              </a:rPr>
              <a:t>.WriteLine</a:t>
            </a:r>
            <a:r>
              <a:rPr lang="tr-TR" sz="900" dirty="0">
                <a:solidFill>
                  <a:srgbClr val="000000"/>
                </a:solidFill>
                <a:highlight>
                  <a:srgbClr val="FFFFFF"/>
                </a:highlight>
                <a:latin typeface="Consolas" panose="020B0609020204030204" pitchFamily="49" charset="0"/>
              </a:rPr>
              <a:t>(</a:t>
            </a:r>
            <a:r>
              <a:rPr lang="tr-TR" sz="900" dirty="0">
                <a:solidFill>
                  <a:srgbClr val="A31515"/>
                </a:solidFill>
                <a:highlight>
                  <a:srgbClr val="FFFFFF"/>
                </a:highlight>
                <a:latin typeface="Consolas" panose="020B0609020204030204" pitchFamily="49" charset="0"/>
              </a:rPr>
              <a:t>"Araba Sürülüyor"</a:t>
            </a:r>
            <a:r>
              <a:rPr lang="tr-TR" sz="900" dirty="0">
                <a:solidFill>
                  <a:srgbClr val="000000"/>
                </a:solidFill>
                <a:highlight>
                  <a:srgbClr val="FFFFFF"/>
                </a:highlight>
                <a:latin typeface="Consolas" panose="020B0609020204030204" pitchFamily="49" charset="0"/>
              </a:rPr>
              <a:t>);</a:t>
            </a:r>
          </a:p>
          <a:p>
            <a:r>
              <a:rPr lang="tr-TR" sz="900" dirty="0">
                <a:solidFill>
                  <a:srgbClr val="000000"/>
                </a:solidFill>
                <a:highlight>
                  <a:srgbClr val="FFFFFF"/>
                </a:highlight>
                <a:latin typeface="Consolas" panose="020B0609020204030204" pitchFamily="49" charset="0"/>
              </a:rPr>
              <a:t>    }</a:t>
            </a:r>
          </a:p>
          <a:p>
            <a:r>
              <a:rPr lang="tr-TR" sz="900" dirty="0">
                <a:solidFill>
                  <a:srgbClr val="000000"/>
                </a:solidFill>
                <a:highlight>
                  <a:srgbClr val="FFFFFF"/>
                </a:highlight>
                <a:latin typeface="Consolas" panose="020B0609020204030204" pitchFamily="49" charset="0"/>
              </a:rPr>
              <a:t>}</a:t>
            </a:r>
            <a:endParaRPr lang="tr-TR" dirty="0"/>
          </a:p>
        </p:txBody>
      </p:sp>
    </p:spTree>
    <p:extLst>
      <p:ext uri="{BB962C8B-B14F-4D97-AF65-F5344CB8AC3E}">
        <p14:creationId xmlns:p14="http://schemas.microsoft.com/office/powerpoint/2010/main" val="3735150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etin kutusu"/>
          <p:cNvSpPr txBox="1"/>
          <p:nvPr/>
        </p:nvSpPr>
        <p:spPr>
          <a:xfrm>
            <a:off x="251520" y="117693"/>
            <a:ext cx="8064896" cy="6740307"/>
          </a:xfrm>
          <a:prstGeom prst="rect">
            <a:avLst/>
          </a:prstGeom>
          <a:noFill/>
        </p:spPr>
        <p:txBody>
          <a:bodyPr wrap="square" rtlCol="0">
            <a:spAutoFit/>
          </a:bodyPr>
          <a:lstStyle/>
          <a:p>
            <a:r>
              <a:rPr lang="tr-TR" sz="2400" b="1" dirty="0" err="1"/>
              <a:t>Class</a:t>
            </a:r>
            <a:r>
              <a:rPr lang="tr-TR" sz="2400" b="1" dirty="0"/>
              <a:t> </a:t>
            </a:r>
            <a:r>
              <a:rPr lang="tr-TR" sz="2400" b="1" dirty="0" err="1"/>
              <a:t>Inheritance</a:t>
            </a:r>
            <a:endParaRPr lang="tr-TR" sz="2400" b="1" dirty="0"/>
          </a:p>
          <a:p>
            <a:r>
              <a:rPr lang="en-US" sz="2400" dirty="0"/>
              <a:t>Inheritance allows you to define a new class that incorporates and extends an already</a:t>
            </a:r>
            <a:r>
              <a:rPr lang="tr-TR" sz="2400" dirty="0"/>
              <a:t> </a:t>
            </a:r>
            <a:r>
              <a:rPr lang="tr-TR" sz="2400" dirty="0" err="1"/>
              <a:t>declared</a:t>
            </a:r>
            <a:r>
              <a:rPr lang="tr-TR" sz="2400" dirty="0"/>
              <a:t> </a:t>
            </a:r>
            <a:r>
              <a:rPr lang="tr-TR" sz="2400" dirty="0" err="1"/>
              <a:t>class</a:t>
            </a:r>
            <a:r>
              <a:rPr lang="tr-TR" sz="2400" dirty="0"/>
              <a:t>.</a:t>
            </a:r>
          </a:p>
          <a:p>
            <a:r>
              <a:rPr lang="en-US" sz="2400" dirty="0"/>
              <a:t>• You can use an existing class, called the </a:t>
            </a:r>
            <a:r>
              <a:rPr lang="en-US" sz="2400" i="1" dirty="0"/>
              <a:t>base class, as the basis for a new class, called the</a:t>
            </a:r>
            <a:r>
              <a:rPr lang="tr-TR" sz="2400" i="1" dirty="0"/>
              <a:t> </a:t>
            </a:r>
            <a:r>
              <a:rPr lang="en-US" sz="2400" i="1" dirty="0"/>
              <a:t>derived class. The members of the derived class consist of the following:</a:t>
            </a:r>
          </a:p>
          <a:p>
            <a:r>
              <a:rPr lang="en-US" sz="2400" dirty="0"/>
              <a:t>– The members in its own declaration</a:t>
            </a:r>
          </a:p>
          <a:p>
            <a:r>
              <a:rPr lang="en-US" sz="2400" dirty="0"/>
              <a:t>– The members of the base class</a:t>
            </a:r>
          </a:p>
          <a:p>
            <a:r>
              <a:rPr lang="en-US" sz="2400" dirty="0"/>
              <a:t>• To declare a derived class, you add a </a:t>
            </a:r>
            <a:r>
              <a:rPr lang="en-US" sz="2400" i="1" dirty="0"/>
              <a:t>class-base specification after the class name. The</a:t>
            </a:r>
            <a:r>
              <a:rPr lang="tr-TR" sz="2400" i="1" dirty="0"/>
              <a:t> </a:t>
            </a:r>
            <a:r>
              <a:rPr lang="en-US" sz="2400" dirty="0"/>
              <a:t>class-base specification consists of a colon, followed by the name of the class to be used</a:t>
            </a:r>
          </a:p>
          <a:p>
            <a:r>
              <a:rPr lang="en-US" sz="2400" dirty="0"/>
              <a:t>as the base class. The derived class is said to </a:t>
            </a:r>
            <a:r>
              <a:rPr lang="en-US" sz="2400" i="1" dirty="0"/>
              <a:t>directly inherit from the base class listed.</a:t>
            </a:r>
          </a:p>
          <a:p>
            <a:r>
              <a:rPr lang="en-US" sz="2400" dirty="0"/>
              <a:t>• A derived class is said to </a:t>
            </a:r>
            <a:r>
              <a:rPr lang="en-US" sz="2400" i="1" dirty="0"/>
              <a:t>extend its base class, because it includes the members of the</a:t>
            </a:r>
            <a:r>
              <a:rPr lang="tr-TR" sz="2400" i="1" dirty="0"/>
              <a:t> </a:t>
            </a:r>
            <a:r>
              <a:rPr lang="en-US" sz="2400" dirty="0"/>
              <a:t>base class plus any additional functionality provided in its own declaration.</a:t>
            </a:r>
          </a:p>
          <a:p>
            <a:r>
              <a:rPr lang="en-US" sz="2400" dirty="0"/>
              <a:t>• A derived class </a:t>
            </a:r>
            <a:r>
              <a:rPr lang="en-US" sz="2400" i="1" dirty="0"/>
              <a:t>cannot delete any of the members it has inherited.</a:t>
            </a:r>
            <a:endParaRPr lang="tr-TR"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etin kutusu"/>
          <p:cNvSpPr txBox="1"/>
          <p:nvPr/>
        </p:nvSpPr>
        <p:spPr>
          <a:xfrm>
            <a:off x="323528" y="332656"/>
            <a:ext cx="8496944" cy="3416320"/>
          </a:xfrm>
          <a:prstGeom prst="rect">
            <a:avLst/>
          </a:prstGeom>
          <a:noFill/>
        </p:spPr>
        <p:txBody>
          <a:bodyPr wrap="square" rtlCol="0">
            <a:spAutoFit/>
          </a:bodyPr>
          <a:lstStyle/>
          <a:p>
            <a:r>
              <a:rPr lang="tr-TR" dirty="0">
                <a:solidFill>
                  <a:srgbClr val="FF0000"/>
                </a:solidFill>
              </a:rPr>
              <a:t>                     </a:t>
            </a:r>
            <a:r>
              <a:rPr lang="tr-TR" dirty="0" err="1">
                <a:solidFill>
                  <a:srgbClr val="FF0000"/>
                </a:solidFill>
              </a:rPr>
              <a:t>Class</a:t>
            </a:r>
            <a:r>
              <a:rPr lang="tr-TR" dirty="0">
                <a:solidFill>
                  <a:srgbClr val="FF0000"/>
                </a:solidFill>
              </a:rPr>
              <a:t>-</a:t>
            </a:r>
            <a:r>
              <a:rPr lang="tr-TR" dirty="0" err="1">
                <a:solidFill>
                  <a:srgbClr val="FF0000"/>
                </a:solidFill>
              </a:rPr>
              <a:t>base</a:t>
            </a:r>
            <a:r>
              <a:rPr lang="tr-TR" dirty="0">
                <a:solidFill>
                  <a:srgbClr val="FF0000"/>
                </a:solidFill>
              </a:rPr>
              <a:t> </a:t>
            </a:r>
            <a:r>
              <a:rPr lang="tr-TR" dirty="0" err="1">
                <a:solidFill>
                  <a:srgbClr val="FF0000"/>
                </a:solidFill>
              </a:rPr>
              <a:t>specification</a:t>
            </a:r>
            <a:endParaRPr lang="tr-TR" dirty="0">
              <a:solidFill>
                <a:srgbClr val="FF0000"/>
              </a:solidFill>
            </a:endParaRPr>
          </a:p>
          <a:p>
            <a:r>
              <a:rPr lang="tr-TR" dirty="0"/>
              <a:t>                                     ↓</a:t>
            </a:r>
          </a:p>
          <a:p>
            <a:r>
              <a:rPr lang="tr-TR" dirty="0" err="1"/>
              <a:t>class</a:t>
            </a:r>
            <a:r>
              <a:rPr lang="tr-TR" dirty="0"/>
              <a:t> </a:t>
            </a:r>
            <a:r>
              <a:rPr lang="tr-TR" dirty="0" err="1"/>
              <a:t>OtherClass</a:t>
            </a:r>
            <a:r>
              <a:rPr lang="tr-TR" dirty="0"/>
              <a:t>   :   </a:t>
            </a:r>
            <a:r>
              <a:rPr lang="tr-TR" dirty="0" err="1"/>
              <a:t>SomeClass</a:t>
            </a:r>
            <a:endParaRPr lang="tr-TR" dirty="0"/>
          </a:p>
          <a:p>
            <a:r>
              <a:rPr lang="tr-TR" dirty="0"/>
              <a:t>{                             ↑       ↑</a:t>
            </a:r>
          </a:p>
          <a:p>
            <a:r>
              <a:rPr lang="tr-TR" dirty="0"/>
              <a:t>...                      </a:t>
            </a:r>
            <a:r>
              <a:rPr lang="tr-TR" dirty="0" err="1">
                <a:solidFill>
                  <a:srgbClr val="FF0000"/>
                </a:solidFill>
              </a:rPr>
              <a:t>Colon</a:t>
            </a:r>
            <a:r>
              <a:rPr lang="tr-TR" dirty="0">
                <a:solidFill>
                  <a:srgbClr val="FF0000"/>
                </a:solidFill>
              </a:rPr>
              <a:t>  </a:t>
            </a:r>
            <a:r>
              <a:rPr lang="tr-TR" dirty="0" err="1">
                <a:solidFill>
                  <a:srgbClr val="FF0000"/>
                </a:solidFill>
              </a:rPr>
              <a:t>Base</a:t>
            </a:r>
            <a:r>
              <a:rPr lang="tr-TR" dirty="0">
                <a:solidFill>
                  <a:srgbClr val="FF0000"/>
                </a:solidFill>
              </a:rPr>
              <a:t> </a:t>
            </a:r>
            <a:r>
              <a:rPr lang="tr-TR" dirty="0" err="1">
                <a:solidFill>
                  <a:srgbClr val="FF0000"/>
                </a:solidFill>
              </a:rPr>
              <a:t>class</a:t>
            </a:r>
            <a:endParaRPr lang="tr-TR" dirty="0">
              <a:solidFill>
                <a:srgbClr val="FF0000"/>
              </a:solidFill>
            </a:endParaRPr>
          </a:p>
          <a:p>
            <a:r>
              <a:rPr lang="tr-TR" dirty="0"/>
              <a:t>}</a:t>
            </a:r>
          </a:p>
          <a:p>
            <a:endParaRPr lang="tr-TR" dirty="0"/>
          </a:p>
          <a:p>
            <a:r>
              <a:rPr lang="en-US" dirty="0"/>
              <a:t>Figure 7-1 shows an instance of each of the classes. Class </a:t>
            </a:r>
            <a:r>
              <a:rPr lang="en-US" dirty="0" err="1"/>
              <a:t>SomeClass</a:t>
            </a:r>
            <a:r>
              <a:rPr lang="en-US" dirty="0"/>
              <a:t>, on the left, has one</a:t>
            </a:r>
          </a:p>
          <a:p>
            <a:r>
              <a:rPr lang="en-US" dirty="0"/>
              <a:t>field and one method. Class </a:t>
            </a:r>
            <a:r>
              <a:rPr lang="en-US" dirty="0" err="1"/>
              <a:t>OtherClass</a:t>
            </a:r>
            <a:r>
              <a:rPr lang="en-US" dirty="0"/>
              <a:t>, on the right, is derived from </a:t>
            </a:r>
            <a:r>
              <a:rPr lang="en-US" dirty="0" err="1"/>
              <a:t>SomeClass</a:t>
            </a:r>
            <a:r>
              <a:rPr lang="en-US" dirty="0"/>
              <a:t> and contains</a:t>
            </a:r>
            <a:r>
              <a:rPr lang="tr-TR" dirty="0"/>
              <a:t> </a:t>
            </a:r>
            <a:r>
              <a:rPr lang="en-US" dirty="0"/>
              <a:t>an additional field and an additional method.</a:t>
            </a:r>
          </a:p>
          <a:p>
            <a:r>
              <a:rPr lang="en-US" b="1" dirty="0"/>
              <a:t>Figure </a:t>
            </a:r>
            <a:r>
              <a:rPr lang="tr-TR" b="1" dirty="0"/>
              <a:t> </a:t>
            </a:r>
            <a:r>
              <a:rPr lang="en-US" b="1" i="1" dirty="0"/>
              <a:t>Base class and derived class</a:t>
            </a:r>
          </a:p>
          <a:p>
            <a:endParaRPr lang="tr-TR" dirty="0"/>
          </a:p>
        </p:txBody>
      </p:sp>
      <p:pic>
        <p:nvPicPr>
          <p:cNvPr id="1026" name="Picture 2"/>
          <p:cNvPicPr>
            <a:picLocks noChangeAspect="1" noChangeArrowheads="1"/>
          </p:cNvPicPr>
          <p:nvPr/>
        </p:nvPicPr>
        <p:blipFill>
          <a:blip r:embed="rId2" cstate="print"/>
          <a:srcRect l="23989" t="37400" r="26547" b="26060"/>
          <a:stretch>
            <a:fillRect/>
          </a:stretch>
        </p:blipFill>
        <p:spPr bwMode="auto">
          <a:xfrm>
            <a:off x="1907704" y="3573016"/>
            <a:ext cx="6155442" cy="2664296"/>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Altbilgi Yer Tutucusu"/>
          <p:cNvSpPr>
            <a:spLocks noGrp="1"/>
          </p:cNvSpPr>
          <p:nvPr>
            <p:ph type="ftr" sz="quarter" idx="11"/>
          </p:nvPr>
        </p:nvSpPr>
        <p:spPr/>
        <p:txBody>
          <a:bodyPr/>
          <a:lstStyle/>
          <a:p>
            <a:r>
              <a:rPr lang="en-US"/>
              <a:t>SAÜ Bilgisayar Mühendisliği Dr. Cemil Öz </a:t>
            </a:r>
          </a:p>
        </p:txBody>
      </p:sp>
      <p:sp>
        <p:nvSpPr>
          <p:cNvPr id="4" name="3 Dikdörtgen"/>
          <p:cNvSpPr/>
          <p:nvPr/>
        </p:nvSpPr>
        <p:spPr>
          <a:xfrm>
            <a:off x="2125629" y="544473"/>
            <a:ext cx="2701962" cy="1752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4 Dikdörtgen"/>
          <p:cNvSpPr/>
          <p:nvPr/>
        </p:nvSpPr>
        <p:spPr>
          <a:xfrm>
            <a:off x="2198655" y="3392487"/>
            <a:ext cx="2701962" cy="28115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5 Metin kutusu"/>
          <p:cNvSpPr txBox="1"/>
          <p:nvPr/>
        </p:nvSpPr>
        <p:spPr>
          <a:xfrm>
            <a:off x="2089116" y="179343"/>
            <a:ext cx="2738475" cy="369332"/>
          </a:xfrm>
          <a:prstGeom prst="rect">
            <a:avLst/>
          </a:prstGeom>
          <a:noFill/>
        </p:spPr>
        <p:txBody>
          <a:bodyPr wrap="square" rtlCol="0">
            <a:spAutoFit/>
          </a:bodyPr>
          <a:lstStyle/>
          <a:p>
            <a:pPr algn="ctr"/>
            <a:r>
              <a:rPr lang="tr-TR" dirty="0"/>
              <a:t>Base Class</a:t>
            </a:r>
            <a:endParaRPr lang="en-US" dirty="0"/>
          </a:p>
        </p:txBody>
      </p:sp>
      <p:sp>
        <p:nvSpPr>
          <p:cNvPr id="7" name="6 Metin kutusu"/>
          <p:cNvSpPr txBox="1"/>
          <p:nvPr/>
        </p:nvSpPr>
        <p:spPr>
          <a:xfrm>
            <a:off x="2125629" y="2917818"/>
            <a:ext cx="2738475" cy="369332"/>
          </a:xfrm>
          <a:prstGeom prst="rect">
            <a:avLst/>
          </a:prstGeom>
          <a:noFill/>
        </p:spPr>
        <p:txBody>
          <a:bodyPr wrap="square" rtlCol="0">
            <a:spAutoFit/>
          </a:bodyPr>
          <a:lstStyle/>
          <a:p>
            <a:pPr algn="ctr"/>
            <a:r>
              <a:rPr lang="tr-TR" dirty="0" err="1"/>
              <a:t>Derivated</a:t>
            </a:r>
            <a:r>
              <a:rPr lang="tr-TR" dirty="0"/>
              <a:t> Class</a:t>
            </a:r>
            <a:endParaRPr lang="en-US" dirty="0"/>
          </a:p>
        </p:txBody>
      </p:sp>
      <p:cxnSp>
        <p:nvCxnSpPr>
          <p:cNvPr id="9" name="8 Düz Ok Bağlayıcısı"/>
          <p:cNvCxnSpPr>
            <a:stCxn id="7" idx="0"/>
            <a:endCxn id="4" idx="2"/>
          </p:cNvCxnSpPr>
          <p:nvPr/>
        </p:nvCxnSpPr>
        <p:spPr>
          <a:xfrm rot="16200000" flipV="1">
            <a:off x="3175378" y="2598328"/>
            <a:ext cx="620722" cy="18257"/>
          </a:xfrm>
          <a:prstGeom prst="straightConnector1">
            <a:avLst/>
          </a:prstGeom>
          <a:ln w="57150">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10" name="9 Oval"/>
          <p:cNvSpPr/>
          <p:nvPr/>
        </p:nvSpPr>
        <p:spPr>
          <a:xfrm>
            <a:off x="2483769" y="3502026"/>
            <a:ext cx="1944216" cy="474669"/>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D </a:t>
            </a:r>
            <a:r>
              <a:rPr lang="tr-TR" dirty="0" err="1"/>
              <a:t>proporties</a:t>
            </a:r>
            <a:r>
              <a:rPr lang="tr-TR" dirty="0"/>
              <a:t> </a:t>
            </a:r>
            <a:endParaRPr lang="en-US" dirty="0"/>
          </a:p>
        </p:txBody>
      </p:sp>
      <p:sp>
        <p:nvSpPr>
          <p:cNvPr id="11" name="10 Oval"/>
          <p:cNvSpPr/>
          <p:nvPr/>
        </p:nvSpPr>
        <p:spPr>
          <a:xfrm>
            <a:off x="2483768" y="654012"/>
            <a:ext cx="2088232" cy="474669"/>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A </a:t>
            </a:r>
            <a:r>
              <a:rPr lang="tr-TR" dirty="0" err="1"/>
              <a:t>proporties</a:t>
            </a:r>
            <a:endParaRPr lang="en-US" dirty="0"/>
          </a:p>
        </p:txBody>
      </p:sp>
      <p:sp>
        <p:nvSpPr>
          <p:cNvPr id="12" name="11 Oval"/>
          <p:cNvSpPr/>
          <p:nvPr/>
        </p:nvSpPr>
        <p:spPr>
          <a:xfrm>
            <a:off x="2563785" y="1201707"/>
            <a:ext cx="2042692" cy="474669"/>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B </a:t>
            </a:r>
            <a:r>
              <a:rPr lang="tr-TR" dirty="0" err="1"/>
              <a:t>proporties</a:t>
            </a:r>
            <a:r>
              <a:rPr lang="tr-TR" dirty="0"/>
              <a:t> </a:t>
            </a:r>
            <a:endParaRPr lang="en-US" dirty="0"/>
          </a:p>
        </p:txBody>
      </p:sp>
      <p:sp>
        <p:nvSpPr>
          <p:cNvPr id="13" name="12 Oval"/>
          <p:cNvSpPr/>
          <p:nvPr/>
        </p:nvSpPr>
        <p:spPr>
          <a:xfrm>
            <a:off x="2545527" y="1712059"/>
            <a:ext cx="2060949" cy="474669"/>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C </a:t>
            </a:r>
            <a:r>
              <a:rPr lang="tr-TR" dirty="0" err="1"/>
              <a:t>proporties</a:t>
            </a:r>
            <a:endParaRPr lang="en-US" dirty="0"/>
          </a:p>
        </p:txBody>
      </p:sp>
      <p:sp>
        <p:nvSpPr>
          <p:cNvPr id="15" name="14 Oval"/>
          <p:cNvSpPr/>
          <p:nvPr/>
        </p:nvSpPr>
        <p:spPr>
          <a:xfrm>
            <a:off x="2600298" y="4341825"/>
            <a:ext cx="2006178" cy="474669"/>
          </a:xfrm>
          <a:prstGeom prst="ellipse">
            <a:avLst/>
          </a:prstGeom>
          <a:solidFill>
            <a:srgbClr val="92D050"/>
          </a:solid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A </a:t>
            </a:r>
            <a:r>
              <a:rPr lang="tr-TR" dirty="0" err="1"/>
              <a:t>proporties</a:t>
            </a:r>
            <a:r>
              <a:rPr lang="tr-TR" dirty="0"/>
              <a:t> </a:t>
            </a:r>
            <a:endParaRPr lang="en-US" dirty="0"/>
          </a:p>
        </p:txBody>
      </p:sp>
      <p:sp>
        <p:nvSpPr>
          <p:cNvPr id="16" name="15 Oval"/>
          <p:cNvSpPr/>
          <p:nvPr/>
        </p:nvSpPr>
        <p:spPr>
          <a:xfrm>
            <a:off x="2600298" y="4889520"/>
            <a:ext cx="1971702" cy="474669"/>
          </a:xfrm>
          <a:prstGeom prst="ellipse">
            <a:avLst/>
          </a:prstGeom>
          <a:solidFill>
            <a:srgbClr val="92D050"/>
          </a:solid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B </a:t>
            </a:r>
            <a:r>
              <a:rPr lang="tr-TR" dirty="0" err="1"/>
              <a:t>proporties</a:t>
            </a:r>
            <a:endParaRPr lang="en-US" dirty="0"/>
          </a:p>
        </p:txBody>
      </p:sp>
      <p:sp>
        <p:nvSpPr>
          <p:cNvPr id="17" name="16 Oval"/>
          <p:cNvSpPr/>
          <p:nvPr/>
        </p:nvSpPr>
        <p:spPr>
          <a:xfrm>
            <a:off x="2600298" y="5437215"/>
            <a:ext cx="1971702" cy="474669"/>
          </a:xfrm>
          <a:prstGeom prst="ellipse">
            <a:avLst/>
          </a:prstGeom>
          <a:solidFill>
            <a:srgbClr val="92D050"/>
          </a:solid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C </a:t>
            </a:r>
            <a:r>
              <a:rPr lang="tr-TR" dirty="0" err="1"/>
              <a:t>proporties</a:t>
            </a:r>
            <a:endParaRPr lang="en-US" dirty="0"/>
          </a:p>
        </p:txBody>
      </p:sp>
      <p:sp>
        <p:nvSpPr>
          <p:cNvPr id="18" name="17 Metin kutusu"/>
          <p:cNvSpPr txBox="1"/>
          <p:nvPr/>
        </p:nvSpPr>
        <p:spPr>
          <a:xfrm>
            <a:off x="3768714" y="2552688"/>
            <a:ext cx="2738475" cy="369332"/>
          </a:xfrm>
          <a:prstGeom prst="rect">
            <a:avLst/>
          </a:prstGeom>
          <a:noFill/>
        </p:spPr>
        <p:txBody>
          <a:bodyPr wrap="square" rtlCol="0">
            <a:spAutoFit/>
          </a:bodyPr>
          <a:lstStyle/>
          <a:p>
            <a:pPr algn="ctr"/>
            <a:r>
              <a:rPr lang="en-US" dirty="0"/>
              <a:t>Show derivate</a:t>
            </a:r>
            <a:r>
              <a:rPr lang="tr-TR" dirty="0"/>
              <a:t>d</a:t>
            </a:r>
            <a:r>
              <a:rPr lang="en-US" dirty="0"/>
              <a:t> class</a:t>
            </a:r>
          </a:p>
        </p:txBody>
      </p:sp>
      <p:sp>
        <p:nvSpPr>
          <p:cNvPr id="19" name="18 Sağ Ayraç"/>
          <p:cNvSpPr/>
          <p:nvPr/>
        </p:nvSpPr>
        <p:spPr>
          <a:xfrm>
            <a:off x="5092388" y="3392487"/>
            <a:ext cx="319411" cy="584208"/>
          </a:xfrm>
          <a:prstGeom prst="rightBrace">
            <a:avLst/>
          </a:prstGeom>
          <a:ln w="3810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19 Sağ Ayraç"/>
          <p:cNvSpPr/>
          <p:nvPr/>
        </p:nvSpPr>
        <p:spPr>
          <a:xfrm>
            <a:off x="5156208" y="4305312"/>
            <a:ext cx="693747" cy="1570059"/>
          </a:xfrm>
          <a:prstGeom prst="rightBrace">
            <a:avLst/>
          </a:prstGeom>
          <a:ln w="3810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20 Metin kutusu"/>
          <p:cNvSpPr txBox="1"/>
          <p:nvPr/>
        </p:nvSpPr>
        <p:spPr>
          <a:xfrm>
            <a:off x="5411799" y="3392487"/>
            <a:ext cx="2738475" cy="369332"/>
          </a:xfrm>
          <a:prstGeom prst="rect">
            <a:avLst/>
          </a:prstGeom>
          <a:noFill/>
        </p:spPr>
        <p:txBody>
          <a:bodyPr wrap="square" rtlCol="0">
            <a:spAutoFit/>
          </a:bodyPr>
          <a:lstStyle/>
          <a:p>
            <a:pPr algn="ctr"/>
            <a:r>
              <a:rPr lang="tr-TR" dirty="0" err="1"/>
              <a:t>Defined</a:t>
            </a:r>
            <a:r>
              <a:rPr lang="tr-TR" dirty="0"/>
              <a:t> in </a:t>
            </a:r>
            <a:r>
              <a:rPr lang="tr-TR" dirty="0" err="1"/>
              <a:t>derivated</a:t>
            </a:r>
            <a:r>
              <a:rPr lang="tr-TR" dirty="0"/>
              <a:t> </a:t>
            </a:r>
            <a:r>
              <a:rPr lang="tr-TR" dirty="0" err="1"/>
              <a:t>class</a:t>
            </a:r>
            <a:endParaRPr lang="en-US" dirty="0"/>
          </a:p>
        </p:txBody>
      </p:sp>
      <p:sp>
        <p:nvSpPr>
          <p:cNvPr id="22" name="21 Metin kutusu"/>
          <p:cNvSpPr txBox="1"/>
          <p:nvPr/>
        </p:nvSpPr>
        <p:spPr>
          <a:xfrm>
            <a:off x="5959494" y="4779981"/>
            <a:ext cx="2738475" cy="1200329"/>
          </a:xfrm>
          <a:prstGeom prst="rect">
            <a:avLst/>
          </a:prstGeom>
          <a:noFill/>
        </p:spPr>
        <p:txBody>
          <a:bodyPr wrap="square" rtlCol="0">
            <a:spAutoFit/>
          </a:bodyPr>
          <a:lstStyle/>
          <a:p>
            <a:pPr algn="ctr"/>
            <a:r>
              <a:rPr lang="tr-TR" dirty="0" err="1"/>
              <a:t>Defined</a:t>
            </a:r>
            <a:r>
              <a:rPr lang="tr-TR" dirty="0"/>
              <a:t> in </a:t>
            </a:r>
            <a:r>
              <a:rPr lang="tr-TR" dirty="0" err="1"/>
              <a:t>base</a:t>
            </a:r>
            <a:r>
              <a:rPr lang="tr-TR" dirty="0"/>
              <a:t> </a:t>
            </a:r>
            <a:r>
              <a:rPr lang="tr-TR" dirty="0" err="1"/>
              <a:t>class</a:t>
            </a:r>
            <a:endParaRPr lang="tr-TR" dirty="0"/>
          </a:p>
          <a:p>
            <a:pPr algn="ctr"/>
            <a:endParaRPr lang="tr-TR" dirty="0"/>
          </a:p>
          <a:p>
            <a:pPr algn="ctr"/>
            <a:r>
              <a:rPr lang="tr-TR" dirty="0" err="1"/>
              <a:t>These</a:t>
            </a:r>
            <a:r>
              <a:rPr lang="tr-TR" dirty="0"/>
              <a:t> </a:t>
            </a:r>
            <a:r>
              <a:rPr lang="tr-TR" dirty="0" err="1"/>
              <a:t>proporties</a:t>
            </a:r>
            <a:r>
              <a:rPr lang="tr-TR" dirty="0"/>
              <a:t> </a:t>
            </a:r>
            <a:r>
              <a:rPr lang="tr-TR" dirty="0" err="1"/>
              <a:t>reacble</a:t>
            </a:r>
            <a:r>
              <a:rPr lang="tr-TR" dirty="0"/>
              <a:t> </a:t>
            </a:r>
            <a:r>
              <a:rPr lang="tr-TR" dirty="0" err="1"/>
              <a:t>from</a:t>
            </a:r>
            <a:r>
              <a:rPr lang="tr-TR" dirty="0"/>
              <a:t> </a:t>
            </a:r>
            <a:r>
              <a:rPr lang="tr-TR" dirty="0" err="1"/>
              <a:t>derivated</a:t>
            </a:r>
            <a:r>
              <a:rPr lang="tr-TR" dirty="0"/>
              <a:t> </a:t>
            </a:r>
            <a:r>
              <a:rPr lang="tr-TR" dirty="0" err="1"/>
              <a:t>class</a:t>
            </a:r>
            <a:endParaRPr lang="en-US" dirty="0"/>
          </a:p>
        </p:txBody>
      </p:sp>
      <p:sp>
        <p:nvSpPr>
          <p:cNvPr id="24" name="23 Metin kutusu"/>
          <p:cNvSpPr txBox="1"/>
          <p:nvPr/>
        </p:nvSpPr>
        <p:spPr>
          <a:xfrm>
            <a:off x="2162142" y="6277014"/>
            <a:ext cx="2738475" cy="369332"/>
          </a:xfrm>
          <a:prstGeom prst="rect">
            <a:avLst/>
          </a:prstGeom>
          <a:noFill/>
        </p:spPr>
        <p:txBody>
          <a:bodyPr wrap="square" rtlCol="0">
            <a:spAutoFit/>
          </a:bodyPr>
          <a:lstStyle/>
          <a:p>
            <a:pPr algn="ctr"/>
            <a:r>
              <a:rPr lang="tr-TR" dirty="0"/>
              <a:t>(</a:t>
            </a:r>
            <a:r>
              <a:rPr lang="tr-TR" dirty="0" err="1"/>
              <a:t>inheretance</a:t>
            </a:r>
            <a:r>
              <a:rPr lang="tr-TR" dirty="0"/>
              <a:t>)</a:t>
            </a:r>
            <a:endParaRPr lang="en-US" dirty="0"/>
          </a:p>
        </p:txBody>
      </p:sp>
      <p:sp>
        <p:nvSpPr>
          <p:cNvPr id="3" name="Dikdörtgen 2"/>
          <p:cNvSpPr/>
          <p:nvPr/>
        </p:nvSpPr>
        <p:spPr>
          <a:xfrm>
            <a:off x="3990206" y="3244334"/>
            <a:ext cx="1163588" cy="369332"/>
          </a:xfrm>
          <a:prstGeom prst="rect">
            <a:avLst/>
          </a:prstGeom>
        </p:spPr>
        <p:txBody>
          <a:bodyPr wrap="none">
            <a:spAutoFit/>
          </a:bodyPr>
          <a:lstStyle/>
          <a:p>
            <a:r>
              <a:rPr lang="tr-TR" dirty="0" err="1"/>
              <a:t>proporties</a:t>
            </a:r>
            <a:endParaRPr lang="en-US" dirty="0"/>
          </a:p>
        </p:txBody>
      </p:sp>
      <p:sp>
        <p:nvSpPr>
          <p:cNvPr id="8" name="Dikdörtgen 7"/>
          <p:cNvSpPr/>
          <p:nvPr/>
        </p:nvSpPr>
        <p:spPr>
          <a:xfrm>
            <a:off x="3990206" y="3244334"/>
            <a:ext cx="1163588" cy="369332"/>
          </a:xfrm>
          <a:prstGeom prst="rect">
            <a:avLst/>
          </a:prstGeom>
        </p:spPr>
        <p:txBody>
          <a:bodyPr wrap="none">
            <a:spAutoFit/>
          </a:bodyPr>
          <a:lstStyle/>
          <a:p>
            <a:r>
              <a:rPr lang="tr-TR" dirty="0" err="1"/>
              <a:t>proporties</a:t>
            </a:r>
            <a:endParaRPr lang="en-US" dirty="0"/>
          </a:p>
        </p:txBody>
      </p:sp>
    </p:spTree>
    <p:extLst>
      <p:ext uri="{BB962C8B-B14F-4D97-AF65-F5344CB8AC3E}">
        <p14:creationId xmlns:p14="http://schemas.microsoft.com/office/powerpoint/2010/main" val="242845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noFill/>
          <a:ln/>
        </p:spPr>
        <p:txBody>
          <a:bodyPr lIns="92075" tIns="46038" rIns="92075" bIns="46038"/>
          <a:lstStyle/>
          <a:p>
            <a:r>
              <a:rPr lang="en-US"/>
              <a:t>Inheritance</a:t>
            </a:r>
          </a:p>
        </p:txBody>
      </p:sp>
      <p:sp>
        <p:nvSpPr>
          <p:cNvPr id="95235" name="Rectangle 3"/>
          <p:cNvSpPr>
            <a:spLocks noGrp="1" noChangeArrowheads="1"/>
          </p:cNvSpPr>
          <p:nvPr>
            <p:ph sz="half" idx="1"/>
          </p:nvPr>
        </p:nvSpPr>
        <p:spPr>
          <a:noFill/>
          <a:ln/>
        </p:spPr>
        <p:txBody>
          <a:bodyPr lIns="92075" tIns="46038" rIns="92075" bIns="46038">
            <a:normAutofit/>
          </a:bodyPr>
          <a:lstStyle/>
          <a:p>
            <a:r>
              <a:rPr lang="tr-TR" dirty="0"/>
              <a:t>Kalıtım ilişkisi genellikle sınıf diyagramında temel sınıfı işaret eden bir ok ile gösterilir.</a:t>
            </a:r>
            <a:endParaRPr lang="en-US" dirty="0"/>
          </a:p>
          <a:p>
            <a:r>
              <a:rPr kumimoji="1" lang="tr-TR" dirty="0"/>
              <a:t>Kalıtım </a:t>
            </a:r>
            <a:r>
              <a:rPr kumimoji="1" lang="en-US" b="1" i="1" dirty="0"/>
              <a:t>is-a</a:t>
            </a:r>
            <a:r>
              <a:rPr kumimoji="1" lang="en-US" i="1" dirty="0"/>
              <a:t> </a:t>
            </a:r>
            <a:r>
              <a:rPr kumimoji="1" lang="tr-TR" i="1" dirty="0"/>
              <a:t>ilişkisi oluşturmalıdır yani çocuk temel sınıfın daha spesifik sürümü olmalıdır. </a:t>
            </a:r>
            <a:endParaRPr lang="en-US" dirty="0"/>
          </a:p>
          <a:p>
            <a:pPr>
              <a:buFont typeface="Wingdings" pitchFamily="2" charset="2"/>
              <a:buNone/>
            </a:pPr>
            <a:endParaRPr lang="en-US" dirty="0"/>
          </a:p>
        </p:txBody>
      </p:sp>
      <p:sp>
        <p:nvSpPr>
          <p:cNvPr id="25" name="Content Placeholder 24"/>
          <p:cNvSpPr>
            <a:spLocks noGrp="1"/>
          </p:cNvSpPr>
          <p:nvPr>
            <p:ph sz="half" idx="2"/>
          </p:nvPr>
        </p:nvSpPr>
        <p:spPr/>
        <p:txBody>
          <a:bodyPr>
            <a:normAutofit/>
          </a:bodyPr>
          <a:lstStyle/>
          <a:p>
            <a:endParaRPr lang="en-US"/>
          </a:p>
        </p:txBody>
      </p:sp>
      <p:grpSp>
        <p:nvGrpSpPr>
          <p:cNvPr id="95250" name="Group 18"/>
          <p:cNvGrpSpPr>
            <a:grpSpLocks/>
          </p:cNvGrpSpPr>
          <p:nvPr/>
        </p:nvGrpSpPr>
        <p:grpSpPr bwMode="auto">
          <a:xfrm>
            <a:off x="5410200" y="2209800"/>
            <a:ext cx="2590800" cy="3048000"/>
            <a:chOff x="2184" y="1584"/>
            <a:chExt cx="1104" cy="1152"/>
          </a:xfrm>
        </p:grpSpPr>
        <p:sp>
          <p:nvSpPr>
            <p:cNvPr id="95251" name="AutoShape 19"/>
            <p:cNvSpPr>
              <a:spLocks noChangeArrowheads="1"/>
            </p:cNvSpPr>
            <p:nvPr/>
          </p:nvSpPr>
          <p:spPr bwMode="auto">
            <a:xfrm>
              <a:off x="2184" y="1584"/>
              <a:ext cx="1104" cy="384"/>
            </a:xfrm>
            <a:prstGeom prst="flowChartAlternateProcess">
              <a:avLst/>
            </a:prstGeom>
            <a:solidFill>
              <a:schemeClr val="accent1"/>
            </a:solidFill>
            <a:ln w="12700">
              <a:solidFill>
                <a:schemeClr val="bg2"/>
              </a:solidFill>
              <a:miter lim="800000"/>
              <a:headEnd type="none" w="sm" len="sm"/>
              <a:tailEnd type="none" w="sm" len="sm"/>
            </a:ln>
            <a:effectLst/>
          </p:spPr>
          <p:txBody>
            <a:bodyPr wrap="none" anchor="ctr"/>
            <a:lstStyle/>
            <a:p>
              <a:pPr algn="ctr"/>
              <a:r>
                <a:rPr lang="en-US" sz="2000" b="1" dirty="0">
                  <a:latin typeface="Courier New" pitchFamily="49" charset="0"/>
                </a:rPr>
                <a:t>Animal</a:t>
              </a:r>
            </a:p>
          </p:txBody>
        </p:sp>
        <p:sp>
          <p:nvSpPr>
            <p:cNvPr id="95252" name="AutoShape 20"/>
            <p:cNvSpPr>
              <a:spLocks noChangeArrowheads="1"/>
            </p:cNvSpPr>
            <p:nvPr/>
          </p:nvSpPr>
          <p:spPr bwMode="auto">
            <a:xfrm>
              <a:off x="2184" y="2352"/>
              <a:ext cx="1104" cy="384"/>
            </a:xfrm>
            <a:prstGeom prst="flowChartAlternateProcess">
              <a:avLst/>
            </a:prstGeom>
            <a:solidFill>
              <a:schemeClr val="accent1"/>
            </a:solidFill>
            <a:ln w="12700">
              <a:solidFill>
                <a:schemeClr val="bg2"/>
              </a:solidFill>
              <a:miter lim="800000"/>
              <a:headEnd type="none" w="sm" len="sm"/>
              <a:tailEnd type="none" w="sm" len="sm"/>
            </a:ln>
            <a:effectLst/>
          </p:spPr>
          <p:txBody>
            <a:bodyPr wrap="none" anchor="ctr"/>
            <a:lstStyle/>
            <a:p>
              <a:pPr algn="ctr"/>
              <a:r>
                <a:rPr lang="en-US" sz="2000" b="1">
                  <a:latin typeface="Courier New" pitchFamily="49" charset="0"/>
                </a:rPr>
                <a:t>Bird</a:t>
              </a:r>
            </a:p>
          </p:txBody>
        </p:sp>
        <p:cxnSp>
          <p:nvCxnSpPr>
            <p:cNvPr id="95253" name="AutoShape 21"/>
            <p:cNvCxnSpPr>
              <a:cxnSpLocks noChangeShapeType="1"/>
              <a:stCxn id="95252" idx="0"/>
              <a:endCxn id="95251" idx="2"/>
            </p:cNvCxnSpPr>
            <p:nvPr/>
          </p:nvCxnSpPr>
          <p:spPr bwMode="auto">
            <a:xfrm flipV="1">
              <a:off x="2736" y="1968"/>
              <a:ext cx="0" cy="384"/>
            </a:xfrm>
            <a:prstGeom prst="straightConnector1">
              <a:avLst/>
            </a:prstGeom>
            <a:noFill/>
            <a:ln w="38100">
              <a:solidFill>
                <a:srgbClr val="FF0000"/>
              </a:solidFill>
              <a:round/>
              <a:headEnd type="none" w="sm" len="sm"/>
              <a:tailEnd type="triangle" w="sm" len="sm"/>
            </a:ln>
            <a:effectLst/>
          </p:spPr>
        </p:cxnSp>
      </p:grpSp>
    </p:spTree>
    <p:extLst>
      <p:ext uri="{BB962C8B-B14F-4D97-AF65-F5344CB8AC3E}">
        <p14:creationId xmlns:p14="http://schemas.microsoft.com/office/powerpoint/2010/main" val="3352855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533400" y="228600"/>
            <a:ext cx="8077200" cy="1143000"/>
          </a:xfrm>
        </p:spPr>
        <p:txBody>
          <a:bodyPr/>
          <a:lstStyle/>
          <a:p>
            <a:r>
              <a:rPr lang="tr-TR" sz="2900" dirty="0"/>
              <a:t>Temel sınıf ve türetilmiş sınıf örnekleri</a:t>
            </a:r>
            <a:endParaRPr lang="en-US" sz="2900" dirty="0"/>
          </a:p>
        </p:txBody>
      </p:sp>
      <p:graphicFrame>
        <p:nvGraphicFramePr>
          <p:cNvPr id="2" name="Tablo 1"/>
          <p:cNvGraphicFramePr>
            <a:graphicFrameLocks noGrp="1"/>
          </p:cNvGraphicFramePr>
          <p:nvPr>
            <p:extLst/>
          </p:nvPr>
        </p:nvGraphicFramePr>
        <p:xfrm>
          <a:off x="1524000" y="1138400"/>
          <a:ext cx="6096000" cy="46736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348646379"/>
                    </a:ext>
                  </a:extLst>
                </a:gridCol>
                <a:gridCol w="3048000">
                  <a:extLst>
                    <a:ext uri="{9D8B030D-6E8A-4147-A177-3AD203B41FA5}">
                      <a16:colId xmlns:a16="http://schemas.microsoft.com/office/drawing/2014/main" val="2805976749"/>
                    </a:ext>
                  </a:extLst>
                </a:gridCol>
              </a:tblGrid>
              <a:tr h="370840">
                <a:tc>
                  <a:txBody>
                    <a:bodyPr/>
                    <a:lstStyle/>
                    <a:p>
                      <a:r>
                        <a:rPr lang="tr-TR" dirty="0"/>
                        <a:t>Temel sınıf</a:t>
                      </a:r>
                    </a:p>
                  </a:txBody>
                  <a:tcPr/>
                </a:tc>
                <a:tc>
                  <a:txBody>
                    <a:bodyPr/>
                    <a:lstStyle/>
                    <a:p>
                      <a:r>
                        <a:rPr lang="tr-TR" dirty="0"/>
                        <a:t>Türetilmiş sınıf</a:t>
                      </a:r>
                    </a:p>
                  </a:txBody>
                  <a:tcPr/>
                </a:tc>
                <a:extLst>
                  <a:ext uri="{0D108BD9-81ED-4DB2-BD59-A6C34878D82A}">
                    <a16:rowId xmlns:a16="http://schemas.microsoft.com/office/drawing/2014/main" val="2194973514"/>
                  </a:ext>
                </a:extLst>
              </a:tr>
              <a:tr h="370840">
                <a:tc>
                  <a:txBody>
                    <a:bodyPr/>
                    <a:lstStyle/>
                    <a:p>
                      <a:r>
                        <a:rPr lang="tr-TR" dirty="0" err="1"/>
                        <a:t>Ogrenci</a:t>
                      </a:r>
                      <a:endParaRPr lang="tr-TR" dirty="0"/>
                    </a:p>
                  </a:txBody>
                  <a:tcPr/>
                </a:tc>
                <a:tc>
                  <a:txBody>
                    <a:bodyPr/>
                    <a:lstStyle/>
                    <a:p>
                      <a:r>
                        <a:rPr lang="tr-TR" dirty="0" err="1"/>
                        <a:t>MasterOgrenci</a:t>
                      </a:r>
                      <a:endParaRPr lang="tr-TR" dirty="0"/>
                    </a:p>
                    <a:p>
                      <a:r>
                        <a:rPr lang="tr-TR" dirty="0" err="1"/>
                        <a:t>LisansOgrenci</a:t>
                      </a:r>
                      <a:endParaRPr lang="tr-TR" dirty="0"/>
                    </a:p>
                    <a:p>
                      <a:r>
                        <a:rPr lang="tr-TR" dirty="0" err="1"/>
                        <a:t>PhdOgrenci</a:t>
                      </a:r>
                      <a:endParaRPr lang="tr-TR" dirty="0"/>
                    </a:p>
                  </a:txBody>
                  <a:tcPr/>
                </a:tc>
                <a:extLst>
                  <a:ext uri="{0D108BD9-81ED-4DB2-BD59-A6C34878D82A}">
                    <a16:rowId xmlns:a16="http://schemas.microsoft.com/office/drawing/2014/main" val="3377210816"/>
                  </a:ext>
                </a:extLst>
              </a:tr>
              <a:tr h="370840">
                <a:tc>
                  <a:txBody>
                    <a:bodyPr/>
                    <a:lstStyle/>
                    <a:p>
                      <a:r>
                        <a:rPr lang="tr-TR" dirty="0" err="1"/>
                        <a:t>GeoNesne</a:t>
                      </a:r>
                      <a:endParaRPr lang="tr-TR" dirty="0"/>
                    </a:p>
                  </a:txBody>
                  <a:tcPr/>
                </a:tc>
                <a:tc>
                  <a:txBody>
                    <a:bodyPr/>
                    <a:lstStyle/>
                    <a:p>
                      <a:r>
                        <a:rPr lang="tr-TR" dirty="0"/>
                        <a:t>Daire</a:t>
                      </a:r>
                    </a:p>
                    <a:p>
                      <a:r>
                        <a:rPr lang="tr-TR" dirty="0" err="1"/>
                        <a:t>Ucgen</a:t>
                      </a:r>
                      <a:endParaRPr lang="tr-TR" dirty="0"/>
                    </a:p>
                    <a:p>
                      <a:r>
                        <a:rPr lang="tr-TR" dirty="0" err="1"/>
                        <a:t>Dikdortgen</a:t>
                      </a:r>
                      <a:endParaRPr lang="tr-TR" dirty="0"/>
                    </a:p>
                    <a:p>
                      <a:r>
                        <a:rPr lang="tr-TR" dirty="0"/>
                        <a:t>Kare</a:t>
                      </a:r>
                    </a:p>
                  </a:txBody>
                  <a:tcPr/>
                </a:tc>
                <a:extLst>
                  <a:ext uri="{0D108BD9-81ED-4DB2-BD59-A6C34878D82A}">
                    <a16:rowId xmlns:a16="http://schemas.microsoft.com/office/drawing/2014/main" val="4099570146"/>
                  </a:ext>
                </a:extLst>
              </a:tr>
              <a:tr h="370840">
                <a:tc>
                  <a:txBody>
                    <a:bodyPr/>
                    <a:lstStyle/>
                    <a:p>
                      <a:r>
                        <a:rPr lang="tr-TR" dirty="0"/>
                        <a:t>Personel</a:t>
                      </a:r>
                    </a:p>
                  </a:txBody>
                  <a:tcPr/>
                </a:tc>
                <a:tc>
                  <a:txBody>
                    <a:bodyPr/>
                    <a:lstStyle/>
                    <a:p>
                      <a:r>
                        <a:rPr lang="tr-TR" dirty="0"/>
                        <a:t>Memur</a:t>
                      </a:r>
                    </a:p>
                    <a:p>
                      <a:r>
                        <a:rPr lang="tr-TR" dirty="0" err="1"/>
                        <a:t>OgretimUyesi</a:t>
                      </a:r>
                      <a:endParaRPr lang="tr-TR" dirty="0"/>
                    </a:p>
                    <a:p>
                      <a:r>
                        <a:rPr lang="tr-TR" dirty="0"/>
                        <a:t>Mudur</a:t>
                      </a:r>
                    </a:p>
                  </a:txBody>
                  <a:tcPr/>
                </a:tc>
                <a:extLst>
                  <a:ext uri="{0D108BD9-81ED-4DB2-BD59-A6C34878D82A}">
                    <a16:rowId xmlns:a16="http://schemas.microsoft.com/office/drawing/2014/main" val="32678340"/>
                  </a:ext>
                </a:extLst>
              </a:tr>
              <a:tr h="370840">
                <a:tc>
                  <a:txBody>
                    <a:bodyPr/>
                    <a:lstStyle/>
                    <a:p>
                      <a:r>
                        <a:rPr lang="tr-TR" dirty="0" err="1"/>
                        <a:t>Bankahesabı</a:t>
                      </a:r>
                      <a:endParaRPr lang="tr-TR" dirty="0"/>
                    </a:p>
                  </a:txBody>
                  <a:tcPr/>
                </a:tc>
                <a:tc>
                  <a:txBody>
                    <a:bodyPr/>
                    <a:lstStyle/>
                    <a:p>
                      <a:r>
                        <a:rPr lang="tr-TR" dirty="0" err="1"/>
                        <a:t>TasarrufHesabı</a:t>
                      </a:r>
                      <a:endParaRPr lang="tr-TR" dirty="0"/>
                    </a:p>
                    <a:p>
                      <a:r>
                        <a:rPr lang="tr-TR" dirty="0" err="1"/>
                        <a:t>MaasHesabı</a:t>
                      </a:r>
                      <a:endParaRPr lang="tr-TR" dirty="0"/>
                    </a:p>
                    <a:p>
                      <a:r>
                        <a:rPr lang="tr-TR" dirty="0" err="1"/>
                        <a:t>DovizHesabı</a:t>
                      </a:r>
                      <a:endParaRPr lang="tr-TR" dirty="0"/>
                    </a:p>
                  </a:txBody>
                  <a:tcPr/>
                </a:tc>
                <a:extLst>
                  <a:ext uri="{0D108BD9-81ED-4DB2-BD59-A6C34878D82A}">
                    <a16:rowId xmlns:a16="http://schemas.microsoft.com/office/drawing/2014/main" val="854108690"/>
                  </a:ext>
                </a:extLst>
              </a:tr>
              <a:tr h="370840">
                <a:tc>
                  <a:txBody>
                    <a:bodyPr/>
                    <a:lstStyle/>
                    <a:p>
                      <a:endParaRPr lang="tr-TR"/>
                    </a:p>
                  </a:txBody>
                  <a:tcPr/>
                </a:tc>
                <a:tc>
                  <a:txBody>
                    <a:bodyPr/>
                    <a:lstStyle/>
                    <a:p>
                      <a:endParaRPr lang="tr-TR" dirty="0"/>
                    </a:p>
                  </a:txBody>
                  <a:tcPr/>
                </a:tc>
                <a:extLst>
                  <a:ext uri="{0D108BD9-81ED-4DB2-BD59-A6C34878D82A}">
                    <a16:rowId xmlns:a16="http://schemas.microsoft.com/office/drawing/2014/main" val="2512766187"/>
                  </a:ext>
                </a:extLst>
              </a:tr>
            </a:tbl>
          </a:graphicData>
        </a:graphic>
      </p:graphicFrame>
    </p:spTree>
    <p:extLst>
      <p:ext uri="{BB962C8B-B14F-4D97-AF65-F5344CB8AC3E}">
        <p14:creationId xmlns:p14="http://schemas.microsoft.com/office/powerpoint/2010/main" val="374049926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etin kutusu"/>
          <p:cNvSpPr txBox="1"/>
          <p:nvPr/>
        </p:nvSpPr>
        <p:spPr>
          <a:xfrm>
            <a:off x="827584" y="2996952"/>
            <a:ext cx="8496944" cy="2585323"/>
          </a:xfrm>
          <a:prstGeom prst="rect">
            <a:avLst/>
          </a:prstGeom>
          <a:noFill/>
        </p:spPr>
        <p:txBody>
          <a:bodyPr wrap="square" rtlCol="0">
            <a:spAutoFit/>
          </a:bodyPr>
          <a:lstStyle/>
          <a:p>
            <a:r>
              <a:rPr lang="tr-TR" dirty="0">
                <a:solidFill>
                  <a:srgbClr val="FF0000"/>
                </a:solidFill>
              </a:rPr>
              <a:t>    </a:t>
            </a:r>
            <a:r>
              <a:rPr lang="tr-TR" dirty="0" err="1">
                <a:solidFill>
                  <a:srgbClr val="FF0000"/>
                </a:solidFill>
              </a:rPr>
              <a:t>Derivated</a:t>
            </a:r>
            <a:r>
              <a:rPr lang="tr-TR" dirty="0">
                <a:solidFill>
                  <a:srgbClr val="FF0000"/>
                </a:solidFill>
              </a:rPr>
              <a:t> </a:t>
            </a:r>
            <a:r>
              <a:rPr lang="tr-TR" dirty="0" err="1">
                <a:solidFill>
                  <a:srgbClr val="FF0000"/>
                </a:solidFill>
              </a:rPr>
              <a:t>class</a:t>
            </a:r>
            <a:r>
              <a:rPr lang="tr-TR" dirty="0">
                <a:solidFill>
                  <a:srgbClr val="FF0000"/>
                </a:solidFill>
              </a:rPr>
              <a:t> name</a:t>
            </a:r>
          </a:p>
          <a:p>
            <a:r>
              <a:rPr lang="tr-TR" dirty="0"/>
              <a:t>                 ↓</a:t>
            </a:r>
          </a:p>
          <a:p>
            <a:r>
              <a:rPr lang="tr-TR" dirty="0" err="1"/>
              <a:t>class</a:t>
            </a:r>
            <a:r>
              <a:rPr lang="tr-TR" dirty="0"/>
              <a:t> </a:t>
            </a:r>
            <a:r>
              <a:rPr lang="tr-TR" dirty="0" err="1"/>
              <a:t>SporOtomobil</a:t>
            </a:r>
            <a:r>
              <a:rPr lang="tr-TR" dirty="0"/>
              <a:t>    :    Otomobil  </a:t>
            </a:r>
          </a:p>
          <a:p>
            <a:r>
              <a:rPr lang="tr-TR" dirty="0"/>
              <a:t>  {                                  ↑             ↑</a:t>
            </a:r>
          </a:p>
          <a:p>
            <a:r>
              <a:rPr lang="tr-TR" dirty="0"/>
              <a:t>     ...                          </a:t>
            </a:r>
            <a:r>
              <a:rPr lang="tr-TR" dirty="0" err="1">
                <a:solidFill>
                  <a:srgbClr val="FF0000"/>
                </a:solidFill>
              </a:rPr>
              <a:t>Column</a:t>
            </a:r>
            <a:r>
              <a:rPr lang="tr-TR" dirty="0">
                <a:solidFill>
                  <a:srgbClr val="FF0000"/>
                </a:solidFill>
              </a:rPr>
              <a:t> Base </a:t>
            </a:r>
            <a:r>
              <a:rPr lang="tr-TR" dirty="0" err="1">
                <a:solidFill>
                  <a:srgbClr val="FF0000"/>
                </a:solidFill>
              </a:rPr>
              <a:t>class</a:t>
            </a:r>
            <a:endParaRPr lang="tr-TR" dirty="0">
              <a:solidFill>
                <a:srgbClr val="FF0000"/>
              </a:solidFill>
            </a:endParaRPr>
          </a:p>
          <a:p>
            <a:r>
              <a:rPr lang="tr-TR" dirty="0"/>
              <a:t>   }</a:t>
            </a:r>
          </a:p>
          <a:p>
            <a:endParaRPr lang="tr-TR" dirty="0"/>
          </a:p>
          <a:p>
            <a:endParaRPr lang="tr-TR" dirty="0"/>
          </a:p>
          <a:p>
            <a:r>
              <a:rPr lang="tr-TR" dirty="0" err="1"/>
              <a:t>SporOtomobil</a:t>
            </a:r>
            <a:r>
              <a:rPr lang="tr-TR" dirty="0"/>
              <a:t> </a:t>
            </a:r>
            <a:r>
              <a:rPr lang="tr-TR" dirty="0" err="1"/>
              <a:t>class</a:t>
            </a:r>
            <a:r>
              <a:rPr lang="tr-TR" dirty="0"/>
              <a:t> </a:t>
            </a:r>
            <a:r>
              <a:rPr lang="tr-TR" dirty="0" err="1"/>
              <a:t>derivated</a:t>
            </a:r>
            <a:r>
              <a:rPr lang="tr-TR" dirty="0"/>
              <a:t> </a:t>
            </a:r>
            <a:r>
              <a:rPr lang="tr-TR" dirty="0" err="1"/>
              <a:t>from</a:t>
            </a:r>
            <a:r>
              <a:rPr lang="tr-TR" dirty="0"/>
              <a:t>  Otomobil  </a:t>
            </a:r>
            <a:r>
              <a:rPr lang="tr-TR" dirty="0" err="1"/>
              <a:t>class</a:t>
            </a:r>
            <a:r>
              <a:rPr lang="tr-TR" dirty="0"/>
              <a:t>. </a:t>
            </a:r>
          </a:p>
        </p:txBody>
      </p:sp>
      <p:sp>
        <p:nvSpPr>
          <p:cNvPr id="3" name="Dikdörtgen 2"/>
          <p:cNvSpPr/>
          <p:nvPr/>
        </p:nvSpPr>
        <p:spPr>
          <a:xfrm>
            <a:off x="971600" y="1556792"/>
            <a:ext cx="3412047" cy="1200329"/>
          </a:xfrm>
          <a:prstGeom prst="rect">
            <a:avLst/>
          </a:prstGeom>
        </p:spPr>
        <p:txBody>
          <a:bodyPr wrap="square">
            <a:spAutoFit/>
          </a:bodyPr>
          <a:lstStyle/>
          <a:p>
            <a:r>
              <a:rPr lang="tr-TR" dirty="0" err="1"/>
              <a:t>class</a:t>
            </a:r>
            <a:r>
              <a:rPr lang="tr-TR" dirty="0"/>
              <a:t>    Otomobil  </a:t>
            </a:r>
          </a:p>
          <a:p>
            <a:r>
              <a:rPr lang="tr-TR" dirty="0"/>
              <a:t>  {                                   </a:t>
            </a:r>
          </a:p>
          <a:p>
            <a:r>
              <a:rPr lang="tr-TR" dirty="0"/>
              <a:t>     ...                          </a:t>
            </a:r>
          </a:p>
          <a:p>
            <a:r>
              <a:rPr lang="tr-TR" dirty="0"/>
              <a:t>   }</a:t>
            </a:r>
          </a:p>
        </p:txBody>
      </p:sp>
      <p:sp>
        <p:nvSpPr>
          <p:cNvPr id="5" name="Sağ Ayraç 4"/>
          <p:cNvSpPr/>
          <p:nvPr/>
        </p:nvSpPr>
        <p:spPr>
          <a:xfrm>
            <a:off x="4788024" y="1412776"/>
            <a:ext cx="720080" cy="1344345"/>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10" name="Metin kutusu 9"/>
          <p:cNvSpPr txBox="1"/>
          <p:nvPr/>
        </p:nvSpPr>
        <p:spPr>
          <a:xfrm>
            <a:off x="5868144" y="2084948"/>
            <a:ext cx="1119217" cy="369332"/>
          </a:xfrm>
          <a:prstGeom prst="rect">
            <a:avLst/>
          </a:prstGeom>
          <a:noFill/>
        </p:spPr>
        <p:txBody>
          <a:bodyPr wrap="none" rtlCol="0">
            <a:spAutoFit/>
          </a:bodyPr>
          <a:lstStyle/>
          <a:p>
            <a:r>
              <a:rPr lang="tr-TR" dirty="0"/>
              <a:t>Base </a:t>
            </a:r>
            <a:r>
              <a:rPr lang="tr-TR" dirty="0" err="1"/>
              <a:t>class</a:t>
            </a:r>
            <a:endParaRPr lang="tr-TR" dirty="0"/>
          </a:p>
        </p:txBody>
      </p:sp>
      <p:sp>
        <p:nvSpPr>
          <p:cNvPr id="22" name="Sağ Ayraç 21"/>
          <p:cNvSpPr/>
          <p:nvPr/>
        </p:nvSpPr>
        <p:spPr>
          <a:xfrm>
            <a:off x="5421317" y="3645024"/>
            <a:ext cx="720080" cy="1344345"/>
          </a:xfrm>
          <a:prstGeom prst="rightBrace">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23" name="Metin kutusu 22"/>
          <p:cNvSpPr txBox="1"/>
          <p:nvPr/>
        </p:nvSpPr>
        <p:spPr>
          <a:xfrm>
            <a:off x="6300192" y="4132530"/>
            <a:ext cx="1590500" cy="369332"/>
          </a:xfrm>
          <a:prstGeom prst="rect">
            <a:avLst/>
          </a:prstGeom>
          <a:noFill/>
        </p:spPr>
        <p:txBody>
          <a:bodyPr wrap="none" rtlCol="0">
            <a:spAutoFit/>
          </a:bodyPr>
          <a:lstStyle/>
          <a:p>
            <a:r>
              <a:rPr lang="tr-TR" dirty="0" err="1"/>
              <a:t>Derivated</a:t>
            </a:r>
            <a:r>
              <a:rPr lang="tr-TR" dirty="0"/>
              <a:t> </a:t>
            </a:r>
            <a:r>
              <a:rPr lang="tr-TR" dirty="0" err="1"/>
              <a:t>class</a:t>
            </a:r>
            <a:endParaRPr lang="tr-TR" dirty="0"/>
          </a:p>
        </p:txBody>
      </p:sp>
    </p:spTree>
    <p:extLst>
      <p:ext uri="{BB962C8B-B14F-4D97-AF65-F5344CB8AC3E}">
        <p14:creationId xmlns:p14="http://schemas.microsoft.com/office/powerpoint/2010/main" val="3771085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etin kutusu"/>
          <p:cNvSpPr txBox="1"/>
          <p:nvPr/>
        </p:nvSpPr>
        <p:spPr>
          <a:xfrm>
            <a:off x="323528" y="260648"/>
            <a:ext cx="8352928" cy="4708981"/>
          </a:xfrm>
          <a:prstGeom prst="rect">
            <a:avLst/>
          </a:prstGeom>
          <a:noFill/>
        </p:spPr>
        <p:txBody>
          <a:bodyPr wrap="square" rtlCol="0">
            <a:spAutoFit/>
          </a:bodyPr>
          <a:lstStyle/>
          <a:p>
            <a:pPr algn="just"/>
            <a:r>
              <a:rPr lang="tr-TR" sz="2000" b="1" dirty="0" err="1"/>
              <a:t>Accessing</a:t>
            </a:r>
            <a:r>
              <a:rPr lang="tr-TR" sz="2000" b="1" dirty="0"/>
              <a:t> </a:t>
            </a:r>
            <a:r>
              <a:rPr lang="tr-TR" sz="2000" b="1" dirty="0" err="1"/>
              <a:t>the</a:t>
            </a:r>
            <a:r>
              <a:rPr lang="tr-TR" sz="2000" b="1" dirty="0"/>
              <a:t> </a:t>
            </a:r>
            <a:r>
              <a:rPr lang="tr-TR" sz="2000" b="1" dirty="0" err="1"/>
              <a:t>Inherited</a:t>
            </a:r>
            <a:r>
              <a:rPr lang="tr-TR" sz="2000" b="1" dirty="0"/>
              <a:t> </a:t>
            </a:r>
            <a:r>
              <a:rPr lang="tr-TR" sz="2000" b="1" dirty="0" err="1"/>
              <a:t>Members</a:t>
            </a:r>
            <a:endParaRPr lang="tr-TR" sz="2000" b="1" dirty="0"/>
          </a:p>
          <a:p>
            <a:pPr algn="just"/>
            <a:endParaRPr lang="tr-TR" sz="2000" dirty="0"/>
          </a:p>
          <a:p>
            <a:pPr algn="just"/>
            <a:r>
              <a:rPr lang="en-US" sz="2000" dirty="0"/>
              <a:t>Inherited members are accessed just as if they had been declared in the derived class itself.(Inherited constructors are a bit different—I’ll cover them later in the chapter.) For example,</a:t>
            </a:r>
            <a:r>
              <a:rPr lang="tr-TR" sz="2000" dirty="0"/>
              <a:t> </a:t>
            </a:r>
            <a:r>
              <a:rPr lang="en-US" sz="2000" dirty="0"/>
              <a:t>the following code declares classes </a:t>
            </a:r>
            <a:r>
              <a:rPr lang="en-US" sz="2000" dirty="0" err="1"/>
              <a:t>SomeClass</a:t>
            </a:r>
            <a:r>
              <a:rPr lang="en-US" sz="2000" dirty="0"/>
              <a:t> and </a:t>
            </a:r>
            <a:r>
              <a:rPr lang="en-US" sz="2000" dirty="0" err="1"/>
              <a:t>OtherClass</a:t>
            </a:r>
            <a:r>
              <a:rPr lang="en-US" sz="2000" dirty="0"/>
              <a:t>, which were shown in Figure 7-1.</a:t>
            </a:r>
          </a:p>
          <a:p>
            <a:pPr algn="just"/>
            <a:r>
              <a:rPr lang="en-US" sz="2000" dirty="0"/>
              <a:t>The code shows that all four members of </a:t>
            </a:r>
            <a:r>
              <a:rPr lang="en-US" sz="2000" dirty="0" err="1"/>
              <a:t>OtherClass</a:t>
            </a:r>
            <a:r>
              <a:rPr lang="en-US" sz="2000" dirty="0"/>
              <a:t> can be seamlessly accessed, regardless of</a:t>
            </a:r>
            <a:r>
              <a:rPr lang="tr-TR" sz="2000" dirty="0"/>
              <a:t> </a:t>
            </a:r>
            <a:r>
              <a:rPr lang="en-US" sz="2000" dirty="0"/>
              <a:t>whether they are declared in the base class or the derived class.</a:t>
            </a:r>
          </a:p>
          <a:p>
            <a:pPr algn="just"/>
            <a:r>
              <a:rPr lang="en-US" sz="2000" dirty="0"/>
              <a:t>• Main creates an object of derived class </a:t>
            </a:r>
            <a:r>
              <a:rPr lang="en-US" sz="2000" dirty="0" err="1"/>
              <a:t>OtherClass</a:t>
            </a:r>
            <a:r>
              <a:rPr lang="en-US" sz="2000" dirty="0"/>
              <a:t>.</a:t>
            </a:r>
          </a:p>
          <a:p>
            <a:pPr algn="just"/>
            <a:r>
              <a:rPr lang="en-US" sz="2000" dirty="0"/>
              <a:t>• The next two lines in Main call Method1 in the </a:t>
            </a:r>
            <a:r>
              <a:rPr lang="en-US" sz="2000" i="1" dirty="0"/>
              <a:t>base class, using Field1 from the base class,</a:t>
            </a:r>
            <a:r>
              <a:rPr lang="tr-TR" sz="2000" i="1" dirty="0"/>
              <a:t> </a:t>
            </a:r>
            <a:r>
              <a:rPr lang="en-US" sz="2000" dirty="0"/>
              <a:t>and then Field2 from the derived class.</a:t>
            </a:r>
          </a:p>
          <a:p>
            <a:pPr algn="just"/>
            <a:r>
              <a:rPr lang="en-US" sz="2000" dirty="0"/>
              <a:t>• The subsequent two lines in Main call Method2 in the </a:t>
            </a:r>
            <a:r>
              <a:rPr lang="en-US" sz="2000" i="1" dirty="0"/>
              <a:t>derived class, again using Field1</a:t>
            </a:r>
            <a:r>
              <a:rPr lang="tr-TR" sz="2000" i="1" dirty="0"/>
              <a:t> </a:t>
            </a:r>
            <a:r>
              <a:rPr lang="en-US" sz="2000" dirty="0"/>
              <a:t>from the base class and then Field2 from the derived class.</a:t>
            </a:r>
            <a:endParaRPr lang="tr-TR" sz="2000" dirty="0"/>
          </a:p>
          <a:p>
            <a:pPr algn="just"/>
            <a:endParaRPr lang="tr-TR"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etin kutusu"/>
          <p:cNvSpPr txBox="1"/>
          <p:nvPr/>
        </p:nvSpPr>
        <p:spPr>
          <a:xfrm>
            <a:off x="251520" y="0"/>
            <a:ext cx="8352928" cy="7017306"/>
          </a:xfrm>
          <a:prstGeom prst="rect">
            <a:avLst/>
          </a:prstGeom>
          <a:noFill/>
        </p:spPr>
        <p:txBody>
          <a:bodyPr wrap="square" rtlCol="0">
            <a:spAutoFit/>
          </a:bodyPr>
          <a:lstStyle/>
          <a:p>
            <a:r>
              <a:rPr lang="tr-TR" dirty="0" err="1"/>
              <a:t>class</a:t>
            </a:r>
            <a:r>
              <a:rPr lang="tr-TR" dirty="0"/>
              <a:t> </a:t>
            </a:r>
            <a:r>
              <a:rPr lang="tr-TR" dirty="0" err="1"/>
              <a:t>SomeClass</a:t>
            </a:r>
            <a:endParaRPr lang="tr-TR" dirty="0"/>
          </a:p>
          <a:p>
            <a:r>
              <a:rPr lang="tr-TR" dirty="0"/>
              <a:t> { // </a:t>
            </a:r>
            <a:r>
              <a:rPr lang="tr-TR" dirty="0" err="1"/>
              <a:t>Base</a:t>
            </a:r>
            <a:r>
              <a:rPr lang="tr-TR" dirty="0"/>
              <a:t> </a:t>
            </a:r>
            <a:r>
              <a:rPr lang="tr-TR" dirty="0" err="1"/>
              <a:t>class</a:t>
            </a:r>
            <a:endParaRPr lang="tr-TR" dirty="0"/>
          </a:p>
          <a:p>
            <a:pPr lvl="1"/>
            <a:r>
              <a:rPr lang="en-US" dirty="0"/>
              <a:t>public string Field1 = "base class field";</a:t>
            </a:r>
          </a:p>
          <a:p>
            <a:pPr lvl="1"/>
            <a:r>
              <a:rPr lang="en-US" dirty="0"/>
              <a:t>public void Method1( string value )</a:t>
            </a:r>
            <a:endParaRPr lang="tr-TR" dirty="0"/>
          </a:p>
          <a:p>
            <a:pPr lvl="1"/>
            <a:r>
              <a:rPr lang="en-US" dirty="0"/>
              <a:t> {</a:t>
            </a:r>
          </a:p>
          <a:p>
            <a:pPr lvl="1"/>
            <a:r>
              <a:rPr lang="tr-TR" dirty="0"/>
              <a:t>     </a:t>
            </a:r>
            <a:r>
              <a:rPr lang="en-US" dirty="0" err="1"/>
              <a:t>Console.WriteLine</a:t>
            </a:r>
            <a:r>
              <a:rPr lang="en-US" dirty="0"/>
              <a:t>("Base class -- Method1: {0}", value);</a:t>
            </a:r>
          </a:p>
          <a:p>
            <a:r>
              <a:rPr lang="tr-TR" dirty="0"/>
              <a:t>         }</a:t>
            </a:r>
          </a:p>
          <a:p>
            <a:r>
              <a:rPr lang="tr-TR" dirty="0"/>
              <a:t>}</a:t>
            </a:r>
          </a:p>
          <a:p>
            <a:r>
              <a:rPr lang="en-US" dirty="0"/>
              <a:t>class </a:t>
            </a:r>
            <a:r>
              <a:rPr lang="en-US" dirty="0" err="1"/>
              <a:t>OtherClass</a:t>
            </a:r>
            <a:r>
              <a:rPr lang="en-US" dirty="0"/>
              <a:t>: </a:t>
            </a:r>
            <a:r>
              <a:rPr lang="en-US" dirty="0" err="1"/>
              <a:t>SomeClass</a:t>
            </a:r>
            <a:r>
              <a:rPr lang="en-US" dirty="0"/>
              <a:t> </a:t>
            </a:r>
            <a:endParaRPr lang="tr-TR" dirty="0"/>
          </a:p>
          <a:p>
            <a:r>
              <a:rPr lang="en-US" dirty="0"/>
              <a:t>{ // Derived class</a:t>
            </a:r>
          </a:p>
          <a:p>
            <a:r>
              <a:rPr lang="tr-TR" dirty="0"/>
              <a:t>	</a:t>
            </a:r>
            <a:r>
              <a:rPr lang="en-US" dirty="0"/>
              <a:t>public string Field2 = "derived class field";</a:t>
            </a:r>
          </a:p>
          <a:p>
            <a:r>
              <a:rPr lang="tr-TR" dirty="0"/>
              <a:t>	</a:t>
            </a:r>
            <a:r>
              <a:rPr lang="en-US" dirty="0"/>
              <a:t>public void Method2( string value ) </a:t>
            </a:r>
            <a:endParaRPr lang="tr-TR" dirty="0"/>
          </a:p>
          <a:p>
            <a:r>
              <a:rPr lang="tr-TR" dirty="0"/>
              <a:t>	</a:t>
            </a:r>
            <a:r>
              <a:rPr lang="en-US" dirty="0"/>
              <a:t>{</a:t>
            </a:r>
          </a:p>
          <a:p>
            <a:r>
              <a:rPr lang="tr-TR" dirty="0"/>
              <a:t>		</a:t>
            </a:r>
            <a:r>
              <a:rPr lang="en-US" dirty="0" err="1"/>
              <a:t>Console.WriteLine</a:t>
            </a:r>
            <a:r>
              <a:rPr lang="en-US" dirty="0"/>
              <a:t>("Derived class -- Method2: {0}", value);</a:t>
            </a:r>
          </a:p>
          <a:p>
            <a:r>
              <a:rPr lang="tr-TR" dirty="0"/>
              <a:t>	}</a:t>
            </a:r>
          </a:p>
          <a:p>
            <a:r>
              <a:rPr lang="tr-TR" dirty="0"/>
              <a:t>}</a:t>
            </a:r>
          </a:p>
          <a:p>
            <a:r>
              <a:rPr lang="tr-TR" dirty="0" err="1"/>
              <a:t>class</a:t>
            </a:r>
            <a:r>
              <a:rPr lang="tr-TR" dirty="0"/>
              <a:t> Program {</a:t>
            </a:r>
          </a:p>
          <a:p>
            <a:r>
              <a:rPr lang="tr-TR" dirty="0" err="1"/>
              <a:t>static</a:t>
            </a:r>
            <a:r>
              <a:rPr lang="tr-TR" dirty="0"/>
              <a:t> </a:t>
            </a:r>
            <a:r>
              <a:rPr lang="tr-TR" dirty="0" err="1"/>
              <a:t>void</a:t>
            </a:r>
            <a:r>
              <a:rPr lang="tr-TR" dirty="0"/>
              <a:t> </a:t>
            </a:r>
            <a:r>
              <a:rPr lang="tr-TR" dirty="0" err="1"/>
              <a:t>Main</a:t>
            </a:r>
            <a:r>
              <a:rPr lang="tr-TR" dirty="0"/>
              <a:t>() {</a:t>
            </a:r>
          </a:p>
          <a:p>
            <a:r>
              <a:rPr lang="tr-TR" dirty="0" err="1"/>
              <a:t>OtherClass</a:t>
            </a:r>
            <a:r>
              <a:rPr lang="tr-TR" dirty="0"/>
              <a:t> </a:t>
            </a:r>
            <a:r>
              <a:rPr lang="tr-TR" dirty="0" err="1"/>
              <a:t>oc</a:t>
            </a:r>
            <a:r>
              <a:rPr lang="tr-TR" dirty="0"/>
              <a:t> = </a:t>
            </a:r>
            <a:r>
              <a:rPr lang="tr-TR" dirty="0" err="1"/>
              <a:t>new</a:t>
            </a:r>
            <a:r>
              <a:rPr lang="tr-TR" dirty="0"/>
              <a:t> </a:t>
            </a:r>
            <a:r>
              <a:rPr lang="tr-TR" dirty="0" err="1"/>
              <a:t>OtherClass</a:t>
            </a:r>
            <a:r>
              <a:rPr lang="tr-TR" dirty="0"/>
              <a:t>();</a:t>
            </a:r>
          </a:p>
          <a:p>
            <a:r>
              <a:rPr lang="en-US" dirty="0"/>
              <a:t>oc.Method1( oc.Field1 ); // Base method with base field</a:t>
            </a:r>
          </a:p>
          <a:p>
            <a:r>
              <a:rPr lang="en-US" dirty="0"/>
              <a:t>oc.Method1( oc.Field2 ); // Base method with derived field</a:t>
            </a:r>
          </a:p>
          <a:p>
            <a:r>
              <a:rPr lang="en-US" dirty="0"/>
              <a:t>oc.Method2( oc.Field1 ); // Derived method with base field</a:t>
            </a:r>
          </a:p>
          <a:p>
            <a:r>
              <a:rPr lang="en-US" dirty="0"/>
              <a:t>oc.Method2( oc.Field2 ); // Derived method with derived field</a:t>
            </a:r>
          </a:p>
          <a:p>
            <a:r>
              <a:rPr lang="tr-TR" dirty="0"/>
              <a:t>}</a:t>
            </a:r>
          </a:p>
          <a:p>
            <a:r>
              <a:rPr lang="tr-TR" dirty="0"/>
              <a:t>}</a:t>
            </a:r>
          </a:p>
        </p:txBody>
      </p:sp>
    </p:spTree>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3474</TotalTime>
  <Words>1533</Words>
  <Application>Microsoft Office PowerPoint</Application>
  <PresentationFormat>Ekran Gösterisi (4:3)</PresentationFormat>
  <Paragraphs>347</Paragraphs>
  <Slides>17</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17</vt:i4>
      </vt:variant>
    </vt:vector>
  </HeadingPairs>
  <TitlesOfParts>
    <vt:vector size="24" baseType="lpstr">
      <vt:lpstr>Arial</vt:lpstr>
      <vt:lpstr>Calibri</vt:lpstr>
      <vt:lpstr>Consolas</vt:lpstr>
      <vt:lpstr>Courier New</vt:lpstr>
      <vt:lpstr>Segoe UI</vt:lpstr>
      <vt:lpstr>Wingdings</vt:lpstr>
      <vt:lpstr>Ofis Teması</vt:lpstr>
      <vt:lpstr>Classes Inheritance</vt:lpstr>
      <vt:lpstr>PowerPoint Sunusu</vt:lpstr>
      <vt:lpstr>PowerPoint Sunusu</vt:lpstr>
      <vt:lpstr>PowerPoint Sunusu</vt:lpstr>
      <vt:lpstr>Inheritance</vt:lpstr>
      <vt:lpstr>Temel sınıf ve türetilmiş sınıf örnekleri</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c# Programming</dc:title>
  <dc:creator>Windows User</dc:creator>
  <cp:lastModifiedBy>cemiloz</cp:lastModifiedBy>
  <cp:revision>45</cp:revision>
  <dcterms:created xsi:type="dcterms:W3CDTF">2015-02-11T03:19:55Z</dcterms:created>
  <dcterms:modified xsi:type="dcterms:W3CDTF">2016-03-31T07:57:27Z</dcterms:modified>
</cp:coreProperties>
</file>