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56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9D757-168F-423F-9B90-3059722693B0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6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12.3.2017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/>
              <a:t>Classes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Static</a:t>
            </a:r>
            <a:r>
              <a:rPr lang="tr-TR" b="1" dirty="0" smtClean="0"/>
              <a:t> </a:t>
            </a:r>
            <a:r>
              <a:rPr lang="tr-TR" b="1" dirty="0" err="1" smtClean="0"/>
              <a:t>Function</a:t>
            </a:r>
            <a:r>
              <a:rPr lang="tr-TR" b="1" dirty="0" smtClean="0"/>
              <a:t> </a:t>
            </a:r>
            <a:r>
              <a:rPr lang="tr-TR" b="1" dirty="0" err="1" smtClean="0"/>
              <a:t>Members</a:t>
            </a:r>
            <a:endParaRPr lang="tr-TR" b="1" dirty="0" smtClean="0"/>
          </a:p>
          <a:p>
            <a:r>
              <a:rPr lang="en-US" dirty="0" smtClean="0"/>
              <a:t>Besides static fields, there are also static function members.</a:t>
            </a:r>
          </a:p>
          <a:p>
            <a:r>
              <a:rPr lang="en-US" dirty="0" smtClean="0"/>
              <a:t>• Static function members, like static fields, are independent of any class instance. Even</a:t>
            </a:r>
            <a:r>
              <a:rPr lang="tr-TR" dirty="0" smtClean="0"/>
              <a:t> </a:t>
            </a:r>
            <a:r>
              <a:rPr lang="en-US" dirty="0" smtClean="0"/>
              <a:t>if there are no instances of a class, you can still call a static method.</a:t>
            </a:r>
          </a:p>
          <a:p>
            <a:r>
              <a:rPr lang="en-US" dirty="0" smtClean="0"/>
              <a:t>• Static function members cannot access instance members. They can, however, access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members</a:t>
            </a:r>
            <a:r>
              <a:rPr lang="tr-TR" dirty="0" smtClean="0"/>
              <a:t>.</a:t>
            </a:r>
          </a:p>
          <a:p>
            <a:r>
              <a:rPr lang="en-US" dirty="0" smtClean="0"/>
              <a:t>For example, the following class contains a static field and a static method. Notice that the</a:t>
            </a:r>
            <a:r>
              <a:rPr lang="tr-TR" dirty="0" smtClean="0"/>
              <a:t> </a:t>
            </a:r>
            <a:r>
              <a:rPr lang="en-US" dirty="0" smtClean="0"/>
              <a:t>body of the static method accesses the static field.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2276872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X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en-US" dirty="0" smtClean="0"/>
              <a:t>static public </a:t>
            </a:r>
            <a:r>
              <a:rPr lang="en-US" dirty="0" err="1" smtClean="0"/>
              <a:t>int</a:t>
            </a:r>
            <a:r>
              <a:rPr lang="en-US" dirty="0" smtClean="0"/>
              <a:t> A; // Static field</a:t>
            </a:r>
          </a:p>
          <a:p>
            <a:pPr lvl="1"/>
            <a:r>
              <a:rPr lang="en-US" dirty="0" smtClean="0"/>
              <a:t>static public void </a:t>
            </a:r>
            <a:r>
              <a:rPr lang="en-US" dirty="0" err="1" smtClean="0"/>
              <a:t>PrintValA</a:t>
            </a:r>
            <a:r>
              <a:rPr lang="en-US" dirty="0" smtClean="0"/>
              <a:t>() // Static method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("Value of A: {0}", A);</a:t>
            </a:r>
          </a:p>
          <a:p>
            <a:pPr lvl="1"/>
            <a:r>
              <a:rPr lang="tr-TR" dirty="0" smtClean="0"/>
              <a:t>}                                                                       ↑</a:t>
            </a:r>
          </a:p>
          <a:p>
            <a:r>
              <a:rPr lang="tr-TR" dirty="0" smtClean="0"/>
              <a:t>} 				</a:t>
            </a:r>
            <a:r>
              <a:rPr lang="tr-TR" dirty="0" err="1" smtClean="0">
                <a:solidFill>
                  <a:srgbClr val="FF0000"/>
                </a:solidFill>
              </a:rPr>
              <a:t>Accessing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the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static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field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following code uses class X, defined in the preceding code</a:t>
            </a:r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r>
              <a:rPr lang="tr-TR" dirty="0" smtClean="0"/>
              <a:t>{</a:t>
            </a:r>
          </a:p>
          <a:p>
            <a:r>
              <a:rPr lang="en-US" dirty="0" smtClean="0"/>
              <a:t>X.A = 10; // Use dot-syntax notation</a:t>
            </a:r>
          </a:p>
          <a:p>
            <a:r>
              <a:rPr lang="tr-TR" dirty="0" smtClean="0"/>
              <a:t>X.</a:t>
            </a:r>
            <a:r>
              <a:rPr lang="tr-TR" dirty="0" err="1" smtClean="0"/>
              <a:t>PrintValA</a:t>
            </a:r>
            <a:r>
              <a:rPr lang="tr-TR" dirty="0" smtClean="0"/>
              <a:t>(); //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dot</a:t>
            </a:r>
            <a:r>
              <a:rPr lang="tr-TR" dirty="0" smtClean="0"/>
              <a:t>-</a:t>
            </a:r>
            <a:r>
              <a:rPr lang="tr-TR" dirty="0" err="1" smtClean="0"/>
              <a:t>syntax</a:t>
            </a:r>
            <a:r>
              <a:rPr lang="tr-TR" dirty="0" smtClean="0"/>
              <a:t> </a:t>
            </a:r>
            <a:r>
              <a:rPr lang="tr-TR" dirty="0" err="1" smtClean="0"/>
              <a:t>notation</a:t>
            </a:r>
            <a:endParaRPr lang="tr-TR" dirty="0" smtClean="0"/>
          </a:p>
          <a:p>
            <a:r>
              <a:rPr lang="tr-TR" dirty="0" smtClean="0"/>
              <a:t>} ↑</a:t>
            </a:r>
          </a:p>
          <a:p>
            <a:r>
              <a:rPr lang="tr-TR" dirty="0" smtClean="0"/>
              <a:t>} </a:t>
            </a:r>
            <a:r>
              <a:rPr lang="tr-TR" dirty="0" err="1" smtClean="0"/>
              <a:t>Class</a:t>
            </a:r>
            <a:r>
              <a:rPr lang="tr-TR" dirty="0" smtClean="0"/>
              <a:t> name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251520" y="26064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X.A = 10; // Use dot-syntax notation</a:t>
            </a:r>
          </a:p>
          <a:p>
            <a:pPr lvl="2"/>
            <a:r>
              <a:rPr lang="tr-TR" dirty="0" smtClean="0"/>
              <a:t>X.</a:t>
            </a:r>
            <a:r>
              <a:rPr lang="tr-TR" dirty="0" err="1" smtClean="0"/>
              <a:t>PrintValA</a:t>
            </a:r>
            <a:r>
              <a:rPr lang="tr-TR" dirty="0" smtClean="0"/>
              <a:t>(); //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dot</a:t>
            </a:r>
            <a:r>
              <a:rPr lang="tr-TR" dirty="0" smtClean="0"/>
              <a:t>-</a:t>
            </a:r>
            <a:r>
              <a:rPr lang="tr-TR" dirty="0" err="1" smtClean="0"/>
              <a:t>syntax</a:t>
            </a:r>
            <a:r>
              <a:rPr lang="tr-TR" dirty="0" smtClean="0"/>
              <a:t> </a:t>
            </a:r>
            <a:r>
              <a:rPr lang="tr-TR" dirty="0" err="1" smtClean="0"/>
              <a:t>notation</a:t>
            </a:r>
            <a:endParaRPr lang="tr-TR" dirty="0" smtClean="0"/>
          </a:p>
          <a:p>
            <a:pPr lvl="1"/>
            <a:r>
              <a:rPr lang="tr-TR" dirty="0" smtClean="0"/>
              <a:t>}       ↑</a:t>
            </a:r>
          </a:p>
          <a:p>
            <a:r>
              <a:rPr lang="tr-TR" dirty="0" smtClean="0"/>
              <a:t>}           </a:t>
            </a:r>
            <a:r>
              <a:rPr lang="tr-TR" dirty="0" err="1" smtClean="0">
                <a:solidFill>
                  <a:srgbClr val="FF0000"/>
                </a:solidFill>
              </a:rPr>
              <a:t>Class</a:t>
            </a:r>
            <a:r>
              <a:rPr lang="tr-TR" dirty="0" smtClean="0">
                <a:solidFill>
                  <a:srgbClr val="FF0000"/>
                </a:solidFill>
              </a:rPr>
              <a:t> name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989" t="42440" r="17688" b="14721"/>
          <a:stretch>
            <a:fillRect/>
          </a:stretch>
        </p:blipFill>
        <p:spPr bwMode="auto">
          <a:xfrm>
            <a:off x="251519" y="2780928"/>
            <a:ext cx="819832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Member</a:t>
            </a:r>
            <a:r>
              <a:rPr lang="tr-TR" b="1" dirty="0" smtClean="0"/>
              <a:t> </a:t>
            </a:r>
            <a:r>
              <a:rPr lang="tr-TR" b="1" dirty="0" err="1" smtClean="0"/>
              <a:t>Constants</a:t>
            </a:r>
            <a:endParaRPr lang="tr-TR" b="1" dirty="0" smtClean="0"/>
          </a:p>
          <a:p>
            <a:r>
              <a:rPr lang="en-US" dirty="0" smtClean="0"/>
              <a:t>Member constants are like the local constants covered in the previous chapter, except that they</a:t>
            </a:r>
            <a:r>
              <a:rPr lang="tr-TR" dirty="0" smtClean="0"/>
              <a:t> </a:t>
            </a:r>
            <a:r>
              <a:rPr lang="en-US" dirty="0" smtClean="0"/>
              <a:t>are declared in the class declaration, as in the following example: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1520" y="1340768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</a:t>
            </a:r>
            <a:r>
              <a:rPr lang="en-US" dirty="0" smtClean="0"/>
              <a:t> = 100;</a:t>
            </a:r>
            <a:r>
              <a:rPr lang="tr-TR" dirty="0" smtClean="0"/>
              <a:t>	</a:t>
            </a:r>
            <a:r>
              <a:rPr lang="en-US" dirty="0" smtClean="0"/>
              <a:t> // Defines a constant of type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tr-TR" dirty="0" smtClean="0"/>
              <a:t>	          </a:t>
            </a:r>
            <a:r>
              <a:rPr lang="en-US" dirty="0" smtClean="0"/>
              <a:t>↑</a:t>
            </a:r>
            <a:r>
              <a:rPr lang="tr-TR" dirty="0" smtClean="0"/>
              <a:t>	            </a:t>
            </a:r>
            <a:r>
              <a:rPr lang="en-US" dirty="0" smtClean="0"/>
              <a:t> ↑</a:t>
            </a:r>
            <a:r>
              <a:rPr lang="tr-TR" dirty="0" smtClean="0"/>
              <a:t>		</a:t>
            </a:r>
            <a:r>
              <a:rPr lang="en-US" dirty="0" smtClean="0"/>
              <a:t> // with a value of 100.</a:t>
            </a:r>
          </a:p>
          <a:p>
            <a:r>
              <a:rPr lang="tr-TR" dirty="0" smtClean="0"/>
              <a:t>}                       </a:t>
            </a:r>
            <a:r>
              <a:rPr lang="tr-TR" dirty="0" err="1" smtClean="0"/>
              <a:t>Type</a:t>
            </a:r>
            <a:r>
              <a:rPr lang="tr-TR" dirty="0" smtClean="0"/>
              <a:t>           </a:t>
            </a:r>
            <a:r>
              <a:rPr lang="tr-TR" dirty="0" err="1" smtClean="0"/>
              <a:t>Initializer</a:t>
            </a:r>
            <a:endParaRPr lang="tr-TR" dirty="0" smtClean="0"/>
          </a:p>
          <a:p>
            <a:r>
              <a:rPr lang="en-US" dirty="0" smtClean="0"/>
              <a:t>const double PI = 3.1416; </a:t>
            </a:r>
            <a:r>
              <a:rPr lang="tr-TR" dirty="0" smtClean="0"/>
              <a:t>		</a:t>
            </a:r>
            <a:r>
              <a:rPr lang="en-US" dirty="0" smtClean="0"/>
              <a:t>// Error: cannot be declared outside a type</a:t>
            </a:r>
          </a:p>
          <a:p>
            <a:r>
              <a:rPr lang="tr-TR" dirty="0" smtClean="0"/>
              <a:t>			         	// </a:t>
            </a:r>
            <a:r>
              <a:rPr lang="tr-TR" dirty="0" err="1" smtClean="0"/>
              <a:t>declaration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251520" y="3429000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local constants, the value used to initialize a member constant must be computable</a:t>
            </a:r>
          </a:p>
          <a:p>
            <a:r>
              <a:rPr lang="en-US" dirty="0" smtClean="0"/>
              <a:t>at compile time, and is usually one of the predefined simple types or an expression composed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323528" y="436510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IntVal1 = 100;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IntVal2 = 2 * IntVal1; </a:t>
            </a:r>
            <a:r>
              <a:rPr lang="tr-TR" dirty="0" smtClean="0"/>
              <a:t>	</a:t>
            </a:r>
            <a:r>
              <a:rPr lang="en-US" dirty="0" smtClean="0"/>
              <a:t>// Fine, since the value of IntVal1</a:t>
            </a:r>
          </a:p>
          <a:p>
            <a:r>
              <a:rPr lang="en-US" dirty="0" smtClean="0"/>
              <a:t>} </a:t>
            </a:r>
            <a:r>
              <a:rPr lang="tr-TR" dirty="0" smtClean="0"/>
              <a:t>				</a:t>
            </a:r>
            <a:r>
              <a:rPr lang="en-US" dirty="0" smtClean="0"/>
              <a:t>// was set in the previous line.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local constants, you cannot assign to a member constant after its declaration.</a:t>
            </a:r>
            <a:endParaRPr lang="tr-TR" dirty="0" smtClean="0"/>
          </a:p>
        </p:txBody>
      </p:sp>
      <p:sp>
        <p:nvSpPr>
          <p:cNvPr id="3" name="2 Metin kutusu"/>
          <p:cNvSpPr txBox="1"/>
          <p:nvPr/>
        </p:nvSpPr>
        <p:spPr>
          <a:xfrm>
            <a:off x="323528" y="54868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</a:t>
            </a:r>
            <a:r>
              <a:rPr lang="en-US" dirty="0" smtClean="0"/>
              <a:t>; </a:t>
            </a:r>
            <a:r>
              <a:rPr lang="tr-TR" dirty="0" smtClean="0"/>
              <a:t>	</a:t>
            </a:r>
            <a:r>
              <a:rPr lang="en-US" dirty="0" smtClean="0"/>
              <a:t>// Error: initialization is required.</a:t>
            </a:r>
          </a:p>
          <a:p>
            <a:pPr lvl="1"/>
            <a:r>
              <a:rPr lang="en-US" dirty="0" err="1" smtClean="0"/>
              <a:t>IntVal</a:t>
            </a:r>
            <a:r>
              <a:rPr lang="en-US" dirty="0" smtClean="0"/>
              <a:t> = 100; </a:t>
            </a:r>
            <a:r>
              <a:rPr lang="tr-TR" dirty="0" smtClean="0"/>
              <a:t>		</a:t>
            </a:r>
            <a:r>
              <a:rPr lang="en-US" dirty="0" smtClean="0"/>
              <a:t>// Error: assignment is not allowed.</a:t>
            </a:r>
          </a:p>
          <a:p>
            <a:r>
              <a:rPr lang="tr-TR" dirty="0" smtClean="0"/>
              <a:t>}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4" name="3 Metin kutusu"/>
          <p:cNvSpPr txBox="1"/>
          <p:nvPr/>
        </p:nvSpPr>
        <p:spPr>
          <a:xfrm>
            <a:off x="395536" y="198884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Constants</a:t>
            </a:r>
            <a:r>
              <a:rPr lang="tr-TR" b="1" dirty="0" smtClean="0"/>
              <a:t> </a:t>
            </a:r>
            <a:r>
              <a:rPr lang="tr-TR" b="1" dirty="0" err="1" smtClean="0"/>
              <a:t>Are</a:t>
            </a:r>
            <a:r>
              <a:rPr lang="tr-TR" b="1" dirty="0" smtClean="0"/>
              <a:t> </a:t>
            </a:r>
            <a:r>
              <a:rPr lang="tr-TR" b="1" dirty="0" err="1" smtClean="0"/>
              <a:t>Like</a:t>
            </a:r>
            <a:r>
              <a:rPr lang="tr-TR" b="1" dirty="0" smtClean="0"/>
              <a:t> </a:t>
            </a:r>
            <a:r>
              <a:rPr lang="tr-TR" b="1" dirty="0" err="1" smtClean="0"/>
              <a:t>Statics</a:t>
            </a:r>
            <a:endParaRPr lang="tr-TR" b="1" dirty="0" smtClean="0"/>
          </a:p>
          <a:p>
            <a:r>
              <a:rPr lang="en-US" dirty="0" smtClean="0"/>
              <a:t>Member constants, however, are more interesting than local constants; they act like static values.</a:t>
            </a:r>
            <a:r>
              <a:rPr lang="tr-TR" dirty="0" smtClean="0"/>
              <a:t> </a:t>
            </a:r>
            <a:r>
              <a:rPr lang="en-US" dirty="0" smtClean="0"/>
              <a:t>They are “visible” to every instance of the class, and they are available even if there are no</a:t>
            </a:r>
            <a:r>
              <a:rPr lang="tr-TR" dirty="0" smtClean="0"/>
              <a:t> </a:t>
            </a:r>
            <a:r>
              <a:rPr lang="tr-TR" dirty="0" err="1" smtClean="0"/>
              <a:t>instances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.</a:t>
            </a:r>
          </a:p>
          <a:p>
            <a:r>
              <a:rPr lang="en-US" dirty="0" smtClean="0"/>
              <a:t>For example, the following code declares class X with constant field PI. Main does not create</a:t>
            </a:r>
            <a:r>
              <a:rPr lang="tr-TR" dirty="0" smtClean="0"/>
              <a:t> </a:t>
            </a:r>
            <a:r>
              <a:rPr lang="en-US" dirty="0" smtClean="0"/>
              <a:t>any instances of X, and yet it can use field PI and print its value.</a:t>
            </a:r>
            <a:endParaRPr lang="tr-TR" dirty="0" smtClean="0"/>
          </a:p>
        </p:txBody>
      </p:sp>
      <p:sp>
        <p:nvSpPr>
          <p:cNvPr id="5" name="4 Metin kutusu"/>
          <p:cNvSpPr txBox="1"/>
          <p:nvPr/>
        </p:nvSpPr>
        <p:spPr>
          <a:xfrm>
            <a:off x="323528" y="3718679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X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PI = 3.1416;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("pi = {0}", X.PI); // Use static field PI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3265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actual statics, however, constants do not have their own storage locations, and are</a:t>
            </a:r>
            <a:r>
              <a:rPr lang="tr-TR" dirty="0" smtClean="0"/>
              <a:t> </a:t>
            </a:r>
            <a:r>
              <a:rPr lang="en-US" dirty="0" smtClean="0"/>
              <a:t>substituted in by the compiler at compile time in a manner similar to #define values in C and</a:t>
            </a:r>
            <a:r>
              <a:rPr lang="tr-TR" dirty="0" smtClean="0"/>
              <a:t> </a:t>
            </a:r>
            <a:r>
              <a:rPr lang="en-US" dirty="0" smtClean="0"/>
              <a:t>C++. This is shown in Figure 6-6, which illustrates the preceding code. Hence, although a constant</a:t>
            </a:r>
            <a:r>
              <a:rPr lang="tr-TR" dirty="0" smtClean="0"/>
              <a:t> </a:t>
            </a:r>
            <a:r>
              <a:rPr lang="en-US" dirty="0" smtClean="0"/>
              <a:t>member acts like a static, you cannot declare a constant as static.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PI = 3.14;</a:t>
            </a:r>
          </a:p>
          <a:p>
            <a:r>
              <a:rPr lang="en-US" dirty="0" smtClean="0"/>
              <a:t>Error: can't declare a constant as static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250" t="43700" r="15473" b="13461"/>
          <a:stretch>
            <a:fillRect/>
          </a:stretch>
        </p:blipFill>
        <p:spPr bwMode="auto">
          <a:xfrm>
            <a:off x="395536" y="2780928"/>
            <a:ext cx="791029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Properties</a:t>
            </a:r>
            <a:endParaRPr lang="tr-TR" b="1" dirty="0" smtClean="0"/>
          </a:p>
          <a:p>
            <a:r>
              <a:rPr lang="en-US" dirty="0" smtClean="0"/>
              <a:t>A property is a member that represents an item of data in a class instance or class.</a:t>
            </a:r>
          </a:p>
          <a:p>
            <a:r>
              <a:rPr lang="en-US" dirty="0" smtClean="0"/>
              <a:t>Using a property appears very much like writing to, or reading from, a field. The syntax is</a:t>
            </a:r>
          </a:p>
          <a:p>
            <a:r>
              <a:rPr lang="en-US" dirty="0" smtClean="0"/>
              <a:t>the same. For example, the following code shows the use of a class called </a:t>
            </a:r>
            <a:r>
              <a:rPr lang="en-US" dirty="0" err="1" smtClean="0"/>
              <a:t>MyClass</a:t>
            </a:r>
            <a:r>
              <a:rPr lang="en-US" dirty="0" smtClean="0"/>
              <a:t> that has both</a:t>
            </a:r>
            <a:r>
              <a:rPr lang="tr-TR" dirty="0" smtClean="0"/>
              <a:t> </a:t>
            </a:r>
            <a:r>
              <a:rPr lang="en-US" dirty="0" smtClean="0"/>
              <a:t>a public field and a public property. From their usage, you cannot tell them apart.</a:t>
            </a:r>
            <a:endParaRPr lang="tr-TR" dirty="0" smtClean="0"/>
          </a:p>
          <a:p>
            <a:endParaRPr lang="tr-TR" dirty="0" smtClean="0"/>
          </a:p>
          <a:p>
            <a:pPr lvl="1"/>
            <a:r>
              <a:rPr lang="tr-TR" dirty="0" err="1" smtClean="0"/>
              <a:t>MyClass</a:t>
            </a:r>
            <a:r>
              <a:rPr lang="tr-TR" dirty="0" smtClean="0"/>
              <a:t> </a:t>
            </a:r>
            <a:r>
              <a:rPr lang="tr-TR" dirty="0" err="1" smtClean="0"/>
              <a:t>mc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MyClass</a:t>
            </a:r>
            <a:r>
              <a:rPr lang="tr-TR" dirty="0" smtClean="0"/>
              <a:t>();</a:t>
            </a:r>
          </a:p>
          <a:p>
            <a:pPr lvl="1"/>
            <a:r>
              <a:rPr lang="en-US" dirty="0" err="1" smtClean="0"/>
              <a:t>mc.MyField</a:t>
            </a:r>
            <a:r>
              <a:rPr lang="en-US" dirty="0" smtClean="0"/>
              <a:t> = 5; </a:t>
            </a:r>
            <a:r>
              <a:rPr lang="tr-TR" dirty="0" smtClean="0"/>
              <a:t>	</a:t>
            </a:r>
            <a:r>
              <a:rPr lang="en-US" dirty="0" smtClean="0"/>
              <a:t>// Assigning to a field</a:t>
            </a:r>
          </a:p>
          <a:p>
            <a:pPr lvl="1"/>
            <a:r>
              <a:rPr lang="en-US" dirty="0" err="1" smtClean="0"/>
              <a:t>mc.MyProperty</a:t>
            </a:r>
            <a:r>
              <a:rPr lang="en-US" dirty="0" smtClean="0"/>
              <a:t> = 10; </a:t>
            </a:r>
            <a:r>
              <a:rPr lang="tr-TR" dirty="0" smtClean="0"/>
              <a:t>	</a:t>
            </a:r>
            <a:r>
              <a:rPr lang="en-US" dirty="0" smtClean="0"/>
              <a:t>// Assigning to a property</a:t>
            </a:r>
          </a:p>
          <a:p>
            <a:pPr lvl="1"/>
            <a:r>
              <a:rPr lang="en-US" dirty="0" err="1" smtClean="0"/>
              <a:t>WriteLine</a:t>
            </a:r>
            <a:r>
              <a:rPr lang="en-US" dirty="0" smtClean="0"/>
              <a:t>("{0} {1}", </a:t>
            </a:r>
            <a:r>
              <a:rPr lang="en-US" dirty="0" err="1" smtClean="0"/>
              <a:t>mc.MyField</a:t>
            </a:r>
            <a:r>
              <a:rPr lang="en-US" dirty="0" smtClean="0"/>
              <a:t>, </a:t>
            </a:r>
            <a:r>
              <a:rPr lang="en-US" dirty="0" err="1" smtClean="0"/>
              <a:t>mc.MyProperty</a:t>
            </a:r>
            <a:r>
              <a:rPr lang="en-US" dirty="0" smtClean="0"/>
              <a:t>); </a:t>
            </a:r>
            <a:r>
              <a:rPr lang="tr-TR" dirty="0" smtClean="0"/>
              <a:t>	</a:t>
            </a:r>
            <a:r>
              <a:rPr lang="en-US" dirty="0" smtClean="0"/>
              <a:t>// Read field and property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 property, like a field, has the following characteristics:</a:t>
            </a:r>
          </a:p>
          <a:p>
            <a:r>
              <a:rPr lang="en-US" dirty="0" smtClean="0"/>
              <a:t>• It is a named class member.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It</a:t>
            </a:r>
            <a:r>
              <a:rPr lang="tr-TR" dirty="0" smtClean="0"/>
              <a:t> has a </a:t>
            </a:r>
            <a:r>
              <a:rPr lang="tr-TR" dirty="0" err="1" smtClean="0"/>
              <a:t>type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• It can be assigned to and read from.</a:t>
            </a:r>
          </a:p>
          <a:p>
            <a:r>
              <a:rPr lang="en-US" dirty="0" smtClean="0"/>
              <a:t>Unlike a field, however, a property is a </a:t>
            </a:r>
            <a:r>
              <a:rPr lang="en-US" i="1" dirty="0" smtClean="0"/>
              <a:t>function member.</a:t>
            </a:r>
          </a:p>
          <a:p>
            <a:r>
              <a:rPr lang="en-US" dirty="0" smtClean="0"/>
              <a:t>• It does not allocate memory for data storage!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executes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property is a named set of two matching methods called </a:t>
            </a:r>
            <a:r>
              <a:rPr lang="en-US" i="1" dirty="0" err="1" smtClean="0"/>
              <a:t>accessors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• The set </a:t>
            </a:r>
            <a:r>
              <a:rPr lang="en-US" dirty="0" err="1" smtClean="0"/>
              <a:t>accessor</a:t>
            </a:r>
            <a:r>
              <a:rPr lang="en-US" dirty="0" smtClean="0"/>
              <a:t> is used for assigning a value to the property.</a:t>
            </a:r>
          </a:p>
          <a:p>
            <a:r>
              <a:rPr lang="en-US" dirty="0" smtClean="0"/>
              <a:t>• The get </a:t>
            </a:r>
            <a:r>
              <a:rPr lang="en-US" dirty="0" err="1" smtClean="0"/>
              <a:t>accessor</a:t>
            </a:r>
            <a:r>
              <a:rPr lang="en-US" dirty="0" smtClean="0"/>
              <a:t> is used for retrieving a value from the property.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Figure </a:t>
            </a:r>
            <a:r>
              <a:rPr lang="tr-TR" sz="2000" dirty="0" smtClean="0"/>
              <a:t> </a:t>
            </a:r>
            <a:r>
              <a:rPr lang="en-US" sz="2000" dirty="0" smtClean="0"/>
              <a:t>shows the representation of a property. The code on the left shows the syntax of</a:t>
            </a:r>
            <a:r>
              <a:rPr lang="tr-TR" sz="2000" dirty="0" smtClean="0"/>
              <a:t> </a:t>
            </a:r>
            <a:r>
              <a:rPr lang="en-US" sz="2000" dirty="0" smtClean="0"/>
              <a:t>declaring a property named </a:t>
            </a:r>
            <a:r>
              <a:rPr lang="en-US" sz="2000" dirty="0" err="1" smtClean="0"/>
              <a:t>MyValue</a:t>
            </a:r>
            <a:r>
              <a:rPr lang="en-US" sz="2000" dirty="0" smtClean="0"/>
              <a:t>, of type int. The image on the right shows how properties</a:t>
            </a:r>
            <a:r>
              <a:rPr lang="tr-TR" sz="2000" dirty="0" smtClean="0"/>
              <a:t> </a:t>
            </a:r>
            <a:r>
              <a:rPr lang="en-US" sz="2000" dirty="0" smtClean="0"/>
              <a:t>will be displayed visually in this text. Notice that the </a:t>
            </a:r>
            <a:r>
              <a:rPr lang="en-US" sz="2000" dirty="0" err="1" smtClean="0"/>
              <a:t>accessors</a:t>
            </a:r>
            <a:r>
              <a:rPr lang="en-US" sz="2000" dirty="0" smtClean="0"/>
              <a:t> are shown sticking out the back,</a:t>
            </a:r>
            <a:r>
              <a:rPr lang="tr-TR" sz="2000" dirty="0" smtClean="0"/>
              <a:t> </a:t>
            </a:r>
            <a:r>
              <a:rPr lang="en-US" sz="2000" dirty="0" smtClean="0"/>
              <a:t>because, as you will soon see, they are not directly callable.</a:t>
            </a:r>
            <a:endParaRPr lang="tr-TR" sz="2000" dirty="0" smtClean="0"/>
          </a:p>
          <a:p>
            <a:endParaRPr lang="tr-T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250" t="47480" r="24332" b="13461"/>
          <a:stretch>
            <a:fillRect/>
          </a:stretch>
        </p:blipFill>
        <p:spPr bwMode="auto">
          <a:xfrm>
            <a:off x="395536" y="2348880"/>
            <a:ext cx="824607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548680"/>
            <a:ext cx="849694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Property</a:t>
            </a:r>
            <a:r>
              <a:rPr lang="tr-TR" b="1" dirty="0" smtClean="0"/>
              <a:t> </a:t>
            </a:r>
            <a:r>
              <a:rPr lang="tr-TR" b="1" dirty="0" err="1" smtClean="0"/>
              <a:t>Declarations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Accessors</a:t>
            </a:r>
            <a:endParaRPr lang="tr-TR" b="1" dirty="0" smtClean="0"/>
          </a:p>
          <a:p>
            <a:r>
              <a:rPr lang="en-US" sz="2000" dirty="0" smtClean="0"/>
              <a:t>The set and get </a:t>
            </a:r>
            <a:r>
              <a:rPr lang="en-US" sz="2000" dirty="0" err="1" smtClean="0"/>
              <a:t>accessors</a:t>
            </a:r>
            <a:r>
              <a:rPr lang="en-US" sz="2000" dirty="0" smtClean="0"/>
              <a:t> have predefined syntax and semantics. You can think of the set</a:t>
            </a:r>
            <a:r>
              <a:rPr lang="tr-TR" sz="2000" dirty="0" smtClean="0"/>
              <a:t>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as a method with a single parameter that “sets” the value of the property. The get</a:t>
            </a:r>
            <a:r>
              <a:rPr lang="tr-TR" sz="2000" dirty="0" smtClean="0"/>
              <a:t>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has no parameters and returns a value from the property.</a:t>
            </a:r>
            <a:r>
              <a:rPr lang="tr-TR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• The set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always has the following:</a:t>
            </a:r>
          </a:p>
          <a:p>
            <a:pPr lvl="1"/>
            <a:r>
              <a:rPr lang="en-US" sz="2000" dirty="0" smtClean="0"/>
              <a:t>– A single, implicit value parameter named value, of the same type as the property</a:t>
            </a:r>
          </a:p>
          <a:p>
            <a:pPr lvl="1"/>
            <a:r>
              <a:rPr lang="en-US" sz="2000" dirty="0" smtClean="0"/>
              <a:t>– A return type of void</a:t>
            </a:r>
          </a:p>
          <a:p>
            <a:r>
              <a:rPr lang="en-US" sz="2000" dirty="0" smtClean="0"/>
              <a:t>• The get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always has the following:</a:t>
            </a:r>
          </a:p>
          <a:p>
            <a:pPr lvl="1"/>
            <a:r>
              <a:rPr lang="tr-TR" sz="2000" dirty="0" smtClean="0"/>
              <a:t>– No </a:t>
            </a:r>
            <a:r>
              <a:rPr lang="tr-TR" sz="2000" dirty="0" err="1" smtClean="0"/>
              <a:t>parameters</a:t>
            </a:r>
            <a:endParaRPr lang="tr-TR" sz="2000" dirty="0" smtClean="0"/>
          </a:p>
          <a:p>
            <a:pPr lvl="1"/>
            <a:r>
              <a:rPr lang="en-US" sz="2000" dirty="0" smtClean="0"/>
              <a:t>– A return type of the same type as the property</a:t>
            </a:r>
            <a:r>
              <a:rPr lang="tr-TR" sz="2000" dirty="0" smtClean="0"/>
              <a:t> 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The structure of a property declaration is shown in Figure. Notice in the figure that neither</a:t>
            </a:r>
            <a:r>
              <a:rPr lang="tr-TR" sz="2000" dirty="0" smtClean="0"/>
              <a:t>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declaration has </a:t>
            </a:r>
            <a:r>
              <a:rPr lang="en-US" sz="2000" i="1" dirty="0" smtClean="0"/>
              <a:t>explicit parameter or return type declarations. They don’t need</a:t>
            </a:r>
            <a:r>
              <a:rPr lang="tr-TR" sz="2000" i="1" dirty="0" smtClean="0"/>
              <a:t> </a:t>
            </a:r>
            <a:r>
              <a:rPr lang="en-US" sz="2000" dirty="0" smtClean="0"/>
              <a:t>them, because they are </a:t>
            </a:r>
            <a:r>
              <a:rPr lang="en-US" sz="2000" i="1" dirty="0" smtClean="0"/>
              <a:t>implicit in the type of the property.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3988" t="21020" r="22118" b="29840"/>
          <a:stretch>
            <a:fillRect/>
          </a:stretch>
        </p:blipFill>
        <p:spPr bwMode="auto">
          <a:xfrm>
            <a:off x="683569" y="692696"/>
            <a:ext cx="776393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260648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implicit parameter value in the set </a:t>
            </a:r>
            <a:r>
              <a:rPr lang="en-US" dirty="0" err="1" smtClean="0"/>
              <a:t>accessor</a:t>
            </a:r>
            <a:r>
              <a:rPr lang="en-US" dirty="0" smtClean="0"/>
              <a:t> is a normal value parameter. Like other</a:t>
            </a:r>
            <a:r>
              <a:rPr lang="tr-TR" dirty="0" smtClean="0"/>
              <a:t> </a:t>
            </a:r>
            <a:r>
              <a:rPr lang="en-US" dirty="0" smtClean="0"/>
              <a:t>value parameters, you can use it to send data into a method body—or in this case, the </a:t>
            </a:r>
            <a:r>
              <a:rPr lang="en-US" dirty="0" err="1" smtClean="0"/>
              <a:t>accessor</a:t>
            </a:r>
            <a:r>
              <a:rPr lang="tr-TR" dirty="0" smtClean="0"/>
              <a:t> </a:t>
            </a:r>
            <a:r>
              <a:rPr lang="en-US" dirty="0" smtClean="0"/>
              <a:t>block. Once inside the block, you can use value like a normal variable, including assigning values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it.</a:t>
            </a:r>
          </a:p>
          <a:p>
            <a:r>
              <a:rPr lang="en-US" dirty="0" smtClean="0"/>
              <a:t>Other important points about </a:t>
            </a:r>
            <a:r>
              <a:rPr lang="en-US" dirty="0" err="1" smtClean="0"/>
              <a:t>accessors</a:t>
            </a:r>
            <a:r>
              <a:rPr lang="en-US" dirty="0" smtClean="0"/>
              <a:t> are the following:</a:t>
            </a:r>
          </a:p>
          <a:p>
            <a:r>
              <a:rPr lang="en-US" dirty="0" smtClean="0"/>
              <a:t>• All paths through the implementation of a get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i="1" dirty="0" smtClean="0"/>
              <a:t>must include a return statement</a:t>
            </a:r>
            <a:r>
              <a:rPr lang="tr-TR" i="1" dirty="0" smtClean="0"/>
              <a:t> </a:t>
            </a:r>
            <a:r>
              <a:rPr lang="en-US" dirty="0" smtClean="0"/>
              <a:t>that returns a value of the property type.</a:t>
            </a:r>
          </a:p>
          <a:p>
            <a:r>
              <a:rPr lang="en-US" dirty="0" smtClean="0"/>
              <a:t>• The set and get </a:t>
            </a:r>
            <a:r>
              <a:rPr lang="en-US" dirty="0" err="1" smtClean="0"/>
              <a:t>accessors</a:t>
            </a:r>
            <a:r>
              <a:rPr lang="en-US" dirty="0" smtClean="0"/>
              <a:t> can be declared in either order, and no methods other than</a:t>
            </a:r>
            <a:r>
              <a:rPr lang="tr-TR" dirty="0" smtClean="0"/>
              <a:t> </a:t>
            </a:r>
            <a:r>
              <a:rPr lang="en-US" dirty="0" smtClean="0"/>
              <a:t>the two </a:t>
            </a:r>
            <a:r>
              <a:rPr lang="en-US" dirty="0" err="1" smtClean="0"/>
              <a:t>accessors</a:t>
            </a:r>
            <a:r>
              <a:rPr lang="en-US" dirty="0" smtClean="0"/>
              <a:t> are allowed on a property.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Class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Members</a:t>
            </a:r>
            <a:endParaRPr lang="tr-TR" sz="2400" b="1" dirty="0" smtClean="0"/>
          </a:p>
          <a:p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already</a:t>
            </a:r>
            <a:r>
              <a:rPr lang="tr-TR" sz="2400" dirty="0" smtClean="0"/>
              <a:t> </a:t>
            </a:r>
            <a:r>
              <a:rPr lang="tr-TR" sz="2400" dirty="0" err="1" smtClean="0"/>
              <a:t>learned</a:t>
            </a:r>
            <a:r>
              <a:rPr lang="tr-TR" sz="2400" dirty="0" smtClean="0"/>
              <a:t> </a:t>
            </a:r>
            <a:r>
              <a:rPr lang="en-US" sz="2400" dirty="0" smtClean="0"/>
              <a:t>two of the nine types of class members: fields and methods.</a:t>
            </a:r>
            <a:r>
              <a:rPr lang="tr-TR" sz="2400" dirty="0" smtClean="0"/>
              <a:t> </a:t>
            </a:r>
            <a:r>
              <a:rPr lang="tr-TR" sz="2400" dirty="0" err="1" smtClean="0"/>
              <a:t>Today</a:t>
            </a:r>
            <a:r>
              <a:rPr lang="tr-TR" sz="2400" dirty="0" smtClean="0"/>
              <a:t> </a:t>
            </a:r>
            <a:r>
              <a:rPr lang="en-US" sz="2400" dirty="0" smtClean="0"/>
              <a:t>, I will introduce more types of class members, and discuss the lifetimes of class</a:t>
            </a:r>
          </a:p>
          <a:p>
            <a:r>
              <a:rPr lang="tr-TR" sz="2400" dirty="0" err="1" smtClean="0"/>
              <a:t>members</a:t>
            </a:r>
            <a:r>
              <a:rPr lang="tr-TR" sz="2400" dirty="0" smtClean="0"/>
              <a:t>. </a:t>
            </a:r>
          </a:p>
          <a:p>
            <a:r>
              <a:rPr lang="en-US" sz="2400" dirty="0" smtClean="0"/>
              <a:t>Table shows a list of the class member types. Those that have already been introduced</a:t>
            </a:r>
            <a:r>
              <a:rPr lang="tr-TR" sz="2400" dirty="0" smtClean="0"/>
              <a:t> </a:t>
            </a:r>
            <a:r>
              <a:rPr lang="en-US" sz="2400" dirty="0" smtClean="0"/>
              <a:t>are marked with diamonds. Those that will be covered in this chapter are marked with a check.</a:t>
            </a:r>
          </a:p>
          <a:p>
            <a:r>
              <a:rPr lang="en-US" sz="2400" dirty="0" smtClean="0"/>
              <a:t>Those that will be covered later in the text are marked with empty check boxes.</a:t>
            </a:r>
            <a:endParaRPr lang="tr-T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46220" r="47219" b="31100"/>
          <a:stretch>
            <a:fillRect/>
          </a:stretch>
        </p:blipFill>
        <p:spPr bwMode="auto">
          <a:xfrm>
            <a:off x="971600" y="3933056"/>
            <a:ext cx="5412604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117693"/>
            <a:ext cx="83529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 </a:t>
            </a:r>
            <a:r>
              <a:rPr lang="tr-TR" b="1" dirty="0" err="1" smtClean="0"/>
              <a:t>Property</a:t>
            </a:r>
            <a:r>
              <a:rPr lang="tr-TR" b="1" dirty="0" smtClean="0"/>
              <a:t> </a:t>
            </a:r>
            <a:r>
              <a:rPr lang="tr-TR" b="1" dirty="0" err="1" smtClean="0"/>
              <a:t>Example</a:t>
            </a:r>
            <a:endParaRPr lang="tr-TR" b="1" dirty="0" smtClean="0"/>
          </a:p>
          <a:p>
            <a:r>
              <a:rPr lang="en-US" dirty="0" smtClean="0"/>
              <a:t>The following code shows an example of the declaration of a class called C1 that contains a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named</a:t>
            </a:r>
            <a:r>
              <a:rPr lang="tr-TR" dirty="0" smtClean="0"/>
              <a:t> </a:t>
            </a:r>
            <a:r>
              <a:rPr lang="tr-TR" dirty="0" err="1" smtClean="0"/>
              <a:t>MyValue</a:t>
            </a:r>
            <a:r>
              <a:rPr lang="tr-TR" dirty="0" smtClean="0"/>
              <a:t>.</a:t>
            </a:r>
          </a:p>
          <a:p>
            <a:r>
              <a:rPr lang="en-US" dirty="0" smtClean="0"/>
              <a:t>• Notice that the property itself does not have any storage. Instead, the </a:t>
            </a:r>
            <a:r>
              <a:rPr lang="en-US" dirty="0" err="1" smtClean="0"/>
              <a:t>accessors</a:t>
            </a:r>
            <a:r>
              <a:rPr lang="en-US" dirty="0" smtClean="0"/>
              <a:t> determine</a:t>
            </a:r>
            <a:r>
              <a:rPr lang="tr-TR" dirty="0" smtClean="0"/>
              <a:t> </a:t>
            </a:r>
            <a:r>
              <a:rPr lang="en-US" dirty="0" smtClean="0"/>
              <a:t>what should be done with data sent in, and what data should be sent out. In this</a:t>
            </a:r>
            <a:r>
              <a:rPr lang="tr-TR" dirty="0" smtClean="0"/>
              <a:t> </a:t>
            </a:r>
            <a:r>
              <a:rPr lang="en-US" dirty="0" smtClean="0"/>
              <a:t>case, the property uses a field called </a:t>
            </a:r>
            <a:r>
              <a:rPr lang="en-US" dirty="0" err="1" smtClean="0"/>
              <a:t>TheRealValue</a:t>
            </a:r>
            <a:r>
              <a:rPr lang="en-US" dirty="0" smtClean="0"/>
              <a:t> for storage.</a:t>
            </a:r>
          </a:p>
          <a:p>
            <a:r>
              <a:rPr lang="en-US" dirty="0" smtClean="0"/>
              <a:t>• The set </a:t>
            </a:r>
            <a:r>
              <a:rPr lang="en-US" dirty="0" err="1" smtClean="0"/>
              <a:t>accessor</a:t>
            </a:r>
            <a:r>
              <a:rPr lang="en-US" dirty="0" smtClean="0"/>
              <a:t> takes its input parameter, value, and assigns that value to field</a:t>
            </a:r>
          </a:p>
          <a:p>
            <a:r>
              <a:rPr lang="tr-TR" dirty="0" err="1" smtClean="0"/>
              <a:t>TheRealValue</a:t>
            </a:r>
            <a:r>
              <a:rPr lang="tr-TR" dirty="0" smtClean="0"/>
              <a:t>. </a:t>
            </a:r>
          </a:p>
          <a:p>
            <a:r>
              <a:rPr lang="en-US" dirty="0" smtClean="0"/>
              <a:t>• The get </a:t>
            </a:r>
            <a:r>
              <a:rPr lang="en-US" dirty="0" err="1" smtClean="0"/>
              <a:t>accessor</a:t>
            </a:r>
            <a:r>
              <a:rPr lang="en-US" dirty="0" smtClean="0"/>
              <a:t> just returns the value of field </a:t>
            </a:r>
            <a:r>
              <a:rPr lang="en-US" dirty="0" err="1" smtClean="0"/>
              <a:t>TheRealValue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C1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TheRealValue</a:t>
            </a:r>
            <a:r>
              <a:rPr lang="en-US" dirty="0" smtClean="0"/>
              <a:t>; // Field: memory allocated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MyValue</a:t>
            </a:r>
            <a:r>
              <a:rPr lang="en-US" dirty="0" smtClean="0"/>
              <a:t> // Property: no memory allocated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smtClean="0"/>
              <a:t>set</a:t>
            </a:r>
          </a:p>
          <a:p>
            <a:pPr lvl="2"/>
            <a:r>
              <a:rPr lang="tr-TR" dirty="0" smtClean="0"/>
              <a:t>{</a:t>
            </a:r>
          </a:p>
          <a:p>
            <a:pPr lvl="2"/>
            <a:r>
              <a:rPr lang="tr-TR" dirty="0" smtClean="0"/>
              <a:t>	</a:t>
            </a:r>
            <a:r>
              <a:rPr lang="tr-TR" dirty="0" err="1" smtClean="0"/>
              <a:t>TheRealValue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</a:t>
            </a:r>
          </a:p>
          <a:p>
            <a:pPr lvl="2"/>
            <a:r>
              <a:rPr lang="tr-TR" dirty="0" smtClean="0"/>
              <a:t>}</a:t>
            </a:r>
          </a:p>
          <a:p>
            <a:pPr lvl="2"/>
            <a:r>
              <a:rPr lang="tr-TR" dirty="0" err="1" smtClean="0"/>
              <a:t>get</a:t>
            </a:r>
            <a:endParaRPr lang="tr-TR" dirty="0" smtClean="0"/>
          </a:p>
          <a:p>
            <a:pPr lvl="2"/>
            <a:r>
              <a:rPr lang="tr-TR" dirty="0" smtClean="0"/>
              <a:t>{</a:t>
            </a:r>
          </a:p>
          <a:p>
            <a:pPr lvl="2"/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TheRealValue</a:t>
            </a:r>
            <a:r>
              <a:rPr lang="tr-TR" dirty="0" smtClean="0"/>
              <a:t>;</a:t>
            </a:r>
          </a:p>
          <a:p>
            <a:pPr lvl="2"/>
            <a:r>
              <a:rPr lang="tr-TR" dirty="0" smtClean="0"/>
              <a:t>}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3250" t="29840" r="34668" b="32360"/>
          <a:stretch>
            <a:fillRect/>
          </a:stretch>
        </p:blipFill>
        <p:spPr bwMode="auto">
          <a:xfrm>
            <a:off x="899592" y="476672"/>
            <a:ext cx="725120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251520" y="0"/>
            <a:ext cx="889248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An </a:t>
            </a:r>
            <a:r>
              <a:rPr lang="tr-TR" b="1" dirty="0" err="1" smtClean="0"/>
              <a:t>Example</a:t>
            </a:r>
            <a:r>
              <a:rPr lang="tr-TR" b="1" dirty="0" smtClean="0"/>
              <a:t> of </a:t>
            </a:r>
            <a:r>
              <a:rPr lang="tr-TR" b="1" dirty="0" err="1" smtClean="0"/>
              <a:t>Traditional</a:t>
            </a:r>
            <a:r>
              <a:rPr lang="tr-TR" b="1" dirty="0" smtClean="0"/>
              <a:t> </a:t>
            </a:r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Field</a:t>
            </a:r>
            <a:r>
              <a:rPr lang="tr-TR" b="1" dirty="0" smtClean="0"/>
              <a:t> Access</a:t>
            </a:r>
            <a:endParaRPr lang="tr-TR" dirty="0" smtClean="0"/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 = -1;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GetID</a:t>
            </a:r>
            <a:r>
              <a:rPr lang="tr-TR" dirty="0" smtClean="0"/>
              <a:t>()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SetID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)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m_</a:t>
            </a:r>
            <a:r>
              <a:rPr lang="tr-TR" dirty="0" err="1" smtClean="0"/>
              <a:t>id</a:t>
            </a:r>
            <a:r>
              <a:rPr lang="tr-TR" dirty="0" smtClean="0"/>
              <a:t> = </a:t>
            </a:r>
            <a:r>
              <a:rPr lang="tr-TR" dirty="0" err="1" smtClean="0"/>
              <a:t>id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m_name = </a:t>
            </a:r>
            <a:r>
              <a:rPr lang="tr-TR" dirty="0" err="1" smtClean="0"/>
              <a:t>string</a:t>
            </a:r>
            <a:r>
              <a:rPr lang="tr-TR" dirty="0" smtClean="0"/>
              <a:t>.</a:t>
            </a:r>
            <a:r>
              <a:rPr lang="tr-TR" dirty="0" err="1" smtClean="0"/>
              <a:t>Empty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GetName</a:t>
            </a:r>
            <a:r>
              <a:rPr lang="tr-TR" dirty="0" smtClean="0"/>
              <a:t>()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m_name;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SetName</a:t>
            </a:r>
            <a:r>
              <a:rPr lang="tr-TR" dirty="0" smtClean="0"/>
              <a:t>(</a:t>
            </a:r>
            <a:r>
              <a:rPr lang="tr-TR" dirty="0" err="1" smtClean="0"/>
              <a:t>string</a:t>
            </a:r>
            <a:r>
              <a:rPr lang="tr-TR" dirty="0" smtClean="0"/>
              <a:t> name)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m_name = name;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</a:p>
          <a:p>
            <a:r>
              <a:rPr lang="tr-TR" dirty="0" smtClean="0"/>
              <a:t> 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CustomerManagerWithAccessorMethods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cust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SetID</a:t>
            </a:r>
            <a:r>
              <a:rPr lang="tr-TR" dirty="0" smtClean="0"/>
              <a:t>(1);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SetName</a:t>
            </a:r>
            <a:r>
              <a:rPr lang="tr-TR" dirty="0" smtClean="0"/>
              <a:t>("</a:t>
            </a:r>
            <a:r>
              <a:rPr lang="tr-TR" dirty="0" err="1" smtClean="0"/>
              <a:t>Amelio</a:t>
            </a:r>
            <a:r>
              <a:rPr lang="tr-TR" dirty="0" smtClean="0"/>
              <a:t> </a:t>
            </a:r>
            <a:r>
              <a:rPr lang="tr-TR" dirty="0" err="1" smtClean="0"/>
              <a:t>Rosales</a:t>
            </a:r>
            <a:r>
              <a:rPr lang="tr-TR" dirty="0" smtClean="0"/>
              <a:t>");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</a:t>
            </a:r>
          </a:p>
          <a:p>
            <a:r>
              <a:rPr lang="tr-TR" dirty="0" smtClean="0"/>
              <a:t>            "ID: {0}, Name: {1}",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GetID</a:t>
            </a:r>
            <a:r>
              <a:rPr lang="tr-TR" dirty="0" smtClean="0"/>
              <a:t>(),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GetName</a:t>
            </a:r>
            <a:r>
              <a:rPr lang="tr-TR" dirty="0" smtClean="0"/>
              <a:t>());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ReadKey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251520" y="332656"/>
            <a:ext cx="8064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CustomerManagerWithAccessorMethods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cust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SetID</a:t>
            </a:r>
            <a:r>
              <a:rPr lang="tr-TR" dirty="0" smtClean="0"/>
              <a:t>(1);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SetName</a:t>
            </a:r>
            <a:r>
              <a:rPr lang="tr-TR" dirty="0" smtClean="0"/>
              <a:t>("</a:t>
            </a:r>
            <a:r>
              <a:rPr lang="tr-TR" dirty="0" err="1" smtClean="0"/>
              <a:t>Amelio</a:t>
            </a:r>
            <a:r>
              <a:rPr lang="tr-TR" dirty="0" smtClean="0"/>
              <a:t> </a:t>
            </a:r>
            <a:r>
              <a:rPr lang="tr-TR" dirty="0" err="1" smtClean="0"/>
              <a:t>Rosales</a:t>
            </a:r>
            <a:r>
              <a:rPr lang="tr-TR" dirty="0" smtClean="0"/>
              <a:t>");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</a:t>
            </a:r>
          </a:p>
          <a:p>
            <a:r>
              <a:rPr lang="tr-TR" dirty="0" smtClean="0"/>
              <a:t>            "ID: {0}, Name: {1}",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GetID</a:t>
            </a:r>
            <a:r>
              <a:rPr lang="tr-TR" dirty="0" smtClean="0"/>
              <a:t>(),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cust</a:t>
            </a:r>
            <a:r>
              <a:rPr lang="tr-TR" dirty="0" smtClean="0"/>
              <a:t>.</a:t>
            </a:r>
            <a:r>
              <a:rPr lang="tr-TR" dirty="0" err="1" smtClean="0"/>
              <a:t>GetName</a:t>
            </a:r>
            <a:r>
              <a:rPr lang="tr-TR" dirty="0" smtClean="0"/>
              <a:t>());</a:t>
            </a:r>
          </a:p>
          <a:p>
            <a:r>
              <a:rPr lang="tr-TR" dirty="0" smtClean="0"/>
              <a:t>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ReadKey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0"/>
            <a:ext cx="79208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Accessing</a:t>
            </a:r>
            <a:r>
              <a:rPr lang="tr-TR" b="1" dirty="0" smtClean="0"/>
              <a:t> </a:t>
            </a:r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Fields</a:t>
            </a:r>
            <a:r>
              <a:rPr lang="tr-TR" b="1" dirty="0" smtClean="0"/>
              <a:t>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  <a:r>
              <a:rPr lang="tr-TR" b="1" dirty="0" err="1" smtClean="0"/>
              <a:t>Properties</a:t>
            </a:r>
            <a:endParaRPr lang="tr-TR" b="1" dirty="0" smtClean="0"/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endParaRPr lang="tr-TR" dirty="0" smtClean="0"/>
          </a:p>
          <a:p>
            <a:r>
              <a:rPr lang="tr-TR" dirty="0" smtClean="0"/>
              <a:t>{   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 = -1; 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ID   </a:t>
            </a:r>
          </a:p>
          <a:p>
            <a:r>
              <a:rPr lang="tr-TR" dirty="0" smtClean="0"/>
              <a:t>      {       </a:t>
            </a:r>
          </a:p>
          <a:p>
            <a:r>
              <a:rPr lang="tr-TR" dirty="0" smtClean="0"/>
              <a:t>            </a:t>
            </a:r>
            <a:r>
              <a:rPr lang="tr-TR" dirty="0" err="1" smtClean="0"/>
              <a:t>get</a:t>
            </a:r>
            <a:r>
              <a:rPr lang="tr-TR" dirty="0" smtClean="0"/>
              <a:t>      </a:t>
            </a:r>
          </a:p>
          <a:p>
            <a:r>
              <a:rPr lang="tr-TR" dirty="0" smtClean="0"/>
              <a:t>               {</a:t>
            </a:r>
          </a:p>
          <a:p>
            <a:r>
              <a:rPr lang="tr-TR" dirty="0" smtClean="0"/>
              <a:t> 	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; </a:t>
            </a:r>
          </a:p>
          <a:p>
            <a:r>
              <a:rPr lang="tr-TR" dirty="0" smtClean="0"/>
              <a:t>               }</a:t>
            </a:r>
          </a:p>
          <a:p>
            <a:r>
              <a:rPr lang="tr-TR" dirty="0" smtClean="0"/>
              <a:t>            set</a:t>
            </a:r>
          </a:p>
          <a:p>
            <a:r>
              <a:rPr lang="tr-TR" dirty="0" smtClean="0"/>
              <a:t>              { </a:t>
            </a:r>
          </a:p>
          <a:p>
            <a:r>
              <a:rPr lang="tr-TR" dirty="0" smtClean="0"/>
              <a:t>                    m_</a:t>
            </a:r>
            <a:r>
              <a:rPr lang="tr-TR" dirty="0" err="1" smtClean="0"/>
              <a:t>id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       } </a:t>
            </a:r>
          </a:p>
          <a:p>
            <a:r>
              <a:rPr lang="tr-TR" dirty="0" smtClean="0"/>
              <a:t>      }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m_name = </a:t>
            </a:r>
            <a:r>
              <a:rPr lang="tr-TR" dirty="0" err="1" smtClean="0"/>
              <a:t>string</a:t>
            </a:r>
            <a:r>
              <a:rPr lang="tr-TR" dirty="0" smtClean="0"/>
              <a:t>.</a:t>
            </a:r>
            <a:r>
              <a:rPr lang="tr-TR" dirty="0" err="1" smtClean="0"/>
              <a:t>Empty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Name </a:t>
            </a:r>
          </a:p>
          <a:p>
            <a:r>
              <a:rPr lang="tr-TR" dirty="0" smtClean="0"/>
              <a:t>        {</a:t>
            </a:r>
          </a:p>
          <a:p>
            <a:r>
              <a:rPr lang="tr-TR" dirty="0" smtClean="0"/>
              <a:t>	    </a:t>
            </a:r>
            <a:r>
              <a:rPr lang="tr-TR" dirty="0" err="1" smtClean="0"/>
              <a:t>get</a:t>
            </a:r>
            <a:r>
              <a:rPr lang="tr-TR" dirty="0" smtClean="0"/>
              <a:t> 	       {            </a:t>
            </a:r>
            <a:r>
              <a:rPr lang="tr-TR" dirty="0" err="1" smtClean="0"/>
              <a:t>return</a:t>
            </a:r>
            <a:r>
              <a:rPr lang="tr-TR" dirty="0" smtClean="0"/>
              <a:t> m_name;        } </a:t>
            </a:r>
          </a:p>
          <a:p>
            <a:r>
              <a:rPr lang="tr-TR" dirty="0" smtClean="0"/>
              <a:t>	    set        {            m_name = </a:t>
            </a:r>
            <a:r>
              <a:rPr lang="tr-TR" dirty="0" err="1" smtClean="0"/>
              <a:t>value</a:t>
            </a:r>
            <a:r>
              <a:rPr lang="tr-TR" dirty="0" smtClean="0"/>
              <a:t>;        }</a:t>
            </a:r>
          </a:p>
          <a:p>
            <a:r>
              <a:rPr lang="tr-TR" dirty="0" smtClean="0"/>
              <a:t>          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892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CustomerManagerWithProperties</a:t>
            </a:r>
            <a:endParaRPr lang="tr-TR" sz="2000" dirty="0" smtClean="0"/>
          </a:p>
          <a:p>
            <a:r>
              <a:rPr lang="tr-TR" sz="2000" dirty="0" smtClean="0"/>
              <a:t>{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</a:t>
            </a:r>
          </a:p>
          <a:p>
            <a:r>
              <a:rPr lang="tr-TR" sz="2000" dirty="0" smtClean="0"/>
              <a:t>    { </a:t>
            </a:r>
          </a:p>
          <a:p>
            <a:r>
              <a:rPr lang="tr-TR" sz="2000" dirty="0" smtClean="0"/>
              <a:t>       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 </a:t>
            </a:r>
            <a:r>
              <a:rPr lang="tr-TR" sz="2000" dirty="0" err="1" smtClean="0"/>
              <a:t>cust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(); 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.ID = 1; 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.Name = "</a:t>
            </a:r>
            <a:r>
              <a:rPr lang="tr-TR" sz="2000" dirty="0" err="1" smtClean="0"/>
              <a:t>Amelio</a:t>
            </a:r>
            <a:r>
              <a:rPr lang="tr-TR" sz="2000" dirty="0" smtClean="0"/>
              <a:t> </a:t>
            </a:r>
            <a:r>
              <a:rPr lang="tr-TR" sz="2000" dirty="0" err="1" smtClean="0"/>
              <a:t>Rosales</a:t>
            </a:r>
            <a:r>
              <a:rPr lang="tr-TR" sz="2000" dirty="0" smtClean="0"/>
              <a:t>";</a:t>
            </a:r>
          </a:p>
          <a:p>
            <a:r>
              <a:rPr lang="tr-TR" sz="2000" dirty="0" smtClean="0"/>
              <a:t>        </a:t>
            </a:r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WriteLine</a:t>
            </a:r>
            <a:r>
              <a:rPr lang="tr-TR" sz="2000" dirty="0" smtClean="0"/>
              <a:t>( "ID: {0}, Name: {1}",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.ID,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.Name);</a:t>
            </a:r>
          </a:p>
          <a:p>
            <a:r>
              <a:rPr lang="tr-TR" sz="2000" dirty="0" smtClean="0"/>
              <a:t>        </a:t>
            </a:r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ReadKey</a:t>
            </a:r>
            <a:r>
              <a:rPr lang="tr-TR" sz="2000" dirty="0" smtClean="0"/>
              <a:t>();</a:t>
            </a:r>
          </a:p>
          <a:p>
            <a:r>
              <a:rPr lang="tr-TR" sz="2000" dirty="0" smtClean="0"/>
              <a:t>    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4969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Creating</a:t>
            </a:r>
            <a:r>
              <a:rPr lang="tr-TR" b="1" dirty="0" smtClean="0"/>
              <a:t> </a:t>
            </a:r>
            <a:r>
              <a:rPr lang="tr-TR" b="1" dirty="0" err="1" smtClean="0"/>
              <a:t>Read</a:t>
            </a:r>
            <a:r>
              <a:rPr lang="tr-TR" b="1" dirty="0" smtClean="0"/>
              <a:t>-</a:t>
            </a:r>
            <a:r>
              <a:rPr lang="tr-TR" b="1" dirty="0" err="1" smtClean="0"/>
              <a:t>Only</a:t>
            </a:r>
            <a:r>
              <a:rPr lang="tr-TR" b="1" dirty="0" smtClean="0"/>
              <a:t> </a:t>
            </a:r>
            <a:r>
              <a:rPr lang="tr-TR" b="1" dirty="0" err="1" smtClean="0"/>
              <a:t>Properties</a:t>
            </a:r>
            <a:endParaRPr lang="tr-TR" b="1" dirty="0" smtClean="0"/>
          </a:p>
          <a:p>
            <a:r>
              <a:rPr lang="tr-TR" dirty="0" err="1" smtClean="0"/>
              <a:t>Properties</a:t>
            </a:r>
            <a:r>
              <a:rPr lang="tr-TR" dirty="0" smtClean="0"/>
              <a:t> can be </a:t>
            </a:r>
            <a:r>
              <a:rPr lang="tr-TR" dirty="0" err="1" smtClean="0"/>
              <a:t>made</a:t>
            </a:r>
            <a:r>
              <a:rPr lang="tr-TR" dirty="0" smtClean="0"/>
              <a:t> 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. 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accomplished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having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a </a:t>
            </a:r>
            <a:r>
              <a:rPr lang="tr-TR" i="1" dirty="0" err="1" smtClean="0"/>
              <a:t>get</a:t>
            </a:r>
            <a:r>
              <a:rPr lang="tr-TR" dirty="0" smtClean="0"/>
              <a:t> </a:t>
            </a:r>
            <a:r>
              <a:rPr lang="tr-TR" dirty="0" err="1" smtClean="0"/>
              <a:t>accessor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. </a:t>
            </a:r>
            <a:r>
              <a:rPr lang="tr-TR" dirty="0" err="1" smtClean="0"/>
              <a:t>Listing</a:t>
            </a:r>
            <a:r>
              <a:rPr lang="tr-TR" dirty="0" smtClean="0"/>
              <a:t> 10-3 </a:t>
            </a:r>
            <a:r>
              <a:rPr lang="tr-TR" dirty="0" err="1" smtClean="0"/>
              <a:t>demonstrates</a:t>
            </a:r>
            <a:r>
              <a:rPr lang="tr-TR" dirty="0" smtClean="0"/>
              <a:t> </a:t>
            </a:r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create</a:t>
            </a:r>
            <a:r>
              <a:rPr lang="tr-TR" dirty="0" smtClean="0"/>
              <a:t> a </a:t>
            </a:r>
            <a:r>
              <a:rPr lang="tr-TR" dirty="0" err="1" smtClean="0"/>
              <a:t>read</a:t>
            </a:r>
            <a:r>
              <a:rPr lang="tr-TR" dirty="0" smtClean="0"/>
              <a:t>-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endParaRPr lang="tr-TR" dirty="0" smtClean="0"/>
          </a:p>
          <a:p>
            <a:r>
              <a:rPr lang="tr-TR" dirty="0" smtClean="0"/>
              <a:t>{ </a:t>
            </a:r>
          </a:p>
          <a:p>
            <a:r>
              <a:rPr lang="tr-TR" dirty="0" smtClean="0"/>
              <a:t>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 = -1;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m_name = </a:t>
            </a:r>
            <a:r>
              <a:rPr lang="tr-TR" dirty="0" err="1" smtClean="0"/>
              <a:t>string</a:t>
            </a:r>
            <a:r>
              <a:rPr lang="tr-TR" dirty="0" smtClean="0"/>
              <a:t>.</a:t>
            </a:r>
            <a:r>
              <a:rPr lang="tr-TR" dirty="0" err="1" smtClean="0"/>
              <a:t>Empty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, </a:t>
            </a:r>
            <a:r>
              <a:rPr lang="tr-TR" dirty="0" err="1" smtClean="0"/>
              <a:t>string</a:t>
            </a:r>
            <a:r>
              <a:rPr lang="tr-TR" dirty="0" smtClean="0"/>
              <a:t> name)</a:t>
            </a:r>
          </a:p>
          <a:p>
            <a:r>
              <a:rPr lang="tr-TR" dirty="0" smtClean="0"/>
              <a:t>    { </a:t>
            </a:r>
          </a:p>
          <a:p>
            <a:r>
              <a:rPr lang="tr-TR" dirty="0" smtClean="0"/>
              <a:t>       m_</a:t>
            </a:r>
            <a:r>
              <a:rPr lang="tr-TR" dirty="0" err="1" smtClean="0"/>
              <a:t>id</a:t>
            </a:r>
            <a:r>
              <a:rPr lang="tr-TR" dirty="0" smtClean="0"/>
              <a:t> = </a:t>
            </a:r>
            <a:r>
              <a:rPr lang="tr-TR" dirty="0" err="1" smtClean="0"/>
              <a:t>id</a:t>
            </a:r>
            <a:r>
              <a:rPr lang="tr-TR" dirty="0" smtClean="0"/>
              <a:t>;</a:t>
            </a:r>
          </a:p>
          <a:p>
            <a:r>
              <a:rPr lang="tr-TR" dirty="0" smtClean="0"/>
              <a:t>        m_name = name; </a:t>
            </a:r>
          </a:p>
          <a:p>
            <a:r>
              <a:rPr lang="tr-TR" dirty="0" smtClean="0"/>
              <a:t>   }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ID </a:t>
            </a:r>
          </a:p>
          <a:p>
            <a:r>
              <a:rPr lang="tr-TR" dirty="0" smtClean="0"/>
              <a:t>  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get</a:t>
            </a:r>
            <a:r>
              <a:rPr lang="tr-TR" dirty="0" smtClean="0"/>
              <a:t>         {            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;        } </a:t>
            </a:r>
          </a:p>
          <a:p>
            <a:r>
              <a:rPr lang="tr-TR" dirty="0" smtClean="0"/>
              <a:t>      } 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Name </a:t>
            </a:r>
          </a:p>
          <a:p>
            <a:r>
              <a:rPr lang="tr-TR" dirty="0" smtClean="0"/>
              <a:t>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get</a:t>
            </a:r>
            <a:r>
              <a:rPr lang="tr-TR" dirty="0" smtClean="0"/>
              <a:t>        {            </a:t>
            </a:r>
            <a:r>
              <a:rPr lang="tr-TR" dirty="0" err="1" smtClean="0"/>
              <a:t>return</a:t>
            </a:r>
            <a:r>
              <a:rPr lang="tr-TR" dirty="0" smtClean="0"/>
              <a:t> m_name;        }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32656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ReadOnlyCustomerManager</a:t>
            </a:r>
            <a:endParaRPr lang="tr-TR" sz="2000" dirty="0" smtClean="0"/>
          </a:p>
          <a:p>
            <a:r>
              <a:rPr lang="tr-TR" sz="2000" dirty="0" smtClean="0"/>
              <a:t>{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</a:t>
            </a:r>
          </a:p>
          <a:p>
            <a:r>
              <a:rPr lang="tr-TR" sz="2000" dirty="0" smtClean="0"/>
              <a:t>    {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 </a:t>
            </a:r>
            <a:r>
              <a:rPr lang="tr-TR" sz="2000" dirty="0" err="1" smtClean="0"/>
              <a:t>cust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(1, "</a:t>
            </a:r>
            <a:r>
              <a:rPr lang="tr-TR" sz="2000" dirty="0" err="1" smtClean="0"/>
              <a:t>Amelio</a:t>
            </a:r>
            <a:r>
              <a:rPr lang="tr-TR" sz="2000" dirty="0" smtClean="0"/>
              <a:t> </a:t>
            </a:r>
            <a:r>
              <a:rPr lang="tr-TR" sz="2000" dirty="0" err="1" smtClean="0"/>
              <a:t>Rosales</a:t>
            </a:r>
            <a:r>
              <a:rPr lang="tr-TR" sz="2000" dirty="0" smtClean="0"/>
              <a:t>");</a:t>
            </a:r>
          </a:p>
          <a:p>
            <a:r>
              <a:rPr lang="tr-TR" sz="2000" dirty="0" smtClean="0"/>
              <a:t>         </a:t>
            </a:r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WriteLine</a:t>
            </a:r>
            <a:r>
              <a:rPr lang="tr-TR" sz="2000" dirty="0" smtClean="0"/>
              <a:t>(  "ID: {0}, Name: {1}", 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.ID,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.Name); 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ReadKey</a:t>
            </a:r>
            <a:r>
              <a:rPr lang="tr-TR" sz="2000" dirty="0" smtClean="0"/>
              <a:t>();</a:t>
            </a:r>
          </a:p>
          <a:p>
            <a:r>
              <a:rPr lang="tr-TR" sz="2000" dirty="0" smtClean="0"/>
              <a:t>    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611560" y="404664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Write</a:t>
            </a:r>
            <a:r>
              <a:rPr lang="tr-TR" b="1" dirty="0" smtClean="0"/>
              <a:t>-</a:t>
            </a:r>
            <a:r>
              <a:rPr lang="tr-TR" b="1" dirty="0" err="1" smtClean="0"/>
              <a:t>Only</a:t>
            </a:r>
            <a:r>
              <a:rPr lang="tr-TR" b="1" dirty="0" smtClean="0"/>
              <a:t> </a:t>
            </a:r>
            <a:r>
              <a:rPr lang="tr-TR" b="1" dirty="0" err="1" smtClean="0"/>
              <a:t>Properties</a:t>
            </a:r>
            <a:endParaRPr lang="tr-TR" b="1" dirty="0" smtClean="0"/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m_</a:t>
            </a:r>
            <a:r>
              <a:rPr lang="tr-TR" dirty="0" err="1" smtClean="0"/>
              <a:t>id</a:t>
            </a:r>
            <a:r>
              <a:rPr lang="tr-TR" dirty="0" smtClean="0"/>
              <a:t> = -1;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ID </a:t>
            </a:r>
          </a:p>
          <a:p>
            <a:r>
              <a:rPr lang="tr-TR" dirty="0" smtClean="0"/>
              <a:t>      {</a:t>
            </a:r>
          </a:p>
          <a:p>
            <a:r>
              <a:rPr lang="tr-TR" dirty="0" smtClean="0"/>
              <a:t>          set        {            m_</a:t>
            </a:r>
            <a:r>
              <a:rPr lang="tr-TR" dirty="0" err="1" smtClean="0"/>
              <a:t>id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        } </a:t>
            </a:r>
          </a:p>
          <a:p>
            <a:r>
              <a:rPr lang="tr-TR" dirty="0" smtClean="0"/>
              <a:t>      }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m_name = </a:t>
            </a:r>
            <a:r>
              <a:rPr lang="tr-TR" dirty="0" err="1" smtClean="0"/>
              <a:t>string</a:t>
            </a:r>
            <a:r>
              <a:rPr lang="tr-TR" dirty="0" smtClean="0"/>
              <a:t>.</a:t>
            </a:r>
            <a:r>
              <a:rPr lang="tr-TR" dirty="0" err="1" smtClean="0"/>
              <a:t>Empty</a:t>
            </a:r>
            <a:r>
              <a:rPr lang="tr-TR" dirty="0" smtClean="0"/>
              <a:t>;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Name</a:t>
            </a:r>
          </a:p>
          <a:p>
            <a:r>
              <a:rPr lang="tr-TR" dirty="0" smtClean="0"/>
              <a:t>     {</a:t>
            </a:r>
          </a:p>
          <a:p>
            <a:r>
              <a:rPr lang="tr-TR" dirty="0" smtClean="0"/>
              <a:t>         set        {            m_name = </a:t>
            </a:r>
            <a:r>
              <a:rPr lang="tr-TR" dirty="0" err="1" smtClean="0"/>
              <a:t>value</a:t>
            </a:r>
            <a:r>
              <a:rPr lang="tr-TR" dirty="0" smtClean="0"/>
              <a:t>;        }</a:t>
            </a:r>
          </a:p>
          <a:p>
            <a:r>
              <a:rPr lang="tr-TR" dirty="0" smtClean="0"/>
              <a:t>     }</a:t>
            </a:r>
          </a:p>
          <a:p>
            <a:r>
              <a:rPr lang="tr-TR" dirty="0" smtClean="0"/>
              <a:t> 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DisplayCustomerData</a:t>
            </a:r>
            <a:r>
              <a:rPr lang="tr-TR" dirty="0" smtClean="0"/>
              <a:t>() </a:t>
            </a:r>
          </a:p>
          <a:p>
            <a:r>
              <a:rPr lang="tr-TR" dirty="0" smtClean="0"/>
              <a:t>  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("ID: {0}, Name:            {1}", m_</a:t>
            </a:r>
            <a:r>
              <a:rPr lang="tr-TR" dirty="0" err="1" smtClean="0"/>
              <a:t>id</a:t>
            </a:r>
            <a:r>
              <a:rPr lang="tr-TR" dirty="0" smtClean="0"/>
              <a:t>, m_name); </a:t>
            </a:r>
          </a:p>
          <a:p>
            <a:r>
              <a:rPr lang="tr-TR" dirty="0" smtClean="0"/>
              <a:t>     }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260648"/>
            <a:ext cx="8136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WriteOnlyCustomerManager</a:t>
            </a:r>
            <a:endParaRPr lang="tr-TR" sz="2000" dirty="0" smtClean="0"/>
          </a:p>
          <a:p>
            <a:r>
              <a:rPr lang="tr-TR" sz="2000" dirty="0" smtClean="0"/>
              <a:t>{</a:t>
            </a:r>
          </a:p>
          <a:p>
            <a:r>
              <a:rPr lang="tr-TR" sz="2000" dirty="0" smtClean="0"/>
              <a:t>   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</a:t>
            </a:r>
          </a:p>
          <a:p>
            <a:r>
              <a:rPr lang="tr-TR" sz="2000" dirty="0" smtClean="0"/>
              <a:t>    {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 </a:t>
            </a:r>
            <a:r>
              <a:rPr lang="tr-TR" sz="2000" dirty="0" err="1" smtClean="0"/>
              <a:t>cust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Customer</a:t>
            </a:r>
            <a:r>
              <a:rPr lang="tr-TR" sz="2000" dirty="0" smtClean="0"/>
              <a:t>();</a:t>
            </a:r>
          </a:p>
          <a:p>
            <a:r>
              <a:rPr lang="tr-TR" sz="2000" dirty="0" smtClean="0"/>
              <a:t>      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.ID = 1;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.Name = "</a:t>
            </a:r>
            <a:r>
              <a:rPr lang="tr-TR" sz="2000" dirty="0" err="1" smtClean="0"/>
              <a:t>Amelio</a:t>
            </a:r>
            <a:r>
              <a:rPr lang="tr-TR" sz="2000" dirty="0" smtClean="0"/>
              <a:t> </a:t>
            </a:r>
            <a:r>
              <a:rPr lang="tr-TR" sz="2000" dirty="0" err="1" smtClean="0"/>
              <a:t>Rosales</a:t>
            </a:r>
            <a:r>
              <a:rPr lang="tr-TR" sz="2000" dirty="0" smtClean="0"/>
              <a:t>"; 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cust</a:t>
            </a:r>
            <a:r>
              <a:rPr lang="tr-TR" sz="2000" dirty="0" smtClean="0"/>
              <a:t>.</a:t>
            </a:r>
            <a:r>
              <a:rPr lang="tr-TR" sz="2000" dirty="0" err="1" smtClean="0"/>
              <a:t>DisplayCustomerData</a:t>
            </a:r>
            <a:r>
              <a:rPr lang="tr-TR" sz="2000" dirty="0" smtClean="0"/>
              <a:t>(); </a:t>
            </a:r>
          </a:p>
          <a:p>
            <a:r>
              <a:rPr lang="tr-TR" sz="2000" dirty="0" smtClean="0"/>
              <a:t>        </a:t>
            </a:r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ReadKey</a:t>
            </a:r>
            <a:r>
              <a:rPr lang="tr-TR" sz="2000" dirty="0" smtClean="0"/>
              <a:t>();</a:t>
            </a:r>
          </a:p>
          <a:p>
            <a:r>
              <a:rPr lang="tr-TR" sz="2000" dirty="0" smtClean="0"/>
              <a:t>    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Order</a:t>
            </a:r>
            <a:r>
              <a:rPr lang="tr-TR" b="1" dirty="0" smtClean="0"/>
              <a:t> of </a:t>
            </a:r>
            <a:r>
              <a:rPr lang="tr-TR" b="1" dirty="0" err="1" smtClean="0"/>
              <a:t>Member</a:t>
            </a:r>
            <a:r>
              <a:rPr lang="tr-TR" b="1" dirty="0" smtClean="0"/>
              <a:t> </a:t>
            </a:r>
            <a:r>
              <a:rPr lang="tr-TR" b="1" dirty="0" err="1" smtClean="0"/>
              <a:t>Modifiers</a:t>
            </a:r>
            <a:endParaRPr lang="tr-TR" dirty="0" smtClean="0"/>
          </a:p>
          <a:p>
            <a:r>
              <a:rPr lang="en-US" dirty="0" smtClean="0"/>
              <a:t>Previously, </a:t>
            </a:r>
            <a:r>
              <a:rPr lang="tr-TR" dirty="0" err="1" smtClean="0"/>
              <a:t>we</a:t>
            </a:r>
            <a:r>
              <a:rPr lang="en-US" dirty="0" smtClean="0"/>
              <a:t> saw that the declarations of fields and methods can include modifiers such as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. </a:t>
            </a:r>
            <a:r>
              <a:rPr lang="en-US" dirty="0" smtClean="0"/>
              <a:t>I will discuss a number of additional modifiers. Since many</a:t>
            </a:r>
          </a:p>
          <a:p>
            <a:r>
              <a:rPr lang="en-US" dirty="0" smtClean="0"/>
              <a:t>of these modifiers can be used together, the question that arises is: what order do they need</a:t>
            </a:r>
            <a:r>
              <a:rPr lang="tr-TR" dirty="0" smtClean="0"/>
              <a:t>  </a:t>
            </a:r>
            <a:r>
              <a:rPr lang="tr-TR" dirty="0" err="1" smtClean="0"/>
              <a:t>to</a:t>
            </a:r>
            <a:r>
              <a:rPr lang="tr-TR" dirty="0" smtClean="0"/>
              <a:t> be in?</a:t>
            </a:r>
          </a:p>
          <a:p>
            <a:endParaRPr lang="tr-TR" dirty="0" smtClean="0"/>
          </a:p>
          <a:p>
            <a:r>
              <a:rPr lang="en-US" dirty="0" smtClean="0"/>
              <a:t>When a declaration has multiple modifiers, they can be placed in any order before the core</a:t>
            </a:r>
            <a:r>
              <a:rPr lang="tr-TR" dirty="0" smtClean="0"/>
              <a:t> </a:t>
            </a:r>
            <a:r>
              <a:rPr lang="en-US" dirty="0" smtClean="0"/>
              <a:t>declaration. So far, I’ve only discussed two modifiers: public and private. When there are multiple</a:t>
            </a:r>
            <a:r>
              <a:rPr lang="tr-TR" dirty="0" smtClean="0"/>
              <a:t> </a:t>
            </a:r>
            <a:r>
              <a:rPr lang="en-US" dirty="0" smtClean="0"/>
              <a:t>attributes, they can be placed in any order before the modifiers.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public and static are both modifiers that can be used together to modify</a:t>
            </a:r>
            <a:r>
              <a:rPr lang="tr-TR" dirty="0" smtClean="0"/>
              <a:t> </a:t>
            </a:r>
            <a:r>
              <a:rPr lang="en-US" dirty="0" smtClean="0"/>
              <a:t>certain </a:t>
            </a:r>
            <a:r>
              <a:rPr lang="tr-TR" dirty="0" smtClean="0"/>
              <a:t> </a:t>
            </a:r>
            <a:r>
              <a:rPr lang="en-US" dirty="0" smtClean="0"/>
              <a:t>declarations. Since they’re both modifiers, they can be placed in either order. The following</a:t>
            </a:r>
            <a:r>
              <a:rPr lang="tr-TR" dirty="0" smtClean="0"/>
              <a:t> </a:t>
            </a:r>
            <a:r>
              <a:rPr lang="en-US" dirty="0" smtClean="0"/>
              <a:t>two lines are semantically equivalent: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MaxVal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MaxVal</a:t>
            </a:r>
            <a:r>
              <a:rPr lang="tr-TR" dirty="0" smtClean="0"/>
              <a:t>;</a:t>
            </a:r>
          </a:p>
          <a:p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43700" r="24332" b="17240"/>
          <a:stretch>
            <a:fillRect/>
          </a:stretch>
        </p:blipFill>
        <p:spPr bwMode="auto">
          <a:xfrm>
            <a:off x="3019559" y="3933056"/>
            <a:ext cx="6124441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260648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Auto</a:t>
            </a:r>
            <a:r>
              <a:rPr lang="tr-TR" b="1" dirty="0" smtClean="0"/>
              <a:t>-</a:t>
            </a:r>
            <a:r>
              <a:rPr lang="tr-TR" b="1" dirty="0" err="1" smtClean="0"/>
              <a:t>Implemented</a:t>
            </a:r>
            <a:r>
              <a:rPr lang="tr-TR" b="1" dirty="0" smtClean="0"/>
              <a:t> </a:t>
            </a:r>
            <a:r>
              <a:rPr lang="tr-TR" b="1" dirty="0" err="1" smtClean="0"/>
              <a:t>Properties</a:t>
            </a:r>
            <a:endParaRPr lang="tr-TR" b="1" dirty="0" smtClean="0"/>
          </a:p>
          <a:p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; </a:t>
            </a:r>
          </a:p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ID { </a:t>
            </a:r>
            <a:r>
              <a:rPr lang="tr-TR" dirty="0" err="1" smtClean="0"/>
              <a:t>get</a:t>
            </a:r>
            <a:r>
              <a:rPr lang="tr-TR" dirty="0" smtClean="0"/>
              <a:t>; set; }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Name { </a:t>
            </a:r>
            <a:r>
              <a:rPr lang="tr-TR" dirty="0" err="1" smtClean="0"/>
              <a:t>get</a:t>
            </a:r>
            <a:r>
              <a:rPr lang="tr-TR" dirty="0" smtClean="0"/>
              <a:t>; set; }</a:t>
            </a:r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tr-TR" dirty="0" smtClean="0"/>
              <a:t> 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AutoImplementedCustomerManager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   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 </a:t>
            </a:r>
          </a:p>
          <a:p>
            <a:r>
              <a:rPr lang="tr-TR" dirty="0" smtClean="0"/>
              <a:t>   {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cust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Customer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         </a:t>
            </a:r>
            <a:r>
              <a:rPr lang="tr-TR" dirty="0" err="1" smtClean="0"/>
              <a:t>cust</a:t>
            </a:r>
            <a:r>
              <a:rPr lang="tr-TR" dirty="0" smtClean="0"/>
              <a:t>.ID = 1; 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cust</a:t>
            </a:r>
            <a:r>
              <a:rPr lang="tr-TR" dirty="0" smtClean="0"/>
              <a:t>.Name = "</a:t>
            </a:r>
            <a:r>
              <a:rPr lang="tr-TR" dirty="0" err="1" smtClean="0"/>
              <a:t>Amelio</a:t>
            </a:r>
            <a:r>
              <a:rPr lang="tr-TR" dirty="0" smtClean="0"/>
              <a:t> </a:t>
            </a:r>
            <a:r>
              <a:rPr lang="tr-TR" dirty="0" err="1" smtClean="0"/>
              <a:t>Rosales</a:t>
            </a:r>
            <a:r>
              <a:rPr lang="tr-TR" dirty="0" smtClean="0"/>
              <a:t>";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  "ID: {0}, Name: {1}",            </a:t>
            </a:r>
            <a:r>
              <a:rPr lang="tr-TR" dirty="0" err="1" smtClean="0"/>
              <a:t>cust</a:t>
            </a:r>
            <a:r>
              <a:rPr lang="tr-TR" dirty="0" smtClean="0"/>
              <a:t>.ID,            </a:t>
            </a:r>
            <a:r>
              <a:rPr lang="tr-TR" dirty="0" err="1" smtClean="0"/>
              <a:t>cust</a:t>
            </a:r>
            <a:r>
              <a:rPr lang="tr-TR" dirty="0" smtClean="0"/>
              <a:t>.Name); 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ReadKey</a:t>
            </a:r>
            <a:r>
              <a:rPr lang="tr-TR" dirty="0" smtClean="0"/>
              <a:t>();</a:t>
            </a:r>
          </a:p>
          <a:p>
            <a:r>
              <a:rPr lang="tr-TR" dirty="0" smtClean="0"/>
              <a:t>    }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764704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Instance</a:t>
            </a:r>
            <a:r>
              <a:rPr lang="tr-TR" b="1" dirty="0" smtClean="0"/>
              <a:t> </a:t>
            </a:r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Members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dirty="0" smtClean="0"/>
              <a:t>Class members can be associated with an instance or with the class as a whole. By default,</a:t>
            </a:r>
          </a:p>
          <a:p>
            <a:r>
              <a:rPr lang="en-US" dirty="0" smtClean="0"/>
              <a:t>members are associated with an instance. You can think of each instance of a class as having its</a:t>
            </a:r>
            <a:r>
              <a:rPr lang="tr-TR" dirty="0" smtClean="0"/>
              <a:t> </a:t>
            </a:r>
            <a:r>
              <a:rPr lang="en-US" dirty="0" smtClean="0"/>
              <a:t>own copy of each class member. These members are called </a:t>
            </a:r>
            <a:r>
              <a:rPr lang="en-US" i="1" dirty="0" smtClean="0"/>
              <a:t>instance members.</a:t>
            </a:r>
            <a:endParaRPr lang="tr-TR" i="1" dirty="0" smtClean="0"/>
          </a:p>
          <a:p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D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Mem1;</a:t>
            </a:r>
          </a:p>
          <a:p>
            <a:r>
              <a:rPr lang="tr-TR" dirty="0" smtClean="0"/>
              <a:t>}</a:t>
            </a:r>
          </a:p>
          <a:p>
            <a:r>
              <a:rPr lang="tr-TR" dirty="0" err="1" smtClean="0"/>
              <a:t>class</a:t>
            </a:r>
            <a:r>
              <a:rPr lang="tr-TR" dirty="0" smtClean="0"/>
              <a:t> Program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smtClean="0"/>
              <a:t>D d1 = </a:t>
            </a:r>
            <a:r>
              <a:rPr lang="tr-TR" dirty="0" err="1" smtClean="0"/>
              <a:t>new</a:t>
            </a:r>
            <a:r>
              <a:rPr lang="tr-TR" dirty="0" smtClean="0"/>
              <a:t> D();</a:t>
            </a:r>
          </a:p>
          <a:p>
            <a:pPr lvl="2"/>
            <a:r>
              <a:rPr lang="tr-TR" dirty="0" smtClean="0"/>
              <a:t>D d2 = </a:t>
            </a:r>
            <a:r>
              <a:rPr lang="tr-TR" dirty="0" err="1" smtClean="0"/>
              <a:t>new</a:t>
            </a:r>
            <a:r>
              <a:rPr lang="tr-TR" dirty="0" smtClean="0"/>
              <a:t> D();</a:t>
            </a:r>
          </a:p>
          <a:p>
            <a:pPr lvl="2"/>
            <a:r>
              <a:rPr lang="tr-TR" dirty="0" smtClean="0"/>
              <a:t>d1.Mem1 = 10; d2.Mem1 = 28;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("d1 = {0}, d2 = {1}", d1.Mem1, d2.Mem1);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</a:p>
          <a:p>
            <a:r>
              <a:rPr lang="tr-TR" dirty="0" smtClean="0"/>
              <a:t>d1 = 10, d2 = 28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074" t="65120" r="30977" b="9680"/>
          <a:stretch>
            <a:fillRect/>
          </a:stretch>
        </p:blipFill>
        <p:spPr bwMode="auto">
          <a:xfrm>
            <a:off x="1259632" y="0"/>
            <a:ext cx="701357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323528" y="263691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Static</a:t>
            </a:r>
            <a:r>
              <a:rPr lang="tr-TR" b="1" dirty="0" smtClean="0"/>
              <a:t> </a:t>
            </a:r>
            <a:r>
              <a:rPr lang="tr-TR" b="1" dirty="0" err="1" smtClean="0"/>
              <a:t>Fields</a:t>
            </a:r>
            <a:endParaRPr lang="tr-TR" b="1" dirty="0" smtClean="0"/>
          </a:p>
          <a:p>
            <a:endParaRPr lang="tr-TR" dirty="0" smtClean="0"/>
          </a:p>
          <a:p>
            <a:r>
              <a:rPr lang="en-US" dirty="0" smtClean="0"/>
              <a:t>Besides instance fields, classes can also have </a:t>
            </a:r>
            <a:r>
              <a:rPr lang="en-US" i="1" dirty="0" smtClean="0"/>
              <a:t>static fields.</a:t>
            </a:r>
            <a:endParaRPr lang="tr-TR" i="1" dirty="0" smtClean="0"/>
          </a:p>
          <a:p>
            <a:r>
              <a:rPr lang="en-US" dirty="0" smtClean="0"/>
              <a:t>A static field is </a:t>
            </a:r>
            <a:r>
              <a:rPr lang="en-US" i="1" dirty="0" smtClean="0"/>
              <a:t>shared by all the instances of the class, and all the instances access the</a:t>
            </a:r>
          </a:p>
          <a:p>
            <a:r>
              <a:rPr lang="en-US" dirty="0" smtClean="0"/>
              <a:t>same memory location. Hence, if the value of the memory location is changed by one</a:t>
            </a:r>
            <a:r>
              <a:rPr lang="tr-TR" dirty="0" smtClean="0"/>
              <a:t> </a:t>
            </a:r>
            <a:r>
              <a:rPr lang="en-US" dirty="0" smtClean="0"/>
              <a:t>instance, the change is visible to all the instances.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Use the static modifier to declare a field static, as follows:</a:t>
            </a:r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D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int</a:t>
            </a:r>
            <a:r>
              <a:rPr lang="tr-TR" dirty="0" smtClean="0"/>
              <a:t> Mem1; // </a:t>
            </a:r>
            <a:r>
              <a:rPr lang="tr-TR" dirty="0" err="1" smtClean="0"/>
              <a:t>Instance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endParaRPr lang="tr-TR" dirty="0" smtClean="0"/>
          </a:p>
          <a:p>
            <a:pPr lvl="1"/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Mem2; // Static field</a:t>
            </a:r>
          </a:p>
          <a:p>
            <a:r>
              <a:rPr lang="tr-TR" dirty="0" smtClean="0"/>
              <a:t>          ↑</a:t>
            </a:r>
          </a:p>
          <a:p>
            <a:r>
              <a:rPr lang="tr-TR" dirty="0" smtClean="0"/>
              <a:t>}      </a:t>
            </a:r>
            <a:r>
              <a:rPr lang="tr-TR" dirty="0" err="1" smtClean="0"/>
              <a:t>Keyword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2148" t="47879" r="21005" b="6761"/>
          <a:stretch>
            <a:fillRect/>
          </a:stretch>
        </p:blipFill>
        <p:spPr bwMode="auto">
          <a:xfrm>
            <a:off x="467544" y="2852936"/>
            <a:ext cx="8136904" cy="360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323528" y="332656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figure shows that static field Mem2 is</a:t>
            </a:r>
            <a:r>
              <a:rPr lang="tr-TR" sz="2000" dirty="0" smtClean="0"/>
              <a:t> </a:t>
            </a:r>
            <a:r>
              <a:rPr lang="en-US" sz="2000" dirty="0" smtClean="0"/>
              <a:t>stored separately from the storage of any of the instances. The gray fields inside the instances</a:t>
            </a:r>
            <a:r>
              <a:rPr lang="tr-TR" sz="2000" dirty="0" smtClean="0"/>
              <a:t> </a:t>
            </a:r>
            <a:r>
              <a:rPr lang="en-US" sz="2000" dirty="0" smtClean="0"/>
              <a:t>represent the fact that, from inside the instance, the static field looks like any other member field.</a:t>
            </a:r>
          </a:p>
          <a:p>
            <a:r>
              <a:rPr lang="en-US" sz="2000" dirty="0" smtClean="0"/>
              <a:t>• Because Mem2 is static, both instances of class D share a single Mem2 field. If Mem2 is</a:t>
            </a:r>
            <a:r>
              <a:rPr lang="tr-TR" sz="2000" dirty="0" smtClean="0"/>
              <a:t> </a:t>
            </a:r>
            <a:r>
              <a:rPr lang="en-US" sz="2000" dirty="0" smtClean="0"/>
              <a:t>changed in one instance, it is changed in the other as well.</a:t>
            </a:r>
          </a:p>
          <a:p>
            <a:r>
              <a:rPr lang="en-US" sz="2000" dirty="0" smtClean="0"/>
              <a:t>• Member Mem1 is not declared static, so each instance has its own copy.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Static Members from Outside the Class</a:t>
            </a:r>
            <a:endParaRPr lang="tr-TR" b="1" dirty="0" smtClean="0"/>
          </a:p>
          <a:p>
            <a:r>
              <a:rPr lang="en-US" dirty="0" smtClean="0"/>
              <a:t>Static members, like instance members, are also accessed from outside the class using </a:t>
            </a:r>
            <a:r>
              <a:rPr lang="en-US" dirty="0" err="1" smtClean="0"/>
              <a:t>dotsyntax</a:t>
            </a:r>
            <a:r>
              <a:rPr lang="tr-TR" dirty="0" smtClean="0"/>
              <a:t> </a:t>
            </a:r>
            <a:r>
              <a:rPr lang="en-US" dirty="0" smtClean="0"/>
              <a:t>notation. But since there is no instance, you must use the </a:t>
            </a:r>
            <a:r>
              <a:rPr lang="en-US" i="1" dirty="0" smtClean="0"/>
              <a:t>class name, as shown here:</a:t>
            </a:r>
            <a:endParaRPr lang="tr-TR" i="1" dirty="0" smtClean="0"/>
          </a:p>
          <a:p>
            <a:endParaRPr lang="tr-TR" i="1" dirty="0" smtClean="0"/>
          </a:p>
          <a:p>
            <a:r>
              <a:rPr lang="en-US" dirty="0" smtClean="0"/>
              <a:t>D.Mem2 = 5; // Accessing the static class member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class</a:t>
            </a:r>
            <a:r>
              <a:rPr lang="tr-TR" dirty="0" smtClean="0"/>
              <a:t> D</a:t>
            </a:r>
          </a:p>
          <a:p>
            <a:r>
              <a:rPr lang="tr-TR" dirty="0" smtClean="0"/>
              <a:t> {</a:t>
            </a:r>
          </a:p>
          <a:p>
            <a:pPr lvl="1"/>
            <a:r>
              <a:rPr lang="tr-TR" dirty="0" err="1" smtClean="0"/>
              <a:t>int</a:t>
            </a:r>
            <a:r>
              <a:rPr lang="tr-TR" dirty="0" smtClean="0"/>
              <a:t> Mem1;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Mem2;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SetVars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v1, </a:t>
            </a:r>
            <a:r>
              <a:rPr lang="en-US" dirty="0" err="1" smtClean="0"/>
              <a:t>int</a:t>
            </a:r>
            <a:r>
              <a:rPr lang="en-US" dirty="0" smtClean="0"/>
              <a:t> v2) // Set the values</a:t>
            </a:r>
          </a:p>
          <a:p>
            <a:pPr lvl="1"/>
            <a:r>
              <a:rPr lang="tr-TR" dirty="0" smtClean="0"/>
              <a:t>{ Mem1 = v1; Mem2 = v2; }</a:t>
            </a:r>
          </a:p>
          <a:p>
            <a:pPr lvl="1"/>
            <a:r>
              <a:rPr lang="tr-TR" dirty="0" smtClean="0"/>
              <a:t>                          </a:t>
            </a:r>
            <a:r>
              <a:rPr lang="en-US" dirty="0" smtClean="0">
                <a:solidFill>
                  <a:srgbClr val="FF0000"/>
                </a:solidFill>
              </a:rPr>
              <a:t>↑ Access as if it were an instance field</a:t>
            </a:r>
          </a:p>
          <a:p>
            <a:pPr lvl="1"/>
            <a:r>
              <a:rPr lang="en-US" dirty="0" smtClean="0"/>
              <a:t>public void Display( string </a:t>
            </a:r>
            <a:r>
              <a:rPr lang="en-US" dirty="0" err="1" smtClean="0"/>
              <a:t>str</a:t>
            </a:r>
            <a:r>
              <a:rPr lang="en-US" dirty="0" smtClean="0"/>
              <a:t> )</a:t>
            </a:r>
          </a:p>
          <a:p>
            <a:pPr lvl="1"/>
            <a:r>
              <a:rPr lang="tr-TR" dirty="0" smtClean="0"/>
              <a:t>{</a:t>
            </a:r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("{0}: Mem1= {1}, Mem2= {2}", </a:t>
            </a:r>
            <a:r>
              <a:rPr lang="tr-TR" dirty="0" err="1" smtClean="0"/>
              <a:t>str</a:t>
            </a:r>
            <a:r>
              <a:rPr lang="tr-TR" dirty="0" smtClean="0"/>
              <a:t>, Mem1, Mem2); </a:t>
            </a:r>
          </a:p>
          <a:p>
            <a:r>
              <a:rPr lang="tr-TR" dirty="0" smtClean="0"/>
              <a:t>           }                                                                                                           ↑</a:t>
            </a:r>
          </a:p>
          <a:p>
            <a:r>
              <a:rPr lang="tr-TR" dirty="0" smtClean="0"/>
              <a:t>                  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Access as if it were an instance field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611560" y="404664"/>
            <a:ext cx="7813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Program   </a:t>
            </a:r>
          </a:p>
          <a:p>
            <a:r>
              <a:rPr lang="tr-TR" dirty="0" smtClean="0"/>
              <a:t> {</a:t>
            </a:r>
          </a:p>
          <a:p>
            <a:r>
              <a:rPr lang="tr-TR" dirty="0" smtClean="0"/>
              <a:t>      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r>
              <a:rPr lang="tr-TR" dirty="0" smtClean="0"/>
              <a:t>       {</a:t>
            </a:r>
          </a:p>
          <a:p>
            <a:pPr lvl="1"/>
            <a:r>
              <a:rPr lang="en-US" dirty="0" smtClean="0"/>
              <a:t>D d1 = new D(), d2 = new D(); // Create two instances.</a:t>
            </a:r>
          </a:p>
          <a:p>
            <a:pPr lvl="1"/>
            <a:r>
              <a:rPr lang="en-US" dirty="0" smtClean="0"/>
              <a:t>d1.SetVars(2, 4);</a:t>
            </a:r>
            <a:r>
              <a:rPr lang="tr-TR" dirty="0" smtClean="0"/>
              <a:t>	</a:t>
            </a:r>
            <a:r>
              <a:rPr lang="en-US" dirty="0" smtClean="0"/>
              <a:t> // Set d1's values.</a:t>
            </a:r>
          </a:p>
          <a:p>
            <a:pPr lvl="1"/>
            <a:r>
              <a:rPr lang="tr-TR" dirty="0" smtClean="0"/>
              <a:t>d1.</a:t>
            </a:r>
            <a:r>
              <a:rPr lang="tr-TR" dirty="0" err="1" smtClean="0"/>
              <a:t>Display</a:t>
            </a:r>
            <a:r>
              <a:rPr lang="tr-TR" dirty="0" smtClean="0"/>
              <a:t>("d1");</a:t>
            </a:r>
          </a:p>
          <a:p>
            <a:pPr lvl="1"/>
            <a:r>
              <a:rPr lang="en-US" dirty="0" smtClean="0"/>
              <a:t>d2.SetVars(15, 17); </a:t>
            </a:r>
            <a:r>
              <a:rPr lang="tr-TR" dirty="0" smtClean="0"/>
              <a:t>	</a:t>
            </a:r>
            <a:r>
              <a:rPr lang="en-US" dirty="0" smtClean="0"/>
              <a:t>// Set d2's values.</a:t>
            </a:r>
          </a:p>
          <a:p>
            <a:pPr lvl="1"/>
            <a:r>
              <a:rPr lang="tr-TR" dirty="0" smtClean="0"/>
              <a:t>d2.</a:t>
            </a:r>
            <a:r>
              <a:rPr lang="tr-TR" dirty="0" err="1" smtClean="0"/>
              <a:t>Display</a:t>
            </a:r>
            <a:r>
              <a:rPr lang="tr-TR" dirty="0" smtClean="0"/>
              <a:t>("d2");</a:t>
            </a:r>
          </a:p>
          <a:p>
            <a:pPr lvl="1"/>
            <a:r>
              <a:rPr lang="en-US" dirty="0" smtClean="0"/>
              <a:t>d1.Display("d1"); </a:t>
            </a:r>
            <a:r>
              <a:rPr lang="tr-TR" dirty="0" smtClean="0"/>
              <a:t>	</a:t>
            </a:r>
            <a:r>
              <a:rPr lang="en-US" dirty="0" smtClean="0"/>
              <a:t>// Display d1 again and notice that the</a:t>
            </a:r>
          </a:p>
          <a:p>
            <a:pPr lvl="1"/>
            <a:r>
              <a:rPr lang="en-US" dirty="0" smtClean="0"/>
              <a:t>}</a:t>
            </a:r>
            <a:r>
              <a:rPr lang="tr-TR" dirty="0" smtClean="0"/>
              <a:t>		</a:t>
            </a:r>
            <a:r>
              <a:rPr lang="en-US" dirty="0" smtClean="0"/>
              <a:t> </a:t>
            </a:r>
            <a:r>
              <a:rPr lang="tr-TR" dirty="0" smtClean="0"/>
              <a:t>	</a:t>
            </a:r>
            <a:r>
              <a:rPr lang="en-US" dirty="0" smtClean="0"/>
              <a:t>// value of static member Mem2 has changed!</a:t>
            </a:r>
          </a:p>
          <a:p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3" name="2 Metin kutusu"/>
          <p:cNvSpPr txBox="1"/>
          <p:nvPr/>
        </p:nvSpPr>
        <p:spPr>
          <a:xfrm>
            <a:off x="539552" y="4221088"/>
            <a:ext cx="792088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d1: Mem1= 2, Mem2= 4</a:t>
            </a:r>
          </a:p>
          <a:p>
            <a:r>
              <a:rPr lang="pt-BR" sz="2000" dirty="0" smtClean="0"/>
              <a:t>d2: Mem1= 15, Mem2= 17</a:t>
            </a:r>
          </a:p>
          <a:p>
            <a:r>
              <a:rPr lang="pt-BR" sz="2000" dirty="0" smtClean="0"/>
              <a:t>d1: Mem1= 2, Mem2= 17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95536" y="33265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Lifetimes</a:t>
            </a:r>
            <a:r>
              <a:rPr lang="tr-TR" b="1" dirty="0" smtClean="0"/>
              <a:t> of </a:t>
            </a:r>
            <a:r>
              <a:rPr lang="tr-TR" b="1" dirty="0" err="1" smtClean="0"/>
              <a:t>Static</a:t>
            </a:r>
            <a:r>
              <a:rPr lang="tr-TR" b="1" dirty="0" smtClean="0"/>
              <a:t> </a:t>
            </a:r>
            <a:r>
              <a:rPr lang="tr-TR" b="1" dirty="0" err="1" smtClean="0"/>
              <a:t>Members</a:t>
            </a:r>
            <a:endParaRPr lang="tr-TR" b="1" dirty="0" smtClean="0"/>
          </a:p>
          <a:p>
            <a:endParaRPr lang="tr-TR" dirty="0" smtClean="0"/>
          </a:p>
          <a:p>
            <a:r>
              <a:rPr lang="en-US" dirty="0" smtClean="0"/>
              <a:t>Instance members come into existence when the instance is created and go out of existence</a:t>
            </a:r>
            <a:r>
              <a:rPr lang="tr-TR" dirty="0" smtClean="0"/>
              <a:t> </a:t>
            </a:r>
            <a:r>
              <a:rPr lang="en-US" dirty="0" smtClean="0"/>
              <a:t>when the instance is destroyed. Static members, however, exist and are accessible even if there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i="1" dirty="0" smtClean="0"/>
              <a:t>no instances of the class.</a:t>
            </a:r>
            <a:endParaRPr lang="tr-TR" i="1" dirty="0" smtClean="0"/>
          </a:p>
          <a:p>
            <a:endParaRPr lang="tr-TR" i="1" dirty="0" smtClean="0"/>
          </a:p>
          <a:p>
            <a:r>
              <a:rPr lang="en-US" dirty="0" smtClean="0"/>
              <a:t>Figure</a:t>
            </a:r>
            <a:r>
              <a:rPr lang="tr-TR" dirty="0" smtClean="0"/>
              <a:t> </a:t>
            </a:r>
            <a:r>
              <a:rPr lang="en-US" dirty="0" smtClean="0"/>
              <a:t> illustrates a class D, with a static field, Mem2. Although Main does not define any</a:t>
            </a:r>
            <a:r>
              <a:rPr lang="tr-TR" dirty="0" smtClean="0"/>
              <a:t> </a:t>
            </a:r>
            <a:r>
              <a:rPr lang="en-US" dirty="0" smtClean="0"/>
              <a:t>instances of the class, it assigns the value 5 to the static field and prints it out.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512" t="43700" r="19903" b="9681"/>
          <a:stretch>
            <a:fillRect/>
          </a:stretch>
        </p:blipFill>
        <p:spPr bwMode="auto">
          <a:xfrm>
            <a:off x="539551" y="2924943"/>
            <a:ext cx="8291309" cy="352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4341</TotalTime>
  <Words>1936</Words>
  <Application>Microsoft Office PowerPoint</Application>
  <PresentationFormat>Ekran Gösterisi (4:3)</PresentationFormat>
  <Paragraphs>391</Paragraphs>
  <Slides>31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4" baseType="lpstr">
      <vt:lpstr>Arial</vt:lpstr>
      <vt:lpstr>Calibri</vt:lpstr>
      <vt:lpstr>Ofis Teması</vt:lpstr>
      <vt:lpstr>Classes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cemiloz</cp:lastModifiedBy>
  <cp:revision>47</cp:revision>
  <dcterms:created xsi:type="dcterms:W3CDTF">2015-02-11T03:19:55Z</dcterms:created>
  <dcterms:modified xsi:type="dcterms:W3CDTF">2017-03-13T09:22:55Z</dcterms:modified>
</cp:coreProperties>
</file>