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61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9D757-168F-423F-9B90-3059722693B0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18.11.2015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/>
              <a:t>Methods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404664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Local</a:t>
            </a:r>
            <a:r>
              <a:rPr lang="tr-TR" b="1" dirty="0" smtClean="0"/>
              <a:t> </a:t>
            </a:r>
            <a:r>
              <a:rPr lang="tr-TR" b="1" dirty="0" err="1" smtClean="0"/>
              <a:t>Constants</a:t>
            </a:r>
            <a:endParaRPr lang="tr-TR" b="1" dirty="0" smtClean="0"/>
          </a:p>
          <a:p>
            <a:r>
              <a:rPr lang="en-US" dirty="0" smtClean="0"/>
              <a:t>A local constant is much like a local variable, except that once it’s initialized, its value can’t be</a:t>
            </a:r>
            <a:r>
              <a:rPr lang="tr-TR" dirty="0" smtClean="0"/>
              <a:t> </a:t>
            </a:r>
            <a:r>
              <a:rPr lang="en-US" dirty="0" smtClean="0"/>
              <a:t>changed. Like a local variable, a local constant must be declared inside a block.</a:t>
            </a:r>
          </a:p>
          <a:p>
            <a:r>
              <a:rPr lang="en-US" dirty="0" smtClean="0"/>
              <a:t>The two most important characteristics of a constant are the following:</a:t>
            </a:r>
          </a:p>
          <a:p>
            <a:r>
              <a:rPr lang="en-US" dirty="0" smtClean="0"/>
              <a:t>• A constant </a:t>
            </a:r>
            <a:r>
              <a:rPr lang="en-US" i="1" dirty="0" smtClean="0"/>
              <a:t>must be initialized at its declaration.</a:t>
            </a:r>
          </a:p>
          <a:p>
            <a:r>
              <a:rPr lang="en-US" dirty="0" smtClean="0"/>
              <a:t>• A constant </a:t>
            </a:r>
            <a:r>
              <a:rPr lang="en-US" i="1" dirty="0" smtClean="0"/>
              <a:t>cannot be changed after its declaration.</a:t>
            </a:r>
          </a:p>
          <a:p>
            <a:r>
              <a:rPr lang="en-US" dirty="0" smtClean="0"/>
              <a:t>The core declaration for a constant is shown following. The syntax is the same as that of a</a:t>
            </a:r>
            <a:r>
              <a:rPr lang="tr-TR" dirty="0" smtClean="0"/>
              <a:t> </a:t>
            </a:r>
            <a:r>
              <a:rPr lang="en-US" dirty="0" smtClean="0"/>
              <a:t>field or variable declaration, except for the following:</a:t>
            </a:r>
          </a:p>
          <a:p>
            <a:r>
              <a:rPr lang="en-US" dirty="0" smtClean="0"/>
              <a:t>• The addition of the keyword const before the type.</a:t>
            </a:r>
          </a:p>
          <a:p>
            <a:r>
              <a:rPr lang="en-US" dirty="0" smtClean="0"/>
              <a:t>• The mandatory </a:t>
            </a:r>
            <a:r>
              <a:rPr lang="en-US" dirty="0" err="1" smtClean="0"/>
              <a:t>initializer</a:t>
            </a:r>
            <a:r>
              <a:rPr lang="en-US" dirty="0" smtClean="0"/>
              <a:t>. The </a:t>
            </a:r>
            <a:r>
              <a:rPr lang="en-US" dirty="0" err="1" smtClean="0"/>
              <a:t>initializer</a:t>
            </a:r>
            <a:r>
              <a:rPr lang="en-US" dirty="0" smtClean="0"/>
              <a:t> value must be determinable at compile time,</a:t>
            </a:r>
          </a:p>
          <a:p>
            <a:r>
              <a:rPr lang="en-US" dirty="0" smtClean="0"/>
              <a:t>and is usually one of the predefined simple types or an expression made up of them. It</a:t>
            </a:r>
          </a:p>
          <a:p>
            <a:r>
              <a:rPr lang="en-US" dirty="0" smtClean="0"/>
              <a:t>can also be the null reference, but it cannot be a reference to an object, because references</a:t>
            </a:r>
            <a:r>
              <a:rPr lang="tr-TR" dirty="0" smtClean="0"/>
              <a:t> </a:t>
            </a:r>
            <a:r>
              <a:rPr lang="en-US" dirty="0" smtClean="0"/>
              <a:t>to objects are determined at run time.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95536" y="429309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Keyword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 ↓</a:t>
            </a:r>
          </a:p>
          <a:p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i="1" dirty="0" err="1" smtClean="0"/>
              <a:t>Type</a:t>
            </a:r>
            <a:r>
              <a:rPr lang="tr-TR" i="1" dirty="0" smtClean="0"/>
              <a:t> </a:t>
            </a:r>
            <a:r>
              <a:rPr lang="tr-TR" i="1" dirty="0" err="1" smtClean="0"/>
              <a:t>Identifier</a:t>
            </a:r>
            <a:r>
              <a:rPr lang="tr-TR" i="1" dirty="0" smtClean="0"/>
              <a:t> = </a:t>
            </a:r>
            <a:r>
              <a:rPr lang="tr-TR" i="1" dirty="0" err="1" smtClean="0"/>
              <a:t>Value</a:t>
            </a:r>
            <a:r>
              <a:rPr lang="tr-TR" i="1" dirty="0" smtClean="0"/>
              <a:t>;</a:t>
            </a:r>
          </a:p>
          <a:p>
            <a:r>
              <a:rPr lang="tr-TR" dirty="0" smtClean="0"/>
              <a:t>                                          ↑</a:t>
            </a:r>
          </a:p>
          <a:p>
            <a:r>
              <a:rPr lang="tr-TR" dirty="0" smtClean="0"/>
              <a:t>          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Initializer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required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local constant</a:t>
            </a:r>
            <a:r>
              <a:rPr lang="en-US" sz="2000" dirty="0" smtClean="0"/>
              <a:t>, like a local variable, is declared in a method body or code block, and goes</a:t>
            </a:r>
            <a:r>
              <a:rPr lang="tr-TR" sz="2000" dirty="0" smtClean="0"/>
              <a:t> </a:t>
            </a:r>
            <a:r>
              <a:rPr lang="en-US" sz="2000" dirty="0" smtClean="0"/>
              <a:t>out of scope at the end of the block in which it is declared.</a:t>
            </a:r>
            <a:endParaRPr lang="tr-TR" sz="20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467544" y="1196752"/>
            <a:ext cx="799288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DisplayRadii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PI = 3.1416; // </a:t>
            </a:r>
            <a:r>
              <a:rPr lang="tr-TR" dirty="0" err="1" smtClean="0"/>
              <a:t>Declare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constant</a:t>
            </a:r>
            <a:endParaRPr lang="tr-TR" dirty="0" smtClean="0"/>
          </a:p>
          <a:p>
            <a:pPr lvl="2"/>
            <a:r>
              <a:rPr lang="sv-SE" dirty="0" smtClean="0"/>
              <a:t>for (int radius = 1; radius &lt;= 5; radius++)</a:t>
            </a:r>
          </a:p>
          <a:p>
            <a:pPr lvl="2"/>
            <a:r>
              <a:rPr lang="tr-TR" dirty="0" smtClean="0"/>
              <a:t>{</a:t>
            </a:r>
          </a:p>
          <a:p>
            <a:pPr lvl="3"/>
            <a:r>
              <a:rPr lang="en-US" dirty="0" smtClean="0"/>
              <a:t>double area = radius * radius * PI; // Read from local constant</a:t>
            </a:r>
          </a:p>
          <a:p>
            <a:pPr lvl="3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en-US" dirty="0" smtClean="0"/>
              <a:t>("Radius: {0}, Area: {1}", radius, area);</a:t>
            </a:r>
          </a:p>
          <a:p>
            <a:pPr lvl="2"/>
            <a:r>
              <a:rPr lang="tr-TR" dirty="0" smtClean="0"/>
              <a:t>}</a:t>
            </a:r>
          </a:p>
          <a:p>
            <a:pPr lvl="1"/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352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Flow</a:t>
            </a:r>
            <a:r>
              <a:rPr lang="tr-TR" b="1" dirty="0" smtClean="0"/>
              <a:t> of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r>
              <a:rPr lang="en-US" dirty="0" smtClean="0"/>
              <a:t>Methods contain most of the code for the actions that comprise a program. The remainder is</a:t>
            </a:r>
            <a:r>
              <a:rPr lang="tr-TR" dirty="0" smtClean="0"/>
              <a:t> </a:t>
            </a:r>
            <a:r>
              <a:rPr lang="en-US" dirty="0" smtClean="0"/>
              <a:t>in other function members, such as properties and operators—but the bulk is in methods.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• </a:t>
            </a:r>
            <a:r>
              <a:rPr lang="en-US" i="1" dirty="0" smtClean="0"/>
              <a:t>Selection statements: These statements allow you to select which statement, or block of</a:t>
            </a:r>
            <a:r>
              <a:rPr lang="tr-TR" i="1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,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execute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– if: Conditional execution of a statement</a:t>
            </a:r>
          </a:p>
          <a:p>
            <a:r>
              <a:rPr lang="en-US" dirty="0" smtClean="0"/>
              <a:t>– if...else: Conditional execution of one statement or another</a:t>
            </a:r>
          </a:p>
          <a:p>
            <a:r>
              <a:rPr lang="en-US" dirty="0" smtClean="0"/>
              <a:t>– switch: Conditional execution of one statement from a set</a:t>
            </a:r>
          </a:p>
          <a:p>
            <a:r>
              <a:rPr lang="en-US" dirty="0" smtClean="0"/>
              <a:t>• </a:t>
            </a:r>
            <a:r>
              <a:rPr lang="en-US" i="1" dirty="0" smtClean="0"/>
              <a:t>Iteration statements: These statements allow you to loop, or iterate, on a block of</a:t>
            </a:r>
          </a:p>
          <a:p>
            <a:r>
              <a:rPr lang="tr-TR" dirty="0" err="1" smtClean="0"/>
              <a:t>statements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– for: Loop—testing at the top</a:t>
            </a:r>
          </a:p>
          <a:p>
            <a:r>
              <a:rPr lang="en-US" dirty="0" smtClean="0"/>
              <a:t>– while: Loop—testing at the top</a:t>
            </a:r>
          </a:p>
          <a:p>
            <a:r>
              <a:rPr lang="en-US" dirty="0" smtClean="0"/>
              <a:t>– do: Loop—testing at the bottom</a:t>
            </a:r>
          </a:p>
          <a:p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: Execute once for each member of a set</a:t>
            </a:r>
          </a:p>
          <a:p>
            <a:r>
              <a:rPr lang="en-US" dirty="0" smtClean="0"/>
              <a:t>• </a:t>
            </a:r>
            <a:r>
              <a:rPr lang="en-US" i="1" dirty="0" smtClean="0"/>
              <a:t>Jump statements: These statements allow you to jump from one place in the block or</a:t>
            </a:r>
          </a:p>
          <a:p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another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– break: Exit the current loop.</a:t>
            </a:r>
          </a:p>
          <a:p>
            <a:r>
              <a:rPr lang="en-US" dirty="0" smtClean="0"/>
              <a:t>– continue: Go to the bottom of the current loop.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goto</a:t>
            </a:r>
            <a:r>
              <a:rPr lang="tr-TR" dirty="0" smtClean="0"/>
              <a:t>: </a:t>
            </a:r>
            <a:r>
              <a:rPr lang="tr-TR" dirty="0" err="1" smtClean="0"/>
              <a:t>Go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 </a:t>
            </a:r>
            <a:r>
              <a:rPr lang="tr-TR" dirty="0" err="1" smtClean="0"/>
              <a:t>named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– return: Return execution to the calling method.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SomeMethod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intVal</a:t>
            </a:r>
            <a:r>
              <a:rPr lang="tr-TR" dirty="0" smtClean="0"/>
              <a:t> = 3;</a:t>
            </a:r>
          </a:p>
          <a:p>
            <a:pPr lvl="2"/>
            <a:r>
              <a:rPr lang="tr-TR" dirty="0" err="1" smtClean="0">
                <a:solidFill>
                  <a:srgbClr val="FF0000"/>
                </a:solidFill>
              </a:rPr>
              <a:t>Equality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comparison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operator</a:t>
            </a:r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tr-TR" dirty="0" smtClean="0"/>
              <a:t>                ↓</a:t>
            </a:r>
          </a:p>
          <a:p>
            <a:pPr lvl="2"/>
            <a:r>
              <a:rPr lang="en-US" dirty="0" smtClean="0"/>
              <a:t>if( </a:t>
            </a:r>
            <a:r>
              <a:rPr lang="en-US" dirty="0" err="1" smtClean="0"/>
              <a:t>intVal</a:t>
            </a:r>
            <a:r>
              <a:rPr lang="en-US" dirty="0" smtClean="0"/>
              <a:t> == 3 ) // if statement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Value</a:t>
            </a:r>
            <a:r>
              <a:rPr lang="tr-TR" dirty="0" smtClean="0"/>
              <a:t> is 3.");</a:t>
            </a:r>
          </a:p>
          <a:p>
            <a:pPr lvl="2"/>
            <a:r>
              <a:rPr lang="tr-TR" dirty="0" err="1" smtClean="0"/>
              <a:t>for</a:t>
            </a:r>
            <a:r>
              <a:rPr lang="tr-TR" dirty="0" smtClean="0"/>
              <a:t>( </a:t>
            </a:r>
            <a:r>
              <a:rPr lang="tr-TR" dirty="0" err="1" smtClean="0"/>
              <a:t>int</a:t>
            </a:r>
            <a:r>
              <a:rPr lang="tr-TR" dirty="0" smtClean="0"/>
              <a:t> i=0; i&lt;5; i++ ) //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endParaRPr lang="tr-TR" dirty="0" smtClean="0"/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("Value of </a:t>
            </a:r>
            <a:r>
              <a:rPr lang="en-US" dirty="0" err="1" smtClean="0"/>
              <a:t>i</a:t>
            </a:r>
            <a:r>
              <a:rPr lang="en-US" dirty="0" smtClean="0"/>
              <a:t>: {0}",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lvl="1"/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Method</a:t>
            </a:r>
            <a:r>
              <a:rPr lang="tr-TR" b="1" dirty="0" smtClean="0"/>
              <a:t> </a:t>
            </a:r>
            <a:r>
              <a:rPr lang="tr-TR" b="1" dirty="0" err="1" smtClean="0"/>
              <a:t>Invocations</a:t>
            </a:r>
            <a:endParaRPr lang="tr-TR" b="1" dirty="0" smtClean="0"/>
          </a:p>
          <a:p>
            <a:r>
              <a:rPr lang="en-US" dirty="0" smtClean="0"/>
              <a:t>You can call other methods from inside a method body.</a:t>
            </a:r>
          </a:p>
          <a:p>
            <a:r>
              <a:rPr lang="en-US" dirty="0" smtClean="0"/>
              <a:t>• The phrases </a:t>
            </a:r>
            <a:r>
              <a:rPr lang="en-US" i="1" dirty="0" smtClean="0"/>
              <a:t>call a method and invoke a method are synonymous.</a:t>
            </a:r>
          </a:p>
          <a:p>
            <a:r>
              <a:rPr lang="en-US" dirty="0" smtClean="0"/>
              <a:t>• You call a method by using its name, along with the parameter list, which I will discuss</a:t>
            </a:r>
          </a:p>
          <a:p>
            <a:r>
              <a:rPr lang="tr-TR" dirty="0" err="1" smtClean="0"/>
              <a:t>shortly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467544" y="1988840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PrintDateAndTime</a:t>
            </a:r>
            <a:r>
              <a:rPr lang="en-US" dirty="0" smtClean="0"/>
              <a:t>( )</a:t>
            </a:r>
            <a:r>
              <a:rPr lang="tr-TR" dirty="0" smtClean="0"/>
              <a:t>		</a:t>
            </a:r>
            <a:r>
              <a:rPr lang="en-US" dirty="0" smtClean="0"/>
              <a:t> // Declare the method.</a:t>
            </a:r>
          </a:p>
          <a:p>
            <a:pPr lvl="2"/>
            <a:r>
              <a:rPr lang="tr-TR" dirty="0" smtClean="0"/>
              <a:t>{</a:t>
            </a:r>
          </a:p>
          <a:p>
            <a:pPr lvl="3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DateTime.Now</a:t>
            </a:r>
            <a:r>
              <a:rPr lang="en-US" dirty="0" smtClean="0"/>
              <a:t>; </a:t>
            </a:r>
            <a:r>
              <a:rPr lang="tr-TR" dirty="0" smtClean="0"/>
              <a:t>	</a:t>
            </a:r>
            <a:r>
              <a:rPr lang="en-US" dirty="0" smtClean="0"/>
              <a:t>// Get the current date and time.</a:t>
            </a:r>
          </a:p>
          <a:p>
            <a:pPr lvl="3"/>
            <a:r>
              <a:rPr lang="en-US" dirty="0" err="1" smtClean="0"/>
              <a:t>Console.WriteLine</a:t>
            </a:r>
            <a:r>
              <a:rPr lang="en-US" dirty="0" smtClean="0"/>
              <a:t>("{0}", 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  <a:r>
              <a:rPr lang="tr-TR" dirty="0" smtClean="0"/>
              <a:t>	</a:t>
            </a:r>
            <a:r>
              <a:rPr lang="en-US" dirty="0" smtClean="0"/>
              <a:t> // Write it out.</a:t>
            </a:r>
          </a:p>
          <a:p>
            <a:pPr lvl="2"/>
            <a:r>
              <a:rPr lang="tr-TR" dirty="0" smtClean="0"/>
              <a:t>}</a:t>
            </a:r>
          </a:p>
          <a:p>
            <a:pPr lvl="2"/>
            <a:r>
              <a:rPr lang="en-US" dirty="0" smtClean="0"/>
              <a:t>static void Main() // Declare the method.</a:t>
            </a:r>
          </a:p>
          <a:p>
            <a:pPr lvl="2"/>
            <a:r>
              <a:rPr lang="tr-TR" dirty="0" smtClean="0"/>
              <a:t>{</a:t>
            </a:r>
          </a:p>
          <a:p>
            <a:pPr lvl="3"/>
            <a:r>
              <a:rPr lang="tr-TR" dirty="0" err="1" smtClean="0"/>
              <a:t>MyClass</a:t>
            </a:r>
            <a:r>
              <a:rPr lang="tr-TR" dirty="0" smtClean="0"/>
              <a:t> </a:t>
            </a:r>
            <a:r>
              <a:rPr lang="tr-TR" dirty="0" err="1" smtClean="0"/>
              <a:t>mc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();</a:t>
            </a:r>
          </a:p>
          <a:p>
            <a:pPr lvl="3"/>
            <a:r>
              <a:rPr lang="tr-TR" dirty="0" err="1" smtClean="0"/>
              <a:t>mc</a:t>
            </a:r>
            <a:r>
              <a:rPr lang="tr-TR" dirty="0" smtClean="0"/>
              <a:t>.</a:t>
            </a:r>
            <a:r>
              <a:rPr lang="tr-TR" dirty="0" err="1" smtClean="0"/>
              <a:t>PrintDateAndTime</a:t>
            </a:r>
            <a:r>
              <a:rPr lang="tr-TR" dirty="0" smtClean="0"/>
              <a:t> (  );	 // </a:t>
            </a:r>
            <a:r>
              <a:rPr lang="tr-TR" dirty="0" err="1" smtClean="0"/>
              <a:t>Invoke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}                     ↑                       ↑</a:t>
            </a:r>
          </a:p>
          <a:p>
            <a:pPr lvl="1"/>
            <a:r>
              <a:rPr lang="en-US" dirty="0" smtClean="0"/>
              <a:t>} </a:t>
            </a:r>
            <a:r>
              <a:rPr lang="tr-TR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Method name </a:t>
            </a:r>
            <a:r>
              <a:rPr lang="tr-TR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Empty parameter list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404664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Return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Values</a:t>
            </a:r>
            <a:endParaRPr lang="tr-TR" sz="2000" b="1" dirty="0" smtClean="0"/>
          </a:p>
          <a:p>
            <a:pPr algn="just"/>
            <a:r>
              <a:rPr lang="en-US" sz="1900" dirty="0" smtClean="0"/>
              <a:t>A method can return a value to the calling code. The returned value is inserted into the calling</a:t>
            </a:r>
            <a:r>
              <a:rPr lang="tr-TR" sz="1900" dirty="0" smtClean="0"/>
              <a:t> </a:t>
            </a:r>
            <a:r>
              <a:rPr lang="en-US" sz="1900" dirty="0" smtClean="0"/>
              <a:t>code at the position in the expression where the invocation occurred.</a:t>
            </a:r>
          </a:p>
          <a:p>
            <a:pPr algn="just"/>
            <a:r>
              <a:rPr lang="en-US" sz="1900" dirty="0" smtClean="0"/>
              <a:t>• To return a value, the method must declare a </a:t>
            </a:r>
            <a:r>
              <a:rPr lang="en-US" sz="1900" i="1" dirty="0" smtClean="0"/>
              <a:t>return type before the method name.</a:t>
            </a:r>
          </a:p>
          <a:p>
            <a:pPr algn="just"/>
            <a:r>
              <a:rPr lang="en-US" sz="1900" dirty="0" smtClean="0"/>
              <a:t>• If a method does not return a value, it must declare a return type of void.</a:t>
            </a:r>
            <a:endParaRPr lang="tr-TR" sz="19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2132856"/>
            <a:ext cx="835292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↓</a:t>
            </a:r>
          </a:p>
          <a:p>
            <a:pPr lvl="1"/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GetHour</a:t>
            </a:r>
            <a:r>
              <a:rPr lang="tr-TR" dirty="0" smtClean="0"/>
              <a:t>() { ... }</a:t>
            </a:r>
          </a:p>
          <a:p>
            <a:pPr lvl="1"/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DisplayHour</a:t>
            </a:r>
            <a:r>
              <a:rPr lang="tr-TR" dirty="0" smtClean="0"/>
              <a:t>() { ... }</a:t>
            </a:r>
          </a:p>
          <a:p>
            <a:pPr lvl="1"/>
            <a:r>
              <a:rPr lang="tr-TR" dirty="0" smtClean="0"/>
              <a:t>↑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No </a:t>
            </a:r>
            <a:r>
              <a:rPr lang="tr-TR" dirty="0" err="1" smtClean="0">
                <a:solidFill>
                  <a:srgbClr val="FF0000"/>
                </a:solidFill>
              </a:rPr>
              <a:t>value</a:t>
            </a:r>
            <a:r>
              <a:rPr lang="tr-TR" dirty="0" smtClean="0">
                <a:solidFill>
                  <a:srgbClr val="FF0000"/>
                </a:solidFill>
              </a:rPr>
              <a:t> is </a:t>
            </a:r>
            <a:r>
              <a:rPr lang="tr-TR" dirty="0" err="1" smtClean="0">
                <a:solidFill>
                  <a:srgbClr val="FF0000"/>
                </a:solidFill>
              </a:rPr>
              <a:t>returned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323528" y="3933056"/>
            <a:ext cx="82809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↓</a:t>
            </a:r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GetHour</a:t>
            </a:r>
            <a:r>
              <a:rPr lang="tr-TR" dirty="0" smtClean="0"/>
              <a:t>( )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DateTime.Now</a:t>
            </a:r>
            <a:r>
              <a:rPr lang="en-US" dirty="0" smtClean="0"/>
              <a:t>; // Get the current date and time.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hour = </a:t>
            </a:r>
            <a:r>
              <a:rPr lang="en-US" dirty="0" err="1" smtClean="0"/>
              <a:t>dt.Hour</a:t>
            </a:r>
            <a:r>
              <a:rPr lang="en-US" dirty="0" smtClean="0"/>
              <a:t>; </a:t>
            </a:r>
            <a:r>
              <a:rPr lang="tr-TR" dirty="0" smtClean="0"/>
              <a:t>	/</a:t>
            </a:r>
            <a:r>
              <a:rPr lang="en-US" dirty="0" smtClean="0"/>
              <a:t>/ Get the hour.</a:t>
            </a:r>
          </a:p>
          <a:p>
            <a:pPr lvl="1"/>
            <a:r>
              <a:rPr lang="en-US" dirty="0" smtClean="0"/>
              <a:t>return hour;</a:t>
            </a:r>
            <a:r>
              <a:rPr lang="tr-TR" dirty="0" smtClean="0"/>
              <a:t>		</a:t>
            </a:r>
            <a:r>
              <a:rPr lang="en-US" dirty="0" smtClean="0"/>
              <a:t>// Return an int.</a:t>
            </a:r>
          </a:p>
          <a:p>
            <a:r>
              <a:rPr lang="tr-TR" dirty="0" smtClean="0"/>
              <a:t>}               ↑</a:t>
            </a:r>
          </a:p>
          <a:p>
            <a:r>
              <a:rPr lang="tr-TR" dirty="0" smtClean="0"/>
              <a:t>        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statement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return objects of user-defined types. For example, the following code returns</a:t>
            </a:r>
            <a:r>
              <a:rPr lang="tr-TR" dirty="0" smtClean="0"/>
              <a:t> </a:t>
            </a:r>
            <a:r>
              <a:rPr lang="en-US" dirty="0" smtClean="0"/>
              <a:t>an object of type </a:t>
            </a:r>
            <a:r>
              <a:rPr lang="en-US" dirty="0" err="1" smtClean="0"/>
              <a:t>MyClass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134076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r>
              <a:rPr lang="tr-TR" dirty="0" smtClean="0">
                <a:solidFill>
                  <a:srgbClr val="FF0000"/>
                </a:solidFill>
              </a:rPr>
              <a:t> -- </a:t>
            </a:r>
            <a:r>
              <a:rPr lang="tr-TR" dirty="0" err="1" smtClean="0">
                <a:solidFill>
                  <a:srgbClr val="FF0000"/>
                </a:solidFill>
              </a:rPr>
              <a:t>MyClass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↓</a:t>
            </a:r>
          </a:p>
          <a:p>
            <a:r>
              <a:rPr lang="tr-TR" dirty="0" err="1" smtClean="0"/>
              <a:t>MyClass</a:t>
            </a:r>
            <a:r>
              <a:rPr lang="tr-TR" dirty="0" smtClean="0"/>
              <a:t> method3( )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MyClass</a:t>
            </a:r>
            <a:r>
              <a:rPr lang="tr-TR" dirty="0" smtClean="0"/>
              <a:t> </a:t>
            </a:r>
            <a:r>
              <a:rPr lang="tr-TR" dirty="0" err="1" smtClean="0"/>
              <a:t>mc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();</a:t>
            </a:r>
          </a:p>
          <a:p>
            <a:pPr lvl="1"/>
            <a:r>
              <a:rPr lang="tr-TR" dirty="0" smtClean="0"/>
              <a:t>...</a:t>
            </a:r>
          </a:p>
          <a:p>
            <a:pPr lvl="1"/>
            <a:r>
              <a:rPr lang="en-US" dirty="0" smtClean="0"/>
              <a:t>return mc;</a:t>
            </a:r>
            <a:r>
              <a:rPr lang="tr-TR" dirty="0" smtClean="0"/>
              <a:t>	</a:t>
            </a:r>
            <a:r>
              <a:rPr lang="en-US" dirty="0" smtClean="0"/>
              <a:t> // Return a </a:t>
            </a:r>
            <a:r>
              <a:rPr lang="en-US" dirty="0" err="1" smtClean="0"/>
              <a:t>MyClass</a:t>
            </a:r>
            <a:r>
              <a:rPr lang="en-US" dirty="0" smtClean="0"/>
              <a:t> object.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260648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{                   ↓ 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GetHour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DateTime.Now</a:t>
            </a:r>
            <a:r>
              <a:rPr lang="en-US" dirty="0" smtClean="0"/>
              <a:t>; // Get the current date and time.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hour = </a:t>
            </a:r>
            <a:r>
              <a:rPr lang="en-US" dirty="0" err="1" smtClean="0"/>
              <a:t>dt.Hour</a:t>
            </a:r>
            <a:r>
              <a:rPr lang="en-US" dirty="0" smtClean="0"/>
              <a:t>; // Get the hour.</a:t>
            </a:r>
          </a:p>
          <a:p>
            <a:pPr lvl="2"/>
            <a:r>
              <a:rPr lang="en-US" dirty="0" smtClean="0"/>
              <a:t>return hour; // Return an int.</a:t>
            </a:r>
          </a:p>
          <a:p>
            <a:pPr lvl="1"/>
            <a:r>
              <a:rPr lang="tr-TR" dirty="0" smtClean="0"/>
              <a:t>}                     ↑</a:t>
            </a:r>
          </a:p>
          <a:p>
            <a:r>
              <a:rPr lang="tr-TR" dirty="0" smtClean="0"/>
              <a:t>}                    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value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invocation</a:t>
            </a:r>
            <a:endParaRPr lang="tr-TR" dirty="0" smtClean="0"/>
          </a:p>
          <a:p>
            <a:pPr lvl="2"/>
            <a:r>
              <a:rPr lang="tr-TR" dirty="0" err="1" smtClean="0"/>
              <a:t>MyClass</a:t>
            </a:r>
            <a:r>
              <a:rPr lang="tr-TR" dirty="0" smtClean="0"/>
              <a:t> </a:t>
            </a:r>
            <a:r>
              <a:rPr lang="tr-TR" dirty="0" err="1" smtClean="0"/>
              <a:t>mc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(); ↓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Hour</a:t>
            </a:r>
            <a:r>
              <a:rPr lang="tr-TR" dirty="0" smtClean="0"/>
              <a:t>: {0}", </a:t>
            </a:r>
            <a:r>
              <a:rPr lang="tr-TR" dirty="0" err="1" smtClean="0"/>
              <a:t>mc</a:t>
            </a:r>
            <a:r>
              <a:rPr lang="tr-TR" dirty="0" smtClean="0"/>
              <a:t>.</a:t>
            </a:r>
            <a:r>
              <a:rPr lang="tr-TR" dirty="0" err="1" smtClean="0">
                <a:solidFill>
                  <a:schemeClr val="tx2"/>
                </a:solidFill>
              </a:rPr>
              <a:t>GetHour</a:t>
            </a:r>
            <a:r>
              <a:rPr lang="tr-TR" dirty="0" smtClean="0">
                <a:solidFill>
                  <a:schemeClr val="tx2"/>
                </a:solidFill>
              </a:rPr>
              <a:t>());</a:t>
            </a:r>
          </a:p>
          <a:p>
            <a:pPr lvl="1"/>
            <a:r>
              <a:rPr lang="tr-TR" dirty="0" smtClean="0"/>
              <a:t>}                                                                ↑      ↑</a:t>
            </a:r>
          </a:p>
          <a:p>
            <a:r>
              <a:rPr lang="tr-TR" dirty="0" smtClean="0"/>
              <a:t>}                                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Instance</a:t>
            </a:r>
            <a:r>
              <a:rPr lang="tr-TR" dirty="0" smtClean="0">
                <a:solidFill>
                  <a:srgbClr val="FF0000"/>
                </a:solidFill>
              </a:rPr>
              <a:t> name   </a:t>
            </a:r>
            <a:r>
              <a:rPr lang="tr-TR" dirty="0" err="1" smtClean="0">
                <a:solidFill>
                  <a:schemeClr val="tx2"/>
                </a:solidFill>
              </a:rPr>
              <a:t>Method</a:t>
            </a:r>
            <a:r>
              <a:rPr lang="tr-TR" dirty="0" smtClean="0">
                <a:solidFill>
                  <a:schemeClr val="tx2"/>
                </a:solidFill>
              </a:rPr>
              <a:t> name</a:t>
            </a: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Return Statement and Void Methods</a:t>
            </a:r>
            <a:endParaRPr lang="tr-TR" b="1" dirty="0" smtClean="0"/>
          </a:p>
          <a:p>
            <a:r>
              <a:rPr lang="en-US" dirty="0" smtClean="0"/>
              <a:t>You can exit from a method at any time by using the following form of the return statement,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no </a:t>
            </a:r>
            <a:r>
              <a:rPr lang="tr-TR" dirty="0" err="1" smtClean="0"/>
              <a:t>parameters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err="1" smtClean="0"/>
              <a:t>return</a:t>
            </a:r>
            <a:r>
              <a:rPr lang="tr-TR" dirty="0" smtClean="0"/>
              <a:t>;</a:t>
            </a:r>
          </a:p>
          <a:p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1520" y="206084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 ↓</a:t>
            </a:r>
          </a:p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SomeMethod</a:t>
            </a:r>
            <a:r>
              <a:rPr lang="tr-TR" dirty="0" smtClean="0"/>
              <a:t>()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smtClean="0"/>
              <a:t>...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( </a:t>
            </a:r>
            <a:r>
              <a:rPr lang="tr-TR" dirty="0" err="1" smtClean="0"/>
              <a:t>SomeCondition</a:t>
            </a:r>
            <a:r>
              <a:rPr lang="tr-TR" dirty="0" smtClean="0"/>
              <a:t> )	 // </a:t>
            </a:r>
            <a:r>
              <a:rPr lang="tr-TR" dirty="0" err="1" smtClean="0"/>
              <a:t>If</a:t>
            </a:r>
            <a:r>
              <a:rPr lang="tr-TR" dirty="0" smtClean="0"/>
              <a:t> ...</a:t>
            </a:r>
          </a:p>
          <a:p>
            <a:pPr lvl="1"/>
            <a:r>
              <a:rPr lang="en-US" dirty="0" smtClean="0"/>
              <a:t>return;</a:t>
            </a:r>
            <a:r>
              <a:rPr lang="tr-TR" dirty="0" smtClean="0"/>
              <a:t>		</a:t>
            </a:r>
            <a:r>
              <a:rPr lang="en-US" dirty="0" smtClean="0"/>
              <a:t> // return to the calling code.</a:t>
            </a:r>
          </a:p>
          <a:p>
            <a:pPr lvl="1"/>
            <a:r>
              <a:rPr lang="tr-TR" dirty="0" smtClean="0"/>
              <a:t>...</a:t>
            </a:r>
          </a:p>
          <a:p>
            <a:pPr lvl="1"/>
            <a:r>
              <a:rPr lang="tr-TR" dirty="0" err="1" smtClean="0"/>
              <a:t>If</a:t>
            </a:r>
            <a:r>
              <a:rPr lang="tr-TR" dirty="0" smtClean="0"/>
              <a:t> ( </a:t>
            </a:r>
            <a:r>
              <a:rPr lang="tr-TR" dirty="0" err="1" smtClean="0"/>
              <a:t>OtherCondition</a:t>
            </a:r>
            <a:r>
              <a:rPr lang="tr-TR" dirty="0" smtClean="0"/>
              <a:t> )	 // </a:t>
            </a:r>
            <a:r>
              <a:rPr lang="tr-TR" dirty="0" err="1" smtClean="0"/>
              <a:t>If</a:t>
            </a:r>
            <a:r>
              <a:rPr lang="tr-TR" dirty="0" smtClean="0"/>
              <a:t> ...</a:t>
            </a:r>
          </a:p>
          <a:p>
            <a:pPr lvl="1"/>
            <a:r>
              <a:rPr lang="en-US" dirty="0" smtClean="0"/>
              <a:t>return; </a:t>
            </a:r>
            <a:r>
              <a:rPr lang="tr-TR" dirty="0" smtClean="0"/>
              <a:t>		</a:t>
            </a:r>
            <a:r>
              <a:rPr lang="en-US" dirty="0" smtClean="0"/>
              <a:t>// return to the calling code.</a:t>
            </a:r>
          </a:p>
          <a:p>
            <a:pPr lvl="1"/>
            <a:r>
              <a:rPr lang="tr-TR" dirty="0" smtClean="0"/>
              <a:t>...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{         ↓ </a:t>
            </a:r>
            <a:r>
              <a:rPr lang="tr-TR" dirty="0" err="1" smtClean="0">
                <a:solidFill>
                  <a:srgbClr val="FF0000"/>
                </a:solidFill>
              </a:rPr>
              <a:t>Void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type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TimeUpdate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 {</a:t>
            </a:r>
          </a:p>
          <a:p>
            <a:pPr lvl="2"/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DateTime.Now</a:t>
            </a:r>
            <a:r>
              <a:rPr lang="en-US" dirty="0" smtClean="0"/>
              <a:t>; // Get the current date and time.</a:t>
            </a:r>
          </a:p>
          <a:p>
            <a:pPr lvl="2"/>
            <a:r>
              <a:rPr lang="en-US" dirty="0" smtClean="0"/>
              <a:t>if (</a:t>
            </a:r>
            <a:r>
              <a:rPr lang="en-US" dirty="0" err="1" smtClean="0"/>
              <a:t>dt.Hour</a:t>
            </a:r>
            <a:r>
              <a:rPr lang="en-US" dirty="0" smtClean="0"/>
              <a:t> &lt; 12) // If the hour is less than 12,</a:t>
            </a:r>
          </a:p>
          <a:p>
            <a:pPr lvl="2"/>
            <a:r>
              <a:rPr lang="tr-TR" dirty="0" err="1" smtClean="0"/>
              <a:t>return</a:t>
            </a:r>
            <a:r>
              <a:rPr lang="tr-TR" dirty="0" smtClean="0"/>
              <a:t>; //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↑</a:t>
            </a:r>
          </a:p>
          <a:p>
            <a:pPr lvl="2"/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to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calling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("It's afternoon!"); // Otherwise, print message.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 {</a:t>
            </a:r>
          </a:p>
          <a:p>
            <a:pPr lvl="2"/>
            <a:r>
              <a:rPr lang="en-US" dirty="0" err="1" smtClean="0"/>
              <a:t>MyClass</a:t>
            </a:r>
            <a:r>
              <a:rPr lang="en-US" dirty="0" smtClean="0"/>
              <a:t> mc = new </a:t>
            </a:r>
            <a:r>
              <a:rPr lang="en-US" dirty="0" err="1" smtClean="0"/>
              <a:t>MyClass</a:t>
            </a:r>
            <a:r>
              <a:rPr lang="en-US" dirty="0" smtClean="0"/>
              <a:t>(); // Create an instance of the class.</a:t>
            </a:r>
          </a:p>
          <a:p>
            <a:pPr lvl="2"/>
            <a:r>
              <a:rPr lang="tr-TR" dirty="0" err="1" smtClean="0"/>
              <a:t>mc</a:t>
            </a:r>
            <a:r>
              <a:rPr lang="tr-TR" dirty="0" smtClean="0"/>
              <a:t>.</a:t>
            </a:r>
            <a:r>
              <a:rPr lang="tr-TR" dirty="0" err="1" smtClean="0"/>
              <a:t>TimeUpdate</a:t>
            </a:r>
            <a:r>
              <a:rPr lang="tr-TR" dirty="0" smtClean="0"/>
              <a:t>(); // </a:t>
            </a:r>
            <a:r>
              <a:rPr lang="tr-TR" dirty="0" err="1" smtClean="0"/>
              <a:t>Invoke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Structure of a Method</a:t>
            </a:r>
          </a:p>
          <a:p>
            <a:r>
              <a:rPr lang="en-US" sz="2000" dirty="0" smtClean="0"/>
              <a:t>Essentially, a </a:t>
            </a:r>
            <a:r>
              <a:rPr lang="en-US" sz="2000" i="1" dirty="0" smtClean="0"/>
              <a:t>method is a block of code with a name. You can execute the code by using the</a:t>
            </a:r>
            <a:r>
              <a:rPr lang="tr-TR" sz="2000" i="1" dirty="0" smtClean="0"/>
              <a:t> </a:t>
            </a:r>
            <a:r>
              <a:rPr lang="en-US" sz="2000" dirty="0" smtClean="0"/>
              <a:t>method’s name. You can pass data into a method and receive data as output.</a:t>
            </a:r>
            <a:endParaRPr lang="tr-T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we mentioned earlier, a method is a function member of a class. Methods</a:t>
            </a:r>
            <a:r>
              <a:rPr lang="tr-TR" sz="2000" dirty="0" smtClean="0"/>
              <a:t> </a:t>
            </a:r>
            <a:r>
              <a:rPr lang="en-US" sz="2000" dirty="0" smtClean="0"/>
              <a:t>have two major sections, as shown in Figure</a:t>
            </a:r>
            <a:r>
              <a:rPr lang="tr-TR" sz="2000" dirty="0" smtClean="0"/>
              <a:t> </a:t>
            </a:r>
            <a:r>
              <a:rPr lang="en-US" sz="2000" dirty="0" smtClean="0"/>
              <a:t>the method header and the method body.</a:t>
            </a:r>
          </a:p>
          <a:p>
            <a:r>
              <a:rPr lang="en-US" sz="2000" dirty="0" smtClean="0"/>
              <a:t>• The </a:t>
            </a:r>
            <a:r>
              <a:rPr lang="en-US" sz="2000" i="1" dirty="0" smtClean="0"/>
              <a:t>method header specifies the method’s characteristics, including the following:</a:t>
            </a:r>
          </a:p>
          <a:p>
            <a:r>
              <a:rPr lang="en-US" sz="2000" dirty="0" smtClean="0"/>
              <a:t>– Whether the method returns data, and if so, what type</a:t>
            </a:r>
          </a:p>
          <a:p>
            <a:r>
              <a:rPr lang="en-US" sz="2000" dirty="0" smtClean="0"/>
              <a:t>– The name of the method</a:t>
            </a:r>
          </a:p>
          <a:p>
            <a:r>
              <a:rPr lang="en-US" sz="2000" dirty="0" smtClean="0"/>
              <a:t>– What types of input can be passed to the method</a:t>
            </a:r>
          </a:p>
          <a:p>
            <a:r>
              <a:rPr lang="en-US" sz="2000" dirty="0" smtClean="0"/>
              <a:t>• The </a:t>
            </a:r>
            <a:r>
              <a:rPr lang="en-US" sz="2000" i="1" dirty="0" smtClean="0"/>
              <a:t>method body contains the sequence of executable code statements. Execution starts</a:t>
            </a:r>
            <a:r>
              <a:rPr lang="tr-TR" sz="2000" i="1" dirty="0" smtClean="0"/>
              <a:t> </a:t>
            </a:r>
            <a:r>
              <a:rPr lang="en-US" sz="2000" dirty="0" smtClean="0"/>
              <a:t>at the first statement in the method body and continues sequentially through the method.</a:t>
            </a:r>
            <a:endParaRPr lang="tr-T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42445" t="52520" r="39098" b="29056"/>
          <a:stretch>
            <a:fillRect/>
          </a:stretch>
        </p:blipFill>
        <p:spPr bwMode="auto">
          <a:xfrm>
            <a:off x="4427984" y="5085183"/>
            <a:ext cx="2736304" cy="160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Parameters</a:t>
            </a:r>
            <a:endParaRPr lang="tr-TR" b="1" dirty="0" smtClean="0"/>
          </a:p>
          <a:p>
            <a:r>
              <a:rPr lang="en-US" i="1" dirty="0" smtClean="0"/>
              <a:t>Formal parameters are local variables that are declared in the method’s parameter list, rather</a:t>
            </a:r>
            <a:r>
              <a:rPr lang="tr-TR" i="1" dirty="0" smtClean="0"/>
              <a:t> </a:t>
            </a:r>
            <a:r>
              <a:rPr lang="en-US" dirty="0" smtClean="0"/>
              <a:t>than in the body of the method.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1556792"/>
            <a:ext cx="83529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PrintSum</a:t>
            </a:r>
            <a:r>
              <a:rPr lang="tr-TR" dirty="0" smtClean="0"/>
              <a:t>( </a:t>
            </a:r>
            <a:r>
              <a:rPr lang="tr-TR" dirty="0" err="1" smtClean="0"/>
              <a:t>int</a:t>
            </a:r>
            <a:r>
              <a:rPr lang="tr-TR" dirty="0" smtClean="0"/>
              <a:t> x, </a:t>
            </a:r>
            <a:r>
              <a:rPr lang="tr-TR" dirty="0" err="1" smtClean="0"/>
              <a:t>float</a:t>
            </a:r>
            <a:r>
              <a:rPr lang="tr-TR" dirty="0" smtClean="0"/>
              <a:t> y )</a:t>
            </a:r>
          </a:p>
          <a:p>
            <a:r>
              <a:rPr lang="tr-TR" dirty="0" smtClean="0"/>
              <a:t>{ ... }                                   ↑</a:t>
            </a:r>
          </a:p>
          <a:p>
            <a:r>
              <a:rPr lang="tr-TR" dirty="0" smtClean="0"/>
              <a:t>                      </a:t>
            </a:r>
            <a:r>
              <a:rPr lang="tr-TR" dirty="0" err="1" smtClean="0">
                <a:solidFill>
                  <a:srgbClr val="FF0000"/>
                </a:solidFill>
              </a:rPr>
              <a:t>Formal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parameter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declarations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323528" y="2708920"/>
            <a:ext cx="835292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PrintSum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 )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= x + y;</a:t>
            </a:r>
          </a:p>
          <a:p>
            <a:pPr lvl="1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Newsflash</a:t>
            </a:r>
            <a:r>
              <a:rPr lang="tr-TR" dirty="0" smtClean="0"/>
              <a:t>: {0} + {1} is {2}", x, y, </a:t>
            </a:r>
            <a:r>
              <a:rPr lang="tr-TR" dirty="0" err="1" smtClean="0"/>
              <a:t>Sum</a:t>
            </a:r>
            <a:r>
              <a:rPr lang="tr-TR" dirty="0" smtClean="0"/>
              <a:t>);</a:t>
            </a:r>
          </a:p>
          <a:p>
            <a:r>
              <a:rPr lang="tr-TR" dirty="0" smtClean="0"/>
              <a:t>}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class</a:t>
            </a:r>
            <a:r>
              <a:rPr lang="tr-TR" sz="1600" dirty="0" smtClean="0"/>
              <a:t> </a:t>
            </a:r>
            <a:r>
              <a:rPr lang="tr-TR" sz="1600" dirty="0" err="1" smtClean="0"/>
              <a:t>MyClass</a:t>
            </a:r>
            <a:r>
              <a:rPr lang="tr-TR" sz="1600" dirty="0" smtClean="0"/>
              <a:t>    </a:t>
            </a:r>
            <a:r>
              <a:rPr lang="tr-TR" sz="1600" dirty="0" err="1" smtClean="0">
                <a:solidFill>
                  <a:srgbClr val="FF0000"/>
                </a:solidFill>
              </a:rPr>
              <a:t>Formal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parameters</a:t>
            </a:r>
            <a:endParaRPr lang="tr-TR" sz="1600" dirty="0" smtClean="0">
              <a:solidFill>
                <a:srgbClr val="FF0000"/>
              </a:solidFill>
            </a:endParaRPr>
          </a:p>
          <a:p>
            <a:r>
              <a:rPr lang="tr-TR" sz="1600" dirty="0" smtClean="0"/>
              <a:t>{                                        ↓</a:t>
            </a:r>
          </a:p>
          <a:p>
            <a:pPr lvl="1"/>
            <a:r>
              <a:rPr lang="en-US" sz="1600" dirty="0" smtClean="0"/>
              <a:t>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Sum(</a:t>
            </a:r>
            <a:r>
              <a:rPr lang="en-US" sz="1600" dirty="0" err="1" smtClean="0"/>
              <a:t>int</a:t>
            </a:r>
            <a:r>
              <a:rPr lang="en-US" sz="1600" dirty="0" smtClean="0"/>
              <a:t> x, </a:t>
            </a:r>
            <a:r>
              <a:rPr lang="en-US" sz="1600" dirty="0" err="1" smtClean="0"/>
              <a:t>int</a:t>
            </a:r>
            <a:r>
              <a:rPr lang="en-US" sz="1600" dirty="0" smtClean="0"/>
              <a:t> y) </a:t>
            </a:r>
            <a:r>
              <a:rPr lang="tr-TR" sz="1600" dirty="0" smtClean="0"/>
              <a:t>		</a:t>
            </a:r>
            <a:r>
              <a:rPr lang="en-US" sz="1600" dirty="0" smtClean="0"/>
              <a:t>// Declare the method.</a:t>
            </a:r>
          </a:p>
          <a:p>
            <a:pPr lvl="1"/>
            <a:r>
              <a:rPr lang="tr-TR" sz="1600" dirty="0" smtClean="0"/>
              <a:t>{</a:t>
            </a:r>
          </a:p>
          <a:p>
            <a:pPr lvl="2"/>
            <a:r>
              <a:rPr lang="en-US" sz="1600" dirty="0" smtClean="0"/>
              <a:t>return x + y; </a:t>
            </a:r>
            <a:r>
              <a:rPr lang="tr-TR" sz="1600" dirty="0" smtClean="0"/>
              <a:t>		</a:t>
            </a:r>
            <a:r>
              <a:rPr lang="en-US" sz="1600" dirty="0" smtClean="0"/>
              <a:t>// Return the sum.</a:t>
            </a:r>
          </a:p>
          <a:p>
            <a:pPr lvl="1"/>
            <a:r>
              <a:rPr lang="tr-TR" sz="1600" dirty="0" smtClean="0"/>
              <a:t>}                                  </a:t>
            </a:r>
            <a:r>
              <a:rPr lang="tr-TR" sz="1600" dirty="0" err="1" smtClean="0">
                <a:solidFill>
                  <a:srgbClr val="FF0000"/>
                </a:solidFill>
              </a:rPr>
              <a:t>Formal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parameters</a:t>
            </a:r>
            <a:endParaRPr lang="tr-TR" sz="1600" dirty="0" smtClean="0">
              <a:solidFill>
                <a:srgbClr val="FF0000"/>
              </a:solidFill>
            </a:endParaRPr>
          </a:p>
          <a:p>
            <a:pPr lvl="1"/>
            <a:r>
              <a:rPr lang="tr-TR" sz="1600" dirty="0" smtClean="0"/>
              <a:t>                                                   ↓</a:t>
            </a:r>
          </a:p>
          <a:p>
            <a:pPr lvl="1"/>
            <a:r>
              <a:rPr lang="en-US" sz="1600" dirty="0" smtClean="0"/>
              <a:t>public float </a:t>
            </a:r>
            <a:r>
              <a:rPr lang="en-US" sz="1600" dirty="0" err="1" smtClean="0"/>
              <a:t>Avg</a:t>
            </a:r>
            <a:r>
              <a:rPr lang="en-US" sz="1600" dirty="0" smtClean="0"/>
              <a:t>(float Input1, float Input2) </a:t>
            </a:r>
            <a:r>
              <a:rPr lang="tr-TR" sz="1600" dirty="0" smtClean="0"/>
              <a:t>	</a:t>
            </a:r>
            <a:r>
              <a:rPr lang="en-US" sz="1600" dirty="0" smtClean="0"/>
              <a:t>// Declare the method.</a:t>
            </a:r>
          </a:p>
          <a:p>
            <a:pPr lvl="1"/>
            <a:r>
              <a:rPr lang="tr-TR" sz="1600" dirty="0" smtClean="0"/>
              <a:t>{</a:t>
            </a:r>
          </a:p>
          <a:p>
            <a:pPr lvl="2"/>
            <a:r>
              <a:rPr lang="en-US" sz="1600" dirty="0" smtClean="0"/>
              <a:t>return (Input1 + Input2) / 2.0F; </a:t>
            </a:r>
            <a:r>
              <a:rPr lang="tr-TR" sz="1600" dirty="0" smtClean="0"/>
              <a:t>		</a:t>
            </a:r>
            <a:r>
              <a:rPr lang="en-US" sz="1600" dirty="0" smtClean="0"/>
              <a:t>// Return the average.</a:t>
            </a:r>
          </a:p>
          <a:p>
            <a:pPr lvl="1"/>
            <a:r>
              <a:rPr lang="tr-TR" sz="1600" dirty="0" smtClean="0"/>
              <a:t>}</a:t>
            </a:r>
          </a:p>
          <a:p>
            <a:r>
              <a:rPr lang="tr-TR" sz="1600" dirty="0" smtClean="0"/>
              <a:t>}</a:t>
            </a:r>
          </a:p>
          <a:p>
            <a:r>
              <a:rPr lang="tr-TR" sz="1600" dirty="0" err="1" smtClean="0"/>
              <a:t>class</a:t>
            </a:r>
            <a:r>
              <a:rPr lang="tr-TR" sz="1600" dirty="0" smtClean="0"/>
              <a:t> Class1</a:t>
            </a:r>
          </a:p>
          <a:p>
            <a:r>
              <a:rPr lang="tr-TR" sz="1600" dirty="0" smtClean="0"/>
              <a:t>{</a:t>
            </a:r>
          </a:p>
          <a:p>
            <a:pPr lvl="1"/>
            <a:r>
              <a:rPr lang="tr-TR" sz="1600" dirty="0" err="1" smtClean="0"/>
              <a:t>static</a:t>
            </a:r>
            <a:r>
              <a:rPr lang="tr-TR" sz="1600" dirty="0" smtClean="0"/>
              <a:t> </a:t>
            </a:r>
            <a:r>
              <a:rPr lang="tr-TR" sz="1600" dirty="0" err="1" smtClean="0"/>
              <a:t>void</a:t>
            </a:r>
            <a:r>
              <a:rPr lang="tr-TR" sz="1600" dirty="0" smtClean="0"/>
              <a:t> </a:t>
            </a:r>
            <a:r>
              <a:rPr lang="tr-TR" sz="1600" dirty="0" err="1" smtClean="0"/>
              <a:t>Main</a:t>
            </a:r>
            <a:r>
              <a:rPr lang="tr-TR" sz="1600" dirty="0" smtClean="0"/>
              <a:t>()</a:t>
            </a:r>
          </a:p>
          <a:p>
            <a:pPr lvl="1"/>
            <a:r>
              <a:rPr lang="tr-TR" sz="1600" dirty="0" smtClean="0"/>
              <a:t>{</a:t>
            </a:r>
          </a:p>
          <a:p>
            <a:pPr lvl="2"/>
            <a:r>
              <a:rPr lang="tr-TR" sz="1600" dirty="0" err="1" smtClean="0"/>
              <a:t>MyClass</a:t>
            </a:r>
            <a:r>
              <a:rPr lang="tr-TR" sz="1600" dirty="0" smtClean="0"/>
              <a:t> </a:t>
            </a:r>
            <a:r>
              <a:rPr lang="tr-TR" sz="1600" dirty="0" err="1" smtClean="0"/>
              <a:t>MyT</a:t>
            </a:r>
            <a:r>
              <a:rPr lang="tr-TR" sz="1600" dirty="0" smtClean="0"/>
              <a:t> = </a:t>
            </a:r>
            <a:r>
              <a:rPr lang="tr-TR" sz="1600" dirty="0" err="1" smtClean="0"/>
              <a:t>new</a:t>
            </a:r>
            <a:r>
              <a:rPr lang="tr-TR" sz="1600" dirty="0" smtClean="0"/>
              <a:t> </a:t>
            </a:r>
            <a:r>
              <a:rPr lang="tr-TR" sz="1600" dirty="0" err="1" smtClean="0"/>
              <a:t>MyClass</a:t>
            </a:r>
            <a:r>
              <a:rPr lang="tr-TR" sz="1600" dirty="0" smtClean="0"/>
              <a:t>();</a:t>
            </a:r>
          </a:p>
          <a:p>
            <a:pPr lvl="2"/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SomeInt</a:t>
            </a:r>
            <a:r>
              <a:rPr lang="tr-TR" sz="1600" dirty="0" smtClean="0"/>
              <a:t> = 6;</a:t>
            </a:r>
          </a:p>
          <a:p>
            <a:pPr lvl="2"/>
            <a:r>
              <a:rPr lang="tr-TR" sz="1600" dirty="0" err="1" smtClean="0"/>
              <a:t>Console</a:t>
            </a:r>
            <a:r>
              <a:rPr lang="tr-TR" sz="1600" dirty="0" smtClean="0"/>
              <a:t>.</a:t>
            </a:r>
            <a:r>
              <a:rPr lang="tr-TR" sz="1600" dirty="0" err="1" smtClean="0"/>
              <a:t>WriteLine</a:t>
            </a:r>
            <a:r>
              <a:rPr lang="en-US" sz="1600" dirty="0" smtClean="0"/>
              <a:t>("Newsflash: Sum: {0} and {1} is {2}",</a:t>
            </a:r>
          </a:p>
          <a:p>
            <a:pPr lvl="2"/>
            <a:r>
              <a:rPr lang="en-US" sz="1600" dirty="0" smtClean="0"/>
              <a:t>5, </a:t>
            </a:r>
            <a:r>
              <a:rPr lang="en-US" sz="1600" dirty="0" err="1" smtClean="0"/>
              <a:t>SomeInt</a:t>
            </a:r>
            <a:r>
              <a:rPr lang="en-US" sz="1600" dirty="0" smtClean="0"/>
              <a:t>, </a:t>
            </a:r>
            <a:r>
              <a:rPr lang="en-US" sz="1600" dirty="0" err="1" smtClean="0"/>
              <a:t>MyT.Sum</a:t>
            </a:r>
            <a:r>
              <a:rPr lang="en-US" sz="1600" dirty="0" smtClean="0"/>
              <a:t>( 5, </a:t>
            </a:r>
            <a:r>
              <a:rPr lang="en-US" sz="1600" dirty="0" err="1" smtClean="0"/>
              <a:t>SomeInt</a:t>
            </a:r>
            <a:r>
              <a:rPr lang="en-US" sz="1600" dirty="0" smtClean="0"/>
              <a:t> )); </a:t>
            </a:r>
            <a:r>
              <a:rPr lang="tr-TR" sz="1600" dirty="0" smtClean="0"/>
              <a:t>	</a:t>
            </a:r>
            <a:r>
              <a:rPr lang="en-US" sz="1600" dirty="0" smtClean="0"/>
              <a:t>// Invoke the method.</a:t>
            </a:r>
          </a:p>
          <a:p>
            <a:pPr lvl="2"/>
            <a:r>
              <a:rPr lang="tr-TR" sz="1600" dirty="0" smtClean="0"/>
              <a:t>                                               ↑</a:t>
            </a:r>
          </a:p>
          <a:p>
            <a:pPr lvl="2"/>
            <a:r>
              <a:rPr lang="tr-TR" sz="1600" dirty="0" smtClean="0">
                <a:solidFill>
                  <a:srgbClr val="FF0000"/>
                </a:solidFill>
              </a:rPr>
              <a:t>                                   </a:t>
            </a:r>
            <a:r>
              <a:rPr lang="tr-TR" sz="1600" dirty="0" err="1" smtClean="0">
                <a:solidFill>
                  <a:srgbClr val="FF0000"/>
                </a:solidFill>
              </a:rPr>
              <a:t>Actual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parameters</a:t>
            </a:r>
            <a:endParaRPr lang="tr-TR" sz="1600" dirty="0" smtClean="0">
              <a:solidFill>
                <a:srgbClr val="FF0000"/>
              </a:solidFill>
            </a:endParaRPr>
          </a:p>
          <a:p>
            <a:pPr lvl="2"/>
            <a:r>
              <a:rPr lang="tr-TR" sz="1600" dirty="0" err="1" smtClean="0"/>
              <a:t>Console</a:t>
            </a:r>
            <a:r>
              <a:rPr lang="tr-TR" sz="1600" dirty="0" smtClean="0"/>
              <a:t>.</a:t>
            </a:r>
            <a:r>
              <a:rPr lang="tr-TR" sz="1600" dirty="0" err="1" smtClean="0"/>
              <a:t>WriteLine</a:t>
            </a:r>
            <a:r>
              <a:rPr lang="tr-TR" sz="1600" dirty="0" smtClean="0"/>
              <a:t> </a:t>
            </a:r>
            <a:r>
              <a:rPr lang="en-US" sz="1600" dirty="0" smtClean="0"/>
              <a:t>("Newsflash: </a:t>
            </a:r>
            <a:r>
              <a:rPr lang="en-US" sz="1600" dirty="0" err="1" smtClean="0"/>
              <a:t>Avg</a:t>
            </a:r>
            <a:r>
              <a:rPr lang="en-US" sz="1600" dirty="0" smtClean="0"/>
              <a:t>: {0} and {1} is {2}",</a:t>
            </a:r>
          </a:p>
          <a:p>
            <a:pPr lvl="2"/>
            <a:r>
              <a:rPr lang="en-US" sz="1600" dirty="0" smtClean="0"/>
              <a:t>5, </a:t>
            </a:r>
            <a:r>
              <a:rPr lang="en-US" sz="1600" dirty="0" err="1" smtClean="0"/>
              <a:t>SomeInt</a:t>
            </a:r>
            <a:r>
              <a:rPr lang="en-US" sz="1600" dirty="0" smtClean="0"/>
              <a:t>, </a:t>
            </a:r>
            <a:r>
              <a:rPr lang="en-US" sz="1600" dirty="0" err="1" smtClean="0"/>
              <a:t>MyT.Avg</a:t>
            </a:r>
            <a:r>
              <a:rPr lang="en-US" sz="1600" dirty="0" smtClean="0"/>
              <a:t>( 5, </a:t>
            </a:r>
            <a:r>
              <a:rPr lang="en-US" sz="1600" dirty="0" err="1" smtClean="0"/>
              <a:t>SomeInt</a:t>
            </a:r>
            <a:r>
              <a:rPr lang="en-US" sz="1600" dirty="0" smtClean="0"/>
              <a:t> )); </a:t>
            </a:r>
            <a:r>
              <a:rPr lang="tr-TR" sz="1600" dirty="0" smtClean="0"/>
              <a:t>	</a:t>
            </a:r>
            <a:r>
              <a:rPr lang="en-US" sz="1600" dirty="0" smtClean="0"/>
              <a:t>// Invoke the method.</a:t>
            </a:r>
          </a:p>
          <a:p>
            <a:pPr lvl="1"/>
            <a:r>
              <a:rPr lang="tr-TR" sz="1600" dirty="0" smtClean="0"/>
              <a:t>}                                                        ↑</a:t>
            </a:r>
          </a:p>
          <a:p>
            <a:r>
              <a:rPr lang="tr-TR" sz="1600" dirty="0" smtClean="0"/>
              <a:t>}                                                     </a:t>
            </a:r>
            <a:r>
              <a:rPr lang="tr-TR" sz="1600" dirty="0" err="1" smtClean="0">
                <a:solidFill>
                  <a:srgbClr val="FF0000"/>
                </a:solidFill>
              </a:rPr>
              <a:t>Actual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parameters</a:t>
            </a:r>
            <a:endParaRPr lang="tr-TR" sz="1600" dirty="0" smtClean="0">
              <a:solidFill>
                <a:srgbClr val="FF0000"/>
              </a:solidFill>
            </a:endParaRPr>
          </a:p>
        </p:txBody>
      </p:sp>
      <p:sp>
        <p:nvSpPr>
          <p:cNvPr id="3" name="2 Dikdörtgen"/>
          <p:cNvSpPr/>
          <p:nvPr/>
        </p:nvSpPr>
        <p:spPr>
          <a:xfrm>
            <a:off x="4572000" y="6211669"/>
            <a:ext cx="4572000" cy="646331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dirty="0" smtClean="0"/>
              <a:t>Newsflash: Sum: 5 and 6 is 11</a:t>
            </a:r>
          </a:p>
          <a:p>
            <a:r>
              <a:rPr lang="en-US" dirty="0" smtClean="0"/>
              <a:t>Newsflash: </a:t>
            </a:r>
            <a:r>
              <a:rPr lang="en-US" dirty="0" err="1" smtClean="0"/>
              <a:t>Avg</a:t>
            </a:r>
            <a:r>
              <a:rPr lang="en-US" dirty="0" smtClean="0"/>
              <a:t>: 5 and 6 is 5.5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32656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en-US" dirty="0" smtClean="0"/>
              <a:t>{ public </a:t>
            </a:r>
            <a:r>
              <a:rPr lang="en-US" dirty="0" err="1" smtClean="0"/>
              <a:t>int</a:t>
            </a:r>
            <a:r>
              <a:rPr lang="en-US" dirty="0" smtClean="0"/>
              <a:t> Val = 20; }</a:t>
            </a:r>
            <a:r>
              <a:rPr lang="tr-TR" dirty="0" smtClean="0"/>
              <a:t>		</a:t>
            </a:r>
            <a:r>
              <a:rPr lang="en-US" dirty="0" smtClean="0"/>
              <a:t> // Initialize the field to 20.</a:t>
            </a:r>
          </a:p>
          <a:p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Program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Formal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parameters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{                                                              ↓</a:t>
            </a:r>
          </a:p>
          <a:p>
            <a:pPr lvl="1"/>
            <a:r>
              <a:rPr lang="en-US" dirty="0" smtClean="0"/>
              <a:t>static void </a:t>
            </a:r>
            <a:r>
              <a:rPr lang="en-US" dirty="0" err="1" smtClean="0"/>
              <a:t>MyMethod</a:t>
            </a:r>
            <a:r>
              <a:rPr lang="en-US" dirty="0" smtClean="0"/>
              <a:t>( </a:t>
            </a:r>
            <a:r>
              <a:rPr lang="en-US" dirty="0" err="1" smtClean="0"/>
              <a:t>MyClass</a:t>
            </a:r>
            <a:r>
              <a:rPr lang="en-US" dirty="0" smtClean="0"/>
              <a:t> f1, </a:t>
            </a:r>
            <a:r>
              <a:rPr lang="en-US" dirty="0" err="1" smtClean="0"/>
              <a:t>int</a:t>
            </a:r>
            <a:r>
              <a:rPr lang="en-US" dirty="0" smtClean="0"/>
              <a:t> f2 )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f1.Val = f1.Val + 5; </a:t>
            </a:r>
            <a:r>
              <a:rPr lang="tr-TR" dirty="0" smtClean="0"/>
              <a:t>		</a:t>
            </a:r>
            <a:r>
              <a:rPr lang="en-US" dirty="0" smtClean="0"/>
              <a:t>// Add 5 to field of f1 </a:t>
            </a:r>
            <a:r>
              <a:rPr lang="en-US" dirty="0" err="1" smtClean="0"/>
              <a:t>param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f2 = f2 + 5; </a:t>
            </a:r>
            <a:r>
              <a:rPr lang="tr-TR" dirty="0" smtClean="0"/>
              <a:t>		</a:t>
            </a:r>
            <a:r>
              <a:rPr lang="en-US" dirty="0" smtClean="0"/>
              <a:t>// Add 5 to second </a:t>
            </a:r>
            <a:r>
              <a:rPr lang="en-US" dirty="0" err="1" smtClean="0"/>
              <a:t>param</a:t>
            </a:r>
            <a:r>
              <a:rPr lang="en-US" dirty="0" smtClean="0"/>
              <a:t>.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 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MyClass</a:t>
            </a:r>
            <a:r>
              <a:rPr lang="tr-TR" dirty="0" smtClean="0"/>
              <a:t> A1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int</a:t>
            </a:r>
            <a:r>
              <a:rPr lang="tr-TR" dirty="0" smtClean="0"/>
              <a:t> A2 = 10;</a:t>
            </a:r>
          </a:p>
          <a:p>
            <a:pPr lvl="2"/>
            <a:r>
              <a:rPr lang="en-US" dirty="0" err="1" smtClean="0"/>
              <a:t>MyMethod</a:t>
            </a:r>
            <a:r>
              <a:rPr lang="en-US" dirty="0" smtClean="0"/>
              <a:t>( A1, A2 );</a:t>
            </a:r>
            <a:r>
              <a:rPr lang="tr-TR" dirty="0" smtClean="0"/>
              <a:t>	</a:t>
            </a:r>
            <a:r>
              <a:rPr lang="en-US" dirty="0" smtClean="0"/>
              <a:t> // Call the method.</a:t>
            </a:r>
          </a:p>
          <a:p>
            <a:pPr lvl="1"/>
            <a:r>
              <a:rPr lang="tr-TR" dirty="0" smtClean="0"/>
              <a:t>}                               ↑</a:t>
            </a:r>
          </a:p>
          <a:p>
            <a:r>
              <a:rPr lang="tr-TR" dirty="0" smtClean="0"/>
              <a:t>}     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Actual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parameters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26204" t="22280" r="23594" b="12201"/>
          <a:stretch>
            <a:fillRect/>
          </a:stretch>
        </p:blipFill>
        <p:spPr bwMode="auto">
          <a:xfrm>
            <a:off x="683568" y="404664"/>
            <a:ext cx="743898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Parameter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Arrays</a:t>
            </a:r>
            <a:endParaRPr lang="tr-TR" sz="2000" b="1" dirty="0" smtClean="0"/>
          </a:p>
          <a:p>
            <a:r>
              <a:rPr lang="en-US" dirty="0" smtClean="0"/>
              <a:t>In the parameter types I’ve covered so far, there must be exactly one actual parameter for each</a:t>
            </a:r>
            <a:r>
              <a:rPr lang="tr-TR" dirty="0" smtClean="0"/>
              <a:t> </a:t>
            </a:r>
            <a:r>
              <a:rPr lang="en-US" dirty="0" smtClean="0"/>
              <a:t>formal parameter. </a:t>
            </a:r>
            <a:r>
              <a:rPr lang="en-US" i="1" dirty="0" smtClean="0"/>
              <a:t>Parameter arrays are different in that they allow zero or more actual parameters</a:t>
            </a:r>
            <a:r>
              <a:rPr lang="tr-TR" i="1" dirty="0" smtClean="0"/>
              <a:t> </a:t>
            </a:r>
            <a:r>
              <a:rPr lang="en-US" dirty="0" smtClean="0"/>
              <a:t>for a particular formal parameter. Important points about parameter arrays are 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:</a:t>
            </a:r>
          </a:p>
          <a:p>
            <a:r>
              <a:rPr lang="en-US" dirty="0" smtClean="0"/>
              <a:t>• There can be only one parameter array in a parameter list.</a:t>
            </a:r>
          </a:p>
          <a:p>
            <a:r>
              <a:rPr lang="en-US" dirty="0" smtClean="0"/>
              <a:t>• If there is one, it must be the last parameter in the list.</a:t>
            </a:r>
          </a:p>
          <a:p>
            <a:r>
              <a:rPr lang="en-US" dirty="0" smtClean="0"/>
              <a:t>To declare a parameter array, you must do the following:</a:t>
            </a:r>
          </a:p>
          <a:p>
            <a:r>
              <a:rPr lang="en-US" dirty="0" smtClean="0"/>
              <a:t>• Use the </a:t>
            </a:r>
            <a:r>
              <a:rPr lang="en-US" dirty="0" err="1" smtClean="0"/>
              <a:t>params</a:t>
            </a:r>
            <a:r>
              <a:rPr lang="en-US" dirty="0" smtClean="0"/>
              <a:t> modifier before the data type.</a:t>
            </a:r>
          </a:p>
          <a:p>
            <a:r>
              <a:rPr lang="en-US" dirty="0" smtClean="0"/>
              <a:t>• Place a set of empty square brackets after the data type.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357301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        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Array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dirty="0" err="1" smtClean="0">
                <a:solidFill>
                  <a:srgbClr val="FF0000"/>
                </a:solidFill>
              </a:rPr>
              <a:t>ints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                                      ↓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ListInts</a:t>
            </a:r>
            <a:r>
              <a:rPr lang="en-US" dirty="0" smtClean="0"/>
              <a:t>(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inVals</a:t>
            </a:r>
            <a:r>
              <a:rPr lang="en-US" dirty="0" smtClean="0"/>
              <a:t> )</a:t>
            </a:r>
          </a:p>
          <a:p>
            <a:r>
              <a:rPr lang="tr-TR" dirty="0" smtClean="0"/>
              <a:t>{ ...                       ↑                   ↑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Modifier</a:t>
            </a:r>
            <a:r>
              <a:rPr lang="tr-TR" dirty="0" smtClean="0">
                <a:solidFill>
                  <a:srgbClr val="FF0000"/>
                </a:solidFill>
              </a:rPr>
              <a:t>         </a:t>
            </a:r>
            <a:r>
              <a:rPr lang="tr-TR" dirty="0" err="1" smtClean="0">
                <a:solidFill>
                  <a:srgbClr val="FF0000"/>
                </a:solidFill>
              </a:rPr>
              <a:t>Parameter</a:t>
            </a:r>
            <a:r>
              <a:rPr lang="tr-TR" dirty="0" smtClean="0">
                <a:solidFill>
                  <a:srgbClr val="FF0000"/>
                </a:solidFill>
              </a:rPr>
              <a:t> name</a:t>
            </a: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empty set of square brackets after the type name specifies that the parameter will be</a:t>
            </a:r>
            <a:r>
              <a:rPr lang="tr-TR" dirty="0" smtClean="0"/>
              <a:t> an </a:t>
            </a:r>
            <a:r>
              <a:rPr lang="tr-TR" i="1" dirty="0" err="1" smtClean="0"/>
              <a:t>array</a:t>
            </a:r>
            <a:r>
              <a:rPr lang="tr-TR" i="1" dirty="0" smtClean="0"/>
              <a:t> of </a:t>
            </a:r>
            <a:r>
              <a:rPr lang="tr-TR" i="1" dirty="0" err="1" smtClean="0"/>
              <a:t>ints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79512" y="260648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                          </a:t>
            </a:r>
            <a:r>
              <a:rPr lang="tr-TR" dirty="0" err="1" smtClean="0"/>
              <a:t>P</a:t>
            </a:r>
            <a:r>
              <a:rPr lang="tr-TR" dirty="0" err="1" smtClean="0">
                <a:solidFill>
                  <a:srgbClr val="FF0000"/>
                </a:solidFill>
              </a:rPr>
              <a:t>arameter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array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{                                                               ↓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ListInts</a:t>
            </a:r>
            <a:r>
              <a:rPr lang="tr-TR" dirty="0" smtClean="0"/>
              <a:t>( </a:t>
            </a:r>
            <a:r>
              <a:rPr lang="tr-TR" dirty="0" err="1" smtClean="0"/>
              <a:t>params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[] </a:t>
            </a:r>
            <a:r>
              <a:rPr lang="tr-TR" dirty="0" err="1" smtClean="0"/>
              <a:t>inVals</a:t>
            </a:r>
            <a:r>
              <a:rPr lang="tr-TR" dirty="0" smtClean="0"/>
              <a:t> 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if ( (</a:t>
            </a:r>
            <a:r>
              <a:rPr lang="en-US" dirty="0" err="1" smtClean="0"/>
              <a:t>inVals</a:t>
            </a:r>
            <a:r>
              <a:rPr lang="en-US" dirty="0" smtClean="0"/>
              <a:t> != null) &amp;&amp; (</a:t>
            </a:r>
            <a:r>
              <a:rPr lang="en-US" dirty="0" err="1" smtClean="0"/>
              <a:t>inVals.Length</a:t>
            </a:r>
            <a:r>
              <a:rPr lang="en-US" dirty="0" smtClean="0"/>
              <a:t> != 0))</a:t>
            </a:r>
          </a:p>
          <a:p>
            <a:pPr lvl="2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inVals.Length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r>
              <a:rPr lang="tr-TR" dirty="0" smtClean="0"/>
              <a:t>	</a:t>
            </a:r>
            <a:r>
              <a:rPr lang="en-US" dirty="0" smtClean="0"/>
              <a:t> // Process the array.</a:t>
            </a:r>
          </a:p>
          <a:p>
            <a:pPr lvl="2"/>
            <a:r>
              <a:rPr lang="tr-TR" dirty="0" smtClean="0"/>
              <a:t>{</a:t>
            </a:r>
          </a:p>
          <a:p>
            <a:pPr lvl="3"/>
            <a:r>
              <a:rPr lang="tr-TR" dirty="0" err="1" smtClean="0"/>
              <a:t>inVals</a:t>
            </a:r>
            <a:r>
              <a:rPr lang="tr-TR" dirty="0" smtClean="0"/>
              <a:t>[i] = </a:t>
            </a:r>
            <a:r>
              <a:rPr lang="tr-TR" dirty="0" err="1" smtClean="0"/>
              <a:t>inVals</a:t>
            </a:r>
            <a:r>
              <a:rPr lang="tr-TR" dirty="0" smtClean="0"/>
              <a:t>[i] * 10;</a:t>
            </a:r>
          </a:p>
          <a:p>
            <a:pPr lvl="3"/>
            <a:r>
              <a:rPr lang="en-US" dirty="0" err="1" smtClean="0"/>
              <a:t>Console.WriteLine</a:t>
            </a:r>
            <a:r>
              <a:rPr lang="en-US" dirty="0" smtClean="0"/>
              <a:t>("{0} ", </a:t>
            </a:r>
            <a:r>
              <a:rPr lang="en-US" dirty="0" err="1" smtClean="0"/>
              <a:t>inVals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// Display new value.</a:t>
            </a:r>
          </a:p>
          <a:p>
            <a:pPr lvl="2"/>
            <a:r>
              <a:rPr lang="tr-TR" dirty="0" smtClean="0"/>
              <a:t>}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first = 5, second = 6, third = 7;</a:t>
            </a:r>
            <a:r>
              <a:rPr lang="tr-TR" dirty="0" smtClean="0"/>
              <a:t>	</a:t>
            </a:r>
            <a:r>
              <a:rPr lang="en-US" dirty="0" smtClean="0"/>
              <a:t> // Declare three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</a:p>
          <a:p>
            <a:pPr lvl="2"/>
            <a:r>
              <a:rPr lang="tr-TR" dirty="0" err="1" smtClean="0"/>
              <a:t>MyClass</a:t>
            </a:r>
            <a:r>
              <a:rPr lang="tr-TR" dirty="0" smtClean="0"/>
              <a:t> </a:t>
            </a:r>
            <a:r>
              <a:rPr lang="tr-TR" dirty="0" err="1" smtClean="0"/>
              <a:t>mc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();</a:t>
            </a:r>
          </a:p>
          <a:p>
            <a:pPr lvl="2"/>
            <a:r>
              <a:rPr lang="en-US" dirty="0" err="1" smtClean="0"/>
              <a:t>mc.ListInts</a:t>
            </a:r>
            <a:r>
              <a:rPr lang="en-US" dirty="0" smtClean="0"/>
              <a:t>( first, second, third ); </a:t>
            </a:r>
            <a:r>
              <a:rPr lang="tr-TR" dirty="0" smtClean="0"/>
              <a:t>	</a:t>
            </a:r>
            <a:r>
              <a:rPr lang="en-US" dirty="0" smtClean="0"/>
              <a:t>// Call the method.</a:t>
            </a:r>
          </a:p>
          <a:p>
            <a:pPr lvl="2"/>
            <a:r>
              <a:rPr lang="tr-TR" dirty="0" smtClean="0"/>
              <a:t>		↑</a:t>
            </a:r>
          </a:p>
          <a:p>
            <a:pPr lvl="2"/>
            <a:r>
              <a:rPr lang="tr-TR" dirty="0" smtClean="0"/>
              <a:t>	</a:t>
            </a:r>
            <a:r>
              <a:rPr lang="tr-TR" dirty="0" err="1" smtClean="0">
                <a:solidFill>
                  <a:srgbClr val="FF0000"/>
                </a:solidFill>
              </a:rPr>
              <a:t>Actual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parameters</a:t>
            </a:r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("{0}, {1}, {2}", first, second, third);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7020272" y="4869160"/>
            <a:ext cx="187220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dirty="0" smtClean="0"/>
              <a:t>50</a:t>
            </a:r>
          </a:p>
          <a:p>
            <a:r>
              <a:rPr lang="tr-TR" dirty="0" smtClean="0"/>
              <a:t>60</a:t>
            </a:r>
          </a:p>
          <a:p>
            <a:r>
              <a:rPr lang="tr-TR" dirty="0" smtClean="0"/>
              <a:t>70</a:t>
            </a:r>
          </a:p>
          <a:p>
            <a:r>
              <a:rPr lang="tr-TR" dirty="0" smtClean="0"/>
              <a:t>5, 6, 7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26203" t="26060" r="22856" b="9681"/>
          <a:stretch>
            <a:fillRect/>
          </a:stretch>
        </p:blipFill>
        <p:spPr bwMode="auto">
          <a:xfrm>
            <a:off x="971600" y="548680"/>
            <a:ext cx="7056784" cy="521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Recursion</a:t>
            </a:r>
            <a:endParaRPr lang="tr-TR" sz="2000" b="1" dirty="0" smtClean="0"/>
          </a:p>
          <a:p>
            <a:r>
              <a:rPr lang="en-US" dirty="0" smtClean="0"/>
              <a:t>Besides calling other methods, a method can also call itself. This is called </a:t>
            </a:r>
            <a:r>
              <a:rPr lang="en-US" i="1" dirty="0" smtClean="0"/>
              <a:t>recursion.</a:t>
            </a:r>
            <a:endParaRPr lang="tr-TR" i="1" dirty="0" smtClean="0"/>
          </a:p>
          <a:p>
            <a:endParaRPr lang="en-US" i="1" dirty="0" smtClean="0"/>
          </a:p>
          <a:p>
            <a:r>
              <a:rPr lang="en-US" dirty="0" smtClean="0"/>
              <a:t>Recursion can produce some very elegant code, such as the following method for computing</a:t>
            </a:r>
            <a:r>
              <a:rPr lang="tr-TR" dirty="0" smtClean="0"/>
              <a:t> </a:t>
            </a:r>
            <a:r>
              <a:rPr lang="en-US" dirty="0" smtClean="0"/>
              <a:t>the factorial of a number. Notice that inside the method, the method calls itself, with an</a:t>
            </a:r>
            <a:r>
              <a:rPr lang="tr-TR" dirty="0" smtClean="0"/>
              <a:t> </a:t>
            </a:r>
            <a:r>
              <a:rPr lang="en-US" dirty="0" smtClean="0"/>
              <a:t>actual parameter of one less than its input parameter.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2348880"/>
            <a:ext cx="813690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Factorial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inValue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if</a:t>
            </a:r>
            <a:r>
              <a:rPr lang="tr-TR" dirty="0" smtClean="0"/>
              <a:t> (</a:t>
            </a:r>
            <a:r>
              <a:rPr lang="tr-TR" dirty="0" err="1" smtClean="0"/>
              <a:t>inValue</a:t>
            </a:r>
            <a:r>
              <a:rPr lang="tr-TR" dirty="0" smtClean="0"/>
              <a:t> &lt;= 1)</a:t>
            </a:r>
          </a:p>
          <a:p>
            <a:pPr lvl="3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inValue</a:t>
            </a:r>
            <a:r>
              <a:rPr lang="tr-TR" dirty="0" smtClean="0"/>
              <a:t>;</a:t>
            </a:r>
          </a:p>
          <a:p>
            <a:pPr lvl="2"/>
            <a:r>
              <a:rPr lang="tr-TR" dirty="0" smtClean="0"/>
              <a:t>else</a:t>
            </a:r>
          </a:p>
          <a:p>
            <a:pPr lvl="3"/>
            <a:r>
              <a:rPr lang="en-US" dirty="0" smtClean="0"/>
              <a:t>return </a:t>
            </a:r>
            <a:r>
              <a:rPr lang="en-US" dirty="0" err="1" smtClean="0"/>
              <a:t>inValue</a:t>
            </a:r>
            <a:r>
              <a:rPr lang="en-US" dirty="0" smtClean="0"/>
              <a:t> * Factorial(</a:t>
            </a:r>
            <a:r>
              <a:rPr lang="en-US" dirty="0" err="1" smtClean="0"/>
              <a:t>inValue</a:t>
            </a:r>
            <a:r>
              <a:rPr lang="en-US" dirty="0" smtClean="0"/>
              <a:t> - 1); // Call Factorial again.</a:t>
            </a:r>
          </a:p>
          <a:p>
            <a:pPr lvl="1"/>
            <a:r>
              <a:rPr lang="tr-TR" dirty="0" smtClean="0"/>
              <a:t>}                                                       ↑</a:t>
            </a:r>
          </a:p>
          <a:p>
            <a:pPr lvl="1"/>
            <a:r>
              <a:rPr lang="tr-TR" dirty="0" smtClean="0"/>
              <a:t>                                                   </a:t>
            </a:r>
            <a:r>
              <a:rPr lang="tr-TR" dirty="0" err="1" smtClean="0">
                <a:solidFill>
                  <a:srgbClr val="FF0000"/>
                </a:solidFill>
              </a:rPr>
              <a:t>Calls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itself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476672"/>
            <a:ext cx="828092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Count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inVal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if</a:t>
            </a:r>
            <a:r>
              <a:rPr lang="tr-TR" dirty="0" smtClean="0"/>
              <a:t> (</a:t>
            </a:r>
            <a:r>
              <a:rPr lang="tr-TR" dirty="0" err="1" smtClean="0"/>
              <a:t>inVal</a:t>
            </a:r>
            <a:r>
              <a:rPr lang="tr-TR" dirty="0" smtClean="0"/>
              <a:t> == 0)</a:t>
            </a:r>
          </a:p>
          <a:p>
            <a:pPr lvl="3"/>
            <a:r>
              <a:rPr lang="tr-TR" dirty="0" err="1" smtClean="0"/>
              <a:t>return</a:t>
            </a:r>
            <a:r>
              <a:rPr lang="tr-TR" dirty="0" smtClean="0"/>
              <a:t>;</a:t>
            </a:r>
          </a:p>
          <a:p>
            <a:pPr lvl="2"/>
            <a:r>
              <a:rPr lang="en-US" dirty="0" smtClean="0"/>
              <a:t>Count(</a:t>
            </a:r>
            <a:r>
              <a:rPr lang="en-US" dirty="0" err="1" smtClean="0"/>
              <a:t>inVal</a:t>
            </a:r>
            <a:r>
              <a:rPr lang="en-US" dirty="0" smtClean="0"/>
              <a:t> - 1); // Invoke this method again.</a:t>
            </a:r>
          </a:p>
          <a:p>
            <a:pPr lvl="2"/>
            <a:r>
              <a:rPr lang="tr-TR" dirty="0" smtClean="0"/>
              <a:t>    ↑</a:t>
            </a:r>
          </a:p>
          <a:p>
            <a:pPr lvl="2"/>
            <a:r>
              <a:rPr lang="tr-TR" dirty="0" err="1" smtClean="0">
                <a:solidFill>
                  <a:srgbClr val="FF0000"/>
                </a:solidFill>
              </a:rPr>
              <a:t>Calls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itself</a:t>
            </a:r>
            <a:endParaRPr lang="tr-TR" dirty="0" smtClean="0">
              <a:solidFill>
                <a:srgbClr val="FF0000"/>
              </a:solidFill>
            </a:endParaRP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("{0} ", </a:t>
            </a:r>
            <a:r>
              <a:rPr lang="tr-TR" dirty="0" err="1" smtClean="0"/>
              <a:t>inVal</a:t>
            </a:r>
            <a:r>
              <a:rPr lang="tr-TR" dirty="0" smtClean="0"/>
              <a:t>);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smtClean="0"/>
              <a:t>Program </a:t>
            </a:r>
            <a:r>
              <a:rPr lang="tr-TR" dirty="0" err="1" smtClean="0"/>
              <a:t>pr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Program();</a:t>
            </a:r>
          </a:p>
          <a:p>
            <a:pPr lvl="2"/>
            <a:r>
              <a:rPr lang="tr-TR" dirty="0" err="1" smtClean="0"/>
              <a:t>pr</a:t>
            </a:r>
            <a:r>
              <a:rPr lang="tr-TR" dirty="0" smtClean="0"/>
              <a:t>.</a:t>
            </a:r>
            <a:r>
              <a:rPr lang="tr-TR" dirty="0" err="1" smtClean="0"/>
              <a:t>Count</a:t>
            </a:r>
            <a:r>
              <a:rPr lang="tr-TR" dirty="0" smtClean="0"/>
              <a:t>(3);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323528" y="5445224"/>
            <a:ext cx="3816424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1</a:t>
            </a:r>
          </a:p>
          <a:p>
            <a:r>
              <a:rPr lang="tr-TR" dirty="0" smtClean="0"/>
              <a:t>2</a:t>
            </a:r>
          </a:p>
          <a:p>
            <a:r>
              <a:rPr lang="tr-TR" dirty="0" smtClean="0"/>
              <a:t>3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4249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Method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Overloading</a:t>
            </a:r>
            <a:endParaRPr lang="tr-TR" sz="2000" b="1" dirty="0" smtClean="0"/>
          </a:p>
          <a:p>
            <a:r>
              <a:rPr lang="en-US" dirty="0" smtClean="0"/>
              <a:t>A class can have more than one method with the same name. This is called </a:t>
            </a:r>
            <a:r>
              <a:rPr lang="en-US" b="1" i="1" dirty="0" smtClean="0"/>
              <a:t>method overloading.</a:t>
            </a:r>
          </a:p>
          <a:p>
            <a:r>
              <a:rPr lang="en-US" dirty="0" smtClean="0"/>
              <a:t>Each method with the same name must have a different </a:t>
            </a:r>
            <a:r>
              <a:rPr lang="en-US" i="1" dirty="0" smtClean="0"/>
              <a:t>signature than the others.</a:t>
            </a:r>
          </a:p>
          <a:p>
            <a:r>
              <a:rPr lang="en-US" dirty="0" smtClean="0"/>
              <a:t>• The signature of a method consists of the following information from the method</a:t>
            </a:r>
          </a:p>
          <a:p>
            <a:r>
              <a:rPr lang="en-US" dirty="0" smtClean="0"/>
              <a:t>header of the method declaration:</a:t>
            </a:r>
          </a:p>
          <a:p>
            <a:r>
              <a:rPr lang="en-US" dirty="0" smtClean="0"/>
              <a:t>– The name of the method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parameters</a:t>
            </a:r>
            <a:endParaRPr lang="tr-TR" dirty="0" smtClean="0"/>
          </a:p>
          <a:p>
            <a:r>
              <a:rPr lang="en-US" dirty="0" smtClean="0"/>
              <a:t>– The data types and order of the parameters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tr-TR" dirty="0" err="1" smtClean="0"/>
              <a:t>modifiers</a:t>
            </a:r>
            <a:endParaRPr lang="tr-TR" dirty="0" smtClean="0"/>
          </a:p>
          <a:p>
            <a:r>
              <a:rPr lang="en-US" dirty="0" smtClean="0"/>
              <a:t>• The return type is </a:t>
            </a:r>
            <a:r>
              <a:rPr lang="en-US" i="1" dirty="0" smtClean="0"/>
              <a:t>not part of the signature—although it is a common mistake to believe</a:t>
            </a:r>
            <a:r>
              <a:rPr lang="tr-TR" i="1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it is.</a:t>
            </a:r>
          </a:p>
          <a:p>
            <a:r>
              <a:rPr lang="en-US" dirty="0" smtClean="0"/>
              <a:t>• The </a:t>
            </a:r>
            <a:r>
              <a:rPr lang="en-US" i="1" dirty="0" smtClean="0"/>
              <a:t>names of the formal parameters are also not part of the signature.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395536" y="4077072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Not </a:t>
            </a:r>
            <a:r>
              <a:rPr lang="tr-TR" dirty="0" err="1" smtClean="0"/>
              <a:t>part</a:t>
            </a:r>
            <a:r>
              <a:rPr lang="tr-TR" dirty="0" smtClean="0"/>
              <a:t> of </a:t>
            </a:r>
            <a:r>
              <a:rPr lang="tr-TR" dirty="0" err="1" smtClean="0"/>
              <a:t>signature</a:t>
            </a:r>
            <a:endParaRPr lang="tr-TR" dirty="0" smtClean="0"/>
          </a:p>
          <a:p>
            <a:r>
              <a:rPr lang="tr-TR" dirty="0" smtClean="0"/>
              <a:t>↓</a:t>
            </a:r>
          </a:p>
          <a:p>
            <a:r>
              <a:rPr lang="en-US" dirty="0" smtClean="0"/>
              <a:t>long </a:t>
            </a:r>
            <a:r>
              <a:rPr lang="en-US" b="1" dirty="0" err="1" smtClean="0"/>
              <a:t>AddValues</a:t>
            </a:r>
            <a:r>
              <a:rPr lang="en-US" b="1" dirty="0" smtClean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a, out </a:t>
            </a:r>
            <a:r>
              <a:rPr lang="en-US" b="1" dirty="0" err="1" smtClean="0"/>
              <a:t>int</a:t>
            </a:r>
            <a:r>
              <a:rPr lang="en-US" b="1" dirty="0" smtClean="0"/>
              <a:t> b) </a:t>
            </a:r>
            <a:r>
              <a:rPr lang="en-US" dirty="0" smtClean="0"/>
              <a:t>{ ... }</a:t>
            </a:r>
          </a:p>
          <a:p>
            <a:r>
              <a:rPr lang="tr-TR" dirty="0" smtClean="0"/>
              <a:t>                              ↑</a:t>
            </a:r>
          </a:p>
          <a:p>
            <a:r>
              <a:rPr lang="tr-TR" dirty="0" smtClean="0"/>
              <a:t>                      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Signature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54868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following example shows the form of the method header. I will cover each part in the</a:t>
            </a:r>
            <a:r>
              <a:rPr lang="tr-TR" sz="2400" dirty="0" smtClean="0"/>
              <a:t> </a:t>
            </a:r>
            <a:r>
              <a:rPr lang="tr-TR" sz="2400" dirty="0" err="1" smtClean="0"/>
              <a:t>following</a:t>
            </a:r>
            <a:r>
              <a:rPr lang="tr-TR" sz="2400" dirty="0" smtClean="0"/>
              <a:t> </a:t>
            </a:r>
            <a:r>
              <a:rPr lang="tr-TR" sz="2400" dirty="0" err="1" smtClean="0"/>
              <a:t>pages</a:t>
            </a:r>
            <a:r>
              <a:rPr lang="tr-TR" sz="2400" dirty="0" smtClean="0"/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323528" y="1556792"/>
            <a:ext cx="813690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   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MyMethod</a:t>
            </a:r>
            <a:r>
              <a:rPr lang="tr-TR" sz="2400" dirty="0" smtClean="0"/>
              <a:t> ( </a:t>
            </a:r>
            <a:r>
              <a:rPr lang="tr-TR" sz="2400" dirty="0" err="1" smtClean="0"/>
              <a:t>int</a:t>
            </a:r>
            <a:r>
              <a:rPr lang="tr-TR" sz="2400" dirty="0" smtClean="0"/>
              <a:t> intpar1, </a:t>
            </a:r>
            <a:r>
              <a:rPr lang="tr-TR" sz="2400" dirty="0" err="1" smtClean="0"/>
              <a:t>string</a:t>
            </a:r>
            <a:r>
              <a:rPr lang="tr-TR" sz="2400" dirty="0" smtClean="0"/>
              <a:t> strpar1 )</a:t>
            </a:r>
          </a:p>
          <a:p>
            <a:r>
              <a:rPr lang="tr-TR" sz="2400" dirty="0" smtClean="0"/>
              <a:t>    ↑                                ↑                      ↑</a:t>
            </a:r>
          </a:p>
          <a:p>
            <a:r>
              <a:rPr lang="tr-TR" sz="2400" dirty="0" smtClean="0"/>
              <a:t>  </a:t>
            </a:r>
            <a:r>
              <a:rPr lang="tr-TR" sz="2000" dirty="0" err="1" smtClean="0">
                <a:solidFill>
                  <a:srgbClr val="FF0000"/>
                </a:solidFill>
              </a:rPr>
              <a:t>Return</a:t>
            </a:r>
            <a:r>
              <a:rPr lang="tr-TR" sz="2000" dirty="0" smtClean="0">
                <a:solidFill>
                  <a:srgbClr val="FF0000"/>
                </a:solidFill>
              </a:rPr>
              <a:t>  </a:t>
            </a:r>
            <a:r>
              <a:rPr lang="tr-TR" sz="2000" dirty="0" err="1" smtClean="0">
                <a:solidFill>
                  <a:srgbClr val="FF0000"/>
                </a:solidFill>
              </a:rPr>
              <a:t>type</a:t>
            </a:r>
            <a:r>
              <a:rPr lang="tr-TR" sz="2000" dirty="0" smtClean="0">
                <a:solidFill>
                  <a:srgbClr val="FF0000"/>
                </a:solidFill>
              </a:rPr>
              <a:t>                      </a:t>
            </a:r>
            <a:r>
              <a:rPr lang="tr-TR" sz="2000" dirty="0" err="1" smtClean="0">
                <a:solidFill>
                  <a:srgbClr val="FF0000"/>
                </a:solidFill>
              </a:rPr>
              <a:t>Method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Parameter</a:t>
            </a:r>
            <a:r>
              <a:rPr lang="tr-TR" sz="2000" dirty="0" smtClean="0">
                <a:solidFill>
                  <a:srgbClr val="FF0000"/>
                </a:solidFill>
              </a:rPr>
              <a:t>  name </a:t>
            </a:r>
            <a:r>
              <a:rPr lang="tr-TR" sz="2000" dirty="0" err="1" smtClean="0">
                <a:solidFill>
                  <a:srgbClr val="FF0000"/>
                </a:solidFill>
              </a:rPr>
              <a:t>list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323528" y="314096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 can also be function members of another user-defined type called a </a:t>
            </a:r>
            <a:r>
              <a:rPr lang="en-US" dirty="0" err="1" smtClean="0"/>
              <a:t>struct</a:t>
            </a:r>
            <a:r>
              <a:rPr lang="en-US" dirty="0" smtClean="0"/>
              <a:t>, which</a:t>
            </a:r>
            <a:r>
              <a:rPr lang="tr-TR" dirty="0" smtClean="0"/>
              <a:t>  </a:t>
            </a:r>
            <a:r>
              <a:rPr lang="tr-TR" dirty="0" err="1" smtClean="0"/>
              <a:t>we</a:t>
            </a:r>
            <a:r>
              <a:rPr lang="tr-TR" dirty="0" smtClean="0"/>
              <a:t> talk </a:t>
            </a:r>
            <a:r>
              <a:rPr lang="tr-TR" dirty="0" err="1" smtClean="0"/>
              <a:t>about</a:t>
            </a:r>
            <a:r>
              <a:rPr lang="tr-TR" dirty="0" smtClean="0"/>
              <a:t> it </a:t>
            </a:r>
            <a:r>
              <a:rPr lang="tr-TR" dirty="0" err="1" smtClean="0"/>
              <a:t>later</a:t>
            </a:r>
            <a:r>
              <a:rPr lang="tr-TR" dirty="0" smtClean="0"/>
              <a:t> 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tx2"/>
                </a:solidFill>
              </a:rPr>
              <a:t>Most of what this chapter covers about class methods will also be true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for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struct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 err="1" smtClean="0">
                <a:solidFill>
                  <a:schemeClr val="tx2"/>
                </a:solidFill>
              </a:rPr>
              <a:t>methods</a:t>
            </a:r>
            <a:r>
              <a:rPr lang="tr-TR" dirty="0" smtClean="0">
                <a:solidFill>
                  <a:schemeClr val="tx2"/>
                </a:solidFill>
              </a:rPr>
              <a:t>.</a:t>
            </a:r>
          </a:p>
          <a:p>
            <a:endParaRPr lang="tr-TR" dirty="0" smtClean="0"/>
          </a:p>
          <a:p>
            <a:r>
              <a:rPr lang="en-US" dirty="0" smtClean="0"/>
              <a:t>For example, the following code shows a simple method called </a:t>
            </a:r>
            <a:r>
              <a:rPr lang="en-US" dirty="0" err="1" smtClean="0"/>
              <a:t>MyMethod</a:t>
            </a:r>
            <a:r>
              <a:rPr lang="en-US" dirty="0" smtClean="0"/>
              <a:t>, that, in turn, calls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WriteLine</a:t>
            </a:r>
            <a:r>
              <a:rPr lang="en-US" dirty="0" smtClean="0"/>
              <a:t> method several times: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467544" y="5013176"/>
            <a:ext cx="79208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MyMethod</a:t>
            </a:r>
            <a:r>
              <a:rPr lang="tr-TR" dirty="0" smtClean="0"/>
              <a:t>()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First</a:t>
            </a:r>
            <a:r>
              <a:rPr lang="tr-TR" dirty="0" smtClean="0"/>
              <a:t>");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</a:t>
            </a:r>
            <a:r>
              <a:rPr lang="tr-TR" dirty="0" err="1" smtClean="0"/>
              <a:t>Last</a:t>
            </a:r>
            <a:r>
              <a:rPr lang="tr-TR" dirty="0" smtClean="0"/>
              <a:t>");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395536" y="332656"/>
            <a:ext cx="676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dirty="0" err="1" smtClean="0"/>
              <a:t>class</a:t>
            </a:r>
            <a:r>
              <a:rPr lang="tr-TR" dirty="0" smtClean="0"/>
              <a:t> A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long </a:t>
            </a:r>
            <a:r>
              <a:rPr lang="en-US" dirty="0" err="1" smtClean="0"/>
              <a:t>AddValues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 return a + b; }</a:t>
            </a:r>
          </a:p>
          <a:p>
            <a:pPr lvl="2"/>
            <a:r>
              <a:rPr lang="en-US" dirty="0" smtClean="0"/>
              <a:t>long </a:t>
            </a:r>
            <a:r>
              <a:rPr lang="en-US" dirty="0" err="1" smtClean="0"/>
              <a:t>AddValues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 { return a + b + c; }</a:t>
            </a:r>
          </a:p>
          <a:p>
            <a:pPr lvl="2"/>
            <a:r>
              <a:rPr lang="en-US" dirty="0" smtClean="0"/>
              <a:t>long </a:t>
            </a:r>
            <a:r>
              <a:rPr lang="en-US" dirty="0" err="1" smtClean="0"/>
              <a:t>AddValues</a:t>
            </a:r>
            <a:r>
              <a:rPr lang="en-US" dirty="0" smtClean="0"/>
              <a:t>( float a, float b) { return a + b; }</a:t>
            </a:r>
          </a:p>
          <a:p>
            <a:pPr lvl="2"/>
            <a:r>
              <a:rPr lang="en-US" dirty="0" smtClean="0"/>
              <a:t>long </a:t>
            </a:r>
            <a:r>
              <a:rPr lang="en-US" dirty="0" err="1" smtClean="0"/>
              <a:t>AddValues</a:t>
            </a:r>
            <a:r>
              <a:rPr lang="en-US" dirty="0" smtClean="0"/>
              <a:t>( long a, long b) { return a + b; }</a:t>
            </a:r>
          </a:p>
          <a:p>
            <a:pPr lvl="1"/>
            <a:r>
              <a:rPr lang="tr-TR" dirty="0" smtClean="0"/>
              <a:t>}</a:t>
            </a:r>
            <a:endParaRPr lang="tr-T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46619" r="19903" b="13461"/>
          <a:stretch>
            <a:fillRect/>
          </a:stretch>
        </p:blipFill>
        <p:spPr bwMode="auto">
          <a:xfrm>
            <a:off x="395535" y="2420888"/>
            <a:ext cx="8331931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404664"/>
            <a:ext cx="82809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Code Execution in the Method Body</a:t>
            </a:r>
          </a:p>
          <a:p>
            <a:r>
              <a:rPr lang="en-US" sz="2000" dirty="0" smtClean="0"/>
              <a:t>The method body is a </a:t>
            </a:r>
            <a:r>
              <a:rPr lang="en-US" sz="2000" i="1" dirty="0" smtClean="0"/>
              <a:t>block, which is a sequence of statements</a:t>
            </a:r>
          </a:p>
          <a:p>
            <a:r>
              <a:rPr lang="en-US" sz="2000" dirty="0" smtClean="0"/>
              <a:t>between curly braces. A block can contain the following items:</a:t>
            </a:r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variables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Flow</a:t>
            </a:r>
            <a:r>
              <a:rPr lang="tr-TR" sz="2000" dirty="0" smtClean="0"/>
              <a:t>-of-</a:t>
            </a:r>
            <a:r>
              <a:rPr lang="tr-TR" sz="2000" dirty="0" err="1" smtClean="0"/>
              <a:t>control</a:t>
            </a:r>
            <a:r>
              <a:rPr lang="tr-TR" sz="2000" dirty="0" smtClean="0"/>
              <a:t> </a:t>
            </a:r>
            <a:r>
              <a:rPr lang="tr-TR" sz="2000" dirty="0" err="1" smtClean="0"/>
              <a:t>constructs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Method</a:t>
            </a:r>
            <a:r>
              <a:rPr lang="tr-TR" sz="2000" dirty="0" smtClean="0"/>
              <a:t> </a:t>
            </a:r>
            <a:r>
              <a:rPr lang="tr-TR" sz="2000" dirty="0" err="1" smtClean="0"/>
              <a:t>invocations</a:t>
            </a:r>
            <a:endParaRPr lang="tr-TR" sz="2000" dirty="0" smtClean="0"/>
          </a:p>
          <a:p>
            <a:r>
              <a:rPr lang="tr-TR" sz="2000" dirty="0" smtClean="0"/>
              <a:t>• </a:t>
            </a:r>
            <a:r>
              <a:rPr lang="tr-TR" sz="2000" dirty="0" err="1" smtClean="0"/>
              <a:t>Blocks</a:t>
            </a:r>
            <a:r>
              <a:rPr lang="tr-TR" sz="2000" dirty="0" smtClean="0"/>
              <a:t> </a:t>
            </a:r>
            <a:r>
              <a:rPr lang="tr-TR" sz="2000" dirty="0" err="1" smtClean="0"/>
              <a:t>nested</a:t>
            </a:r>
            <a:r>
              <a:rPr lang="tr-TR" sz="2000" dirty="0" smtClean="0"/>
              <a:t> </a:t>
            </a:r>
            <a:r>
              <a:rPr lang="tr-TR" sz="2000" dirty="0" err="1" smtClean="0"/>
              <a:t>within</a:t>
            </a:r>
            <a:r>
              <a:rPr lang="tr-TR" sz="2000" dirty="0" smtClean="0"/>
              <a:t> it</a:t>
            </a:r>
          </a:p>
          <a:p>
            <a:endParaRPr lang="tr-TR" sz="2000" dirty="0" smtClean="0"/>
          </a:p>
          <a:p>
            <a:r>
              <a:rPr lang="en-US" sz="2000" dirty="0" smtClean="0"/>
              <a:t>Figure shows an example of a method body and some of its components.</a:t>
            </a:r>
          </a:p>
          <a:p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28418" t="38660" r="34668" b="28580"/>
          <a:stretch>
            <a:fillRect/>
          </a:stretch>
        </p:blipFill>
        <p:spPr bwMode="auto">
          <a:xfrm>
            <a:off x="1691680" y="3284985"/>
            <a:ext cx="5112568" cy="3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23528" y="332656"/>
            <a:ext cx="82809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Local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Variables</a:t>
            </a:r>
            <a:endParaRPr lang="tr-TR" sz="2400" b="1" dirty="0" smtClean="0"/>
          </a:p>
          <a:p>
            <a:pPr algn="just"/>
            <a:r>
              <a:rPr lang="en-US" sz="2000" dirty="0" smtClean="0"/>
              <a:t>Like fields, local variables store data. While fields usually store data about the state of the</a:t>
            </a:r>
            <a:r>
              <a:rPr lang="tr-TR" sz="2000" dirty="0" smtClean="0"/>
              <a:t> </a:t>
            </a:r>
            <a:r>
              <a:rPr lang="en-US" sz="2000" dirty="0" smtClean="0"/>
              <a:t>object, local variables are usually created to store data for local, or transitory, computations.</a:t>
            </a:r>
          </a:p>
          <a:p>
            <a:pPr algn="just"/>
            <a:endParaRPr lang="tr-TR" sz="2000" dirty="0" smtClean="0"/>
          </a:p>
          <a:p>
            <a:pPr algn="just"/>
            <a:r>
              <a:rPr lang="en-US" sz="2000" dirty="0" smtClean="0"/>
              <a:t>The following line of code shows the syntax of local variable declarations. The optional </a:t>
            </a:r>
            <a:r>
              <a:rPr lang="en-US" sz="2000" dirty="0" err="1" smtClean="0"/>
              <a:t>initializer</a:t>
            </a:r>
            <a:r>
              <a:rPr lang="tr-TR" sz="2000" dirty="0" smtClean="0"/>
              <a:t> </a:t>
            </a:r>
            <a:r>
              <a:rPr lang="en-US" sz="2000" dirty="0" smtClean="0"/>
              <a:t>consists of the equals sign followed by a value to be used to initialize the variable.</a:t>
            </a:r>
            <a:endParaRPr lang="tr-TR" sz="20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467544" y="314096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	</a:t>
            </a:r>
            <a:r>
              <a:rPr lang="tr-TR" dirty="0" err="1" smtClean="0">
                <a:solidFill>
                  <a:srgbClr val="FF0000"/>
                </a:solidFill>
              </a:rPr>
              <a:t>Variable</a:t>
            </a:r>
            <a:r>
              <a:rPr lang="tr-TR" dirty="0" smtClean="0">
                <a:solidFill>
                  <a:srgbClr val="FF0000"/>
                </a:solidFill>
              </a:rPr>
              <a:t> name</a:t>
            </a:r>
          </a:p>
          <a:p>
            <a:r>
              <a:rPr lang="tr-TR" dirty="0" smtClean="0"/>
              <a:t>	↓</a:t>
            </a:r>
          </a:p>
          <a:p>
            <a:r>
              <a:rPr lang="tr-TR" i="1" dirty="0" smtClean="0"/>
              <a:t>     </a:t>
            </a:r>
            <a:r>
              <a:rPr lang="tr-TR" i="1" dirty="0" err="1" smtClean="0"/>
              <a:t>Type</a:t>
            </a:r>
            <a:r>
              <a:rPr lang="tr-TR" i="1" dirty="0" smtClean="0"/>
              <a:t> </a:t>
            </a:r>
            <a:r>
              <a:rPr lang="tr-TR" i="1" dirty="0" err="1" smtClean="0"/>
              <a:t>Identifier</a:t>
            </a:r>
            <a:r>
              <a:rPr lang="tr-TR" i="1" dirty="0" smtClean="0"/>
              <a:t> </a:t>
            </a:r>
            <a:r>
              <a:rPr lang="tr-TR" b="1" i="1" dirty="0" smtClean="0"/>
              <a:t>= </a:t>
            </a:r>
            <a:r>
              <a:rPr lang="tr-TR" b="1" i="1" dirty="0" err="1" smtClean="0"/>
              <a:t>Value</a:t>
            </a:r>
            <a:r>
              <a:rPr lang="tr-TR" i="1" dirty="0" smtClean="0"/>
              <a:t>;</a:t>
            </a:r>
          </a:p>
          <a:p>
            <a:r>
              <a:rPr lang="tr-TR" dirty="0" smtClean="0"/>
              <a:t>		 ↑</a:t>
            </a:r>
          </a:p>
          <a:p>
            <a:r>
              <a:rPr lang="tr-TR" dirty="0" smtClean="0"/>
              <a:t>	      </a:t>
            </a:r>
            <a:r>
              <a:rPr lang="tr-TR" dirty="0" err="1" smtClean="0">
                <a:solidFill>
                  <a:srgbClr val="FF0000"/>
                </a:solidFill>
              </a:rPr>
              <a:t>Optional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initializer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251520" y="4869160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 The existence of a local variable is limited to the block in which it is created and the</a:t>
            </a:r>
            <a:r>
              <a:rPr lang="tr-TR" sz="2000" dirty="0" smtClean="0"/>
              <a:t> </a:t>
            </a:r>
            <a:r>
              <a:rPr lang="tr-TR" sz="2000" dirty="0" err="1" smtClean="0"/>
              <a:t>blocks</a:t>
            </a:r>
            <a:r>
              <a:rPr lang="tr-TR" sz="2000" dirty="0" smtClean="0"/>
              <a:t> </a:t>
            </a:r>
            <a:r>
              <a:rPr lang="tr-TR" sz="2000" dirty="0" err="1" smtClean="0"/>
              <a:t>nested</a:t>
            </a:r>
            <a:r>
              <a:rPr lang="tr-TR" sz="2000" dirty="0" smtClean="0"/>
              <a:t> </a:t>
            </a:r>
            <a:r>
              <a:rPr lang="tr-TR" sz="2000" dirty="0" err="1" smtClean="0"/>
              <a:t>within</a:t>
            </a:r>
            <a:r>
              <a:rPr lang="tr-TR" sz="2000" dirty="0" smtClean="0"/>
              <a:t> it.</a:t>
            </a:r>
          </a:p>
          <a:p>
            <a:r>
              <a:rPr lang="en-US" sz="2000" dirty="0" smtClean="0"/>
              <a:t>– It comes into existence at the point at which it is declared.</a:t>
            </a:r>
          </a:p>
          <a:p>
            <a:r>
              <a:rPr lang="en-US" sz="2000" dirty="0" smtClean="0"/>
              <a:t>– It goes out of existence when the block completes execution.</a:t>
            </a:r>
          </a:p>
          <a:p>
            <a:r>
              <a:rPr lang="en-US" sz="2000" dirty="0" smtClean="0"/>
              <a:t>• You can declare local variables at any position in the method body.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9469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following example shows the declaration and use of two local variables. The first is of</a:t>
            </a:r>
            <a:r>
              <a:rPr lang="tr-TR" sz="2000" dirty="0" smtClean="0"/>
              <a:t> </a:t>
            </a:r>
            <a:r>
              <a:rPr lang="en-US" sz="2000" dirty="0" smtClean="0"/>
              <a:t>type </a:t>
            </a:r>
            <a:r>
              <a:rPr lang="en-US" sz="2000" dirty="0" err="1" smtClean="0"/>
              <a:t>int</a:t>
            </a:r>
            <a:r>
              <a:rPr lang="en-US" sz="2000" dirty="0" smtClean="0"/>
              <a:t>, and the second is of type </a:t>
            </a:r>
            <a:r>
              <a:rPr lang="en-US" sz="2000" dirty="0" err="1" smtClean="0"/>
              <a:t>SomeClass</a:t>
            </a:r>
            <a:r>
              <a:rPr lang="en-US" sz="2000" dirty="0" smtClean="0"/>
              <a:t>.</a:t>
            </a:r>
            <a:endParaRPr lang="tr-TR" sz="20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1196752"/>
            <a:ext cx="8136904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	</a:t>
            </a:r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 )</a:t>
            </a:r>
          </a:p>
          <a:p>
            <a:r>
              <a:rPr lang="tr-TR" sz="2000" dirty="0" smtClean="0"/>
              <a:t>	{</a:t>
            </a:r>
          </a:p>
          <a:p>
            <a:r>
              <a:rPr lang="tr-TR" sz="2000" dirty="0" smtClean="0"/>
              <a:t>		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myInt</a:t>
            </a:r>
            <a:r>
              <a:rPr lang="tr-TR" sz="2000" dirty="0" smtClean="0"/>
              <a:t> = 15;</a:t>
            </a:r>
          </a:p>
          <a:p>
            <a:r>
              <a:rPr lang="tr-TR" sz="2000" dirty="0" smtClean="0"/>
              <a:t>		</a:t>
            </a:r>
            <a:r>
              <a:rPr lang="tr-TR" sz="2000" dirty="0" err="1" smtClean="0"/>
              <a:t>SomeClass</a:t>
            </a:r>
            <a:r>
              <a:rPr lang="tr-TR" sz="2000" dirty="0" smtClean="0"/>
              <a:t> </a:t>
            </a:r>
            <a:r>
              <a:rPr lang="tr-TR" sz="2000" dirty="0" err="1" smtClean="0"/>
              <a:t>sc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SomeClass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smtClean="0"/>
              <a:t>	...</a:t>
            </a:r>
          </a:p>
          <a:p>
            <a:r>
              <a:rPr lang="tr-TR" sz="2000" dirty="0" smtClean="0"/>
              <a:t>	}</a:t>
            </a:r>
            <a:endParaRPr lang="tr-TR" sz="20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323528" y="314096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 compares and contrasts local variables and instance fields.</a:t>
            </a:r>
            <a:endParaRPr lang="tr-TR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37400" r="21379" b="15981"/>
          <a:stretch>
            <a:fillRect/>
          </a:stretch>
        </p:blipFill>
        <p:spPr bwMode="auto">
          <a:xfrm>
            <a:off x="467544" y="3645023"/>
            <a:ext cx="7992888" cy="295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323528" y="260648"/>
            <a:ext cx="8820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Type Inference and the </a:t>
            </a:r>
            <a:r>
              <a:rPr lang="en-US" b="1" dirty="0" err="1" smtClean="0"/>
              <a:t>var</a:t>
            </a:r>
            <a:r>
              <a:rPr lang="en-US" b="1" dirty="0" smtClean="0"/>
              <a:t> Keyword</a:t>
            </a:r>
          </a:p>
          <a:p>
            <a:r>
              <a:rPr lang="en-US" dirty="0" smtClean="0"/>
              <a:t>If you look at the following code, you will see that when you supply the type name at the beginning</a:t>
            </a:r>
            <a:r>
              <a:rPr lang="tr-TR" dirty="0" smtClean="0"/>
              <a:t> </a:t>
            </a:r>
            <a:r>
              <a:rPr lang="en-US" dirty="0" smtClean="0"/>
              <a:t>of the declaration, you are supplying information that the compiler should already be able</a:t>
            </a:r>
            <a:r>
              <a:rPr lang="tr-TR" dirty="0" smtClean="0"/>
              <a:t> </a:t>
            </a:r>
            <a:r>
              <a:rPr lang="en-US" dirty="0" smtClean="0"/>
              <a:t>to infer from the right-hand side of the initialization.</a:t>
            </a:r>
          </a:p>
          <a:p>
            <a:r>
              <a:rPr lang="en-US" dirty="0" smtClean="0"/>
              <a:t>• In the first variable declaration, the compiler can infer that 15 is an int.</a:t>
            </a:r>
          </a:p>
          <a:p>
            <a:r>
              <a:rPr lang="en-US" dirty="0" smtClean="0"/>
              <a:t>• In the second declaration, the object-creation expression on the right-hand side returns</a:t>
            </a:r>
          </a:p>
          <a:p>
            <a:r>
              <a:rPr lang="en-US" dirty="0" smtClean="0"/>
              <a:t>an object of type </a:t>
            </a:r>
            <a:r>
              <a:rPr lang="en-US" dirty="0" err="1" smtClean="0"/>
              <a:t>MyExcellentClass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in both cases, including the explicit type name at the beginning of the declaration is</a:t>
            </a:r>
          </a:p>
          <a:p>
            <a:r>
              <a:rPr lang="tr-TR" dirty="0" err="1" smtClean="0"/>
              <a:t>redundant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323528" y="3140968"/>
            <a:ext cx="799288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 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int</a:t>
            </a:r>
            <a:r>
              <a:rPr lang="tr-TR" dirty="0" smtClean="0"/>
              <a:t> total = 15;</a:t>
            </a:r>
          </a:p>
          <a:p>
            <a:pPr lvl="2"/>
            <a:r>
              <a:rPr lang="tr-TR" dirty="0" err="1" smtClean="0"/>
              <a:t>MyExcellentClass</a:t>
            </a:r>
            <a:r>
              <a:rPr lang="tr-TR" dirty="0" smtClean="0"/>
              <a:t> </a:t>
            </a:r>
            <a:r>
              <a:rPr lang="tr-TR" dirty="0" err="1" smtClean="0"/>
              <a:t>mec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MyExcellentClass</a:t>
            </a:r>
            <a:r>
              <a:rPr lang="tr-TR" dirty="0" smtClean="0"/>
              <a:t>();</a:t>
            </a:r>
          </a:p>
          <a:p>
            <a:pPr lvl="2"/>
            <a:r>
              <a:rPr lang="tr-TR" dirty="0" smtClean="0"/>
              <a:t>...</a:t>
            </a:r>
          </a:p>
          <a:p>
            <a:pPr lvl="1"/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323528" y="515719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with C# 3.0 you can now use the new keyword </a:t>
            </a:r>
            <a:r>
              <a:rPr lang="en-US" dirty="0" err="1" smtClean="0"/>
              <a:t>var</a:t>
            </a:r>
            <a:r>
              <a:rPr lang="en-US" dirty="0" smtClean="0"/>
              <a:t> in place of the explicit type</a:t>
            </a:r>
            <a:r>
              <a:rPr lang="tr-TR" dirty="0" smtClean="0"/>
              <a:t> </a:t>
            </a:r>
            <a:r>
              <a:rPr lang="en-US" dirty="0" smtClean="0"/>
              <a:t>name at the beginning of the variable declaration, as follows: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234888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keyword does </a:t>
            </a:r>
            <a:r>
              <a:rPr lang="en-US" i="1" dirty="0" smtClean="0"/>
              <a:t>not signal a special kind of variable. It is just syntactic shorthand</a:t>
            </a:r>
            <a:r>
              <a:rPr lang="tr-TR" i="1" dirty="0" smtClean="0"/>
              <a:t> </a:t>
            </a:r>
            <a:r>
              <a:rPr lang="en-US" dirty="0" smtClean="0"/>
              <a:t>for whatever type can be inferred from the initialization on the right-hand side. In the first</a:t>
            </a:r>
            <a:r>
              <a:rPr lang="tr-TR" dirty="0" smtClean="0"/>
              <a:t> </a:t>
            </a:r>
            <a:r>
              <a:rPr lang="en-US" dirty="0" smtClean="0"/>
              <a:t>declaration, it is shorthand for int. In the second, it is shorthand for </a:t>
            </a:r>
            <a:r>
              <a:rPr lang="en-US" dirty="0" err="1" smtClean="0"/>
              <a:t>MyExcellentClass</a:t>
            </a:r>
            <a:r>
              <a:rPr lang="en-US" dirty="0" smtClean="0"/>
              <a:t>. The</a:t>
            </a:r>
            <a:r>
              <a:rPr lang="tr-TR" dirty="0" smtClean="0"/>
              <a:t> </a:t>
            </a:r>
            <a:r>
              <a:rPr lang="en-US" dirty="0" smtClean="0"/>
              <a:t>preceding code segment with the explicit type names and the code segment with the </a:t>
            </a:r>
            <a:r>
              <a:rPr lang="en-US" dirty="0" err="1" smtClean="0"/>
              <a:t>var</a:t>
            </a:r>
            <a:r>
              <a:rPr lang="en-US" dirty="0" smtClean="0"/>
              <a:t> keywords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semantically</a:t>
            </a:r>
            <a:r>
              <a:rPr lang="tr-TR" dirty="0" smtClean="0"/>
              <a:t> </a:t>
            </a:r>
            <a:r>
              <a:rPr lang="tr-TR" dirty="0" err="1" smtClean="0"/>
              <a:t>equivalent</a:t>
            </a:r>
            <a:r>
              <a:rPr lang="tr-TR" dirty="0" smtClean="0"/>
              <a:t>.</a:t>
            </a:r>
          </a:p>
          <a:p>
            <a:r>
              <a:rPr lang="en-US" dirty="0" smtClean="0"/>
              <a:t>Some important conditions on using the </a:t>
            </a:r>
            <a:r>
              <a:rPr lang="en-US" dirty="0" err="1" smtClean="0"/>
              <a:t>var</a:t>
            </a:r>
            <a:r>
              <a:rPr lang="en-US" dirty="0" smtClean="0"/>
              <a:t> keyword are the following:</a:t>
            </a:r>
          </a:p>
          <a:p>
            <a:r>
              <a:rPr lang="en-US" dirty="0" smtClean="0"/>
              <a:t>• It can only be used with local variables—not with fields.</a:t>
            </a:r>
          </a:p>
          <a:p>
            <a:r>
              <a:rPr lang="en-US" dirty="0" smtClean="0"/>
              <a:t>• It can only be used when the variable declaration includes an initialization.</a:t>
            </a:r>
          </a:p>
          <a:p>
            <a:r>
              <a:rPr lang="en-US" dirty="0" smtClean="0"/>
              <a:t>• Once the compiler infers the type, it is fixed and unchangeable.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260648"/>
            <a:ext cx="813690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 )</a:t>
            </a:r>
          </a:p>
          <a:p>
            <a:pPr lvl="1"/>
            <a:r>
              <a:rPr lang="tr-TR" dirty="0" smtClean="0"/>
              <a:t>{  </a:t>
            </a:r>
            <a:r>
              <a:rPr lang="tr-TR" dirty="0" err="1" smtClean="0">
                <a:solidFill>
                  <a:srgbClr val="FF0000"/>
                </a:solidFill>
              </a:rPr>
              <a:t>Keyword</a:t>
            </a:r>
            <a:endParaRPr lang="tr-TR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        ↓</a:t>
            </a:r>
          </a:p>
          <a:p>
            <a:pPr lvl="2"/>
            <a:r>
              <a:rPr lang="tr-TR" dirty="0" smtClean="0"/>
              <a:t>var total = 15;</a:t>
            </a:r>
          </a:p>
          <a:p>
            <a:pPr lvl="2"/>
            <a:r>
              <a:rPr lang="tr-TR" dirty="0" smtClean="0"/>
              <a:t>var </a:t>
            </a:r>
            <a:r>
              <a:rPr lang="tr-TR" dirty="0" err="1" smtClean="0"/>
              <a:t>mec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MyExcellentClass</a:t>
            </a:r>
            <a:r>
              <a:rPr lang="tr-TR" dirty="0" smtClean="0"/>
              <a:t>();</a:t>
            </a:r>
          </a:p>
          <a:p>
            <a:pPr lvl="2"/>
            <a:r>
              <a:rPr lang="tr-TR" dirty="0" smtClean="0"/>
              <a:t>...</a:t>
            </a:r>
          </a:p>
          <a:p>
            <a:pPr lvl="1"/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640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Local Variables Inside Nested Blocks</a:t>
            </a:r>
            <a:endParaRPr lang="tr-TR" sz="2000" b="1" dirty="0" smtClean="0"/>
          </a:p>
          <a:p>
            <a:r>
              <a:rPr lang="en-US" dirty="0" smtClean="0"/>
              <a:t>Method bodies can have other blocks nested inside them.</a:t>
            </a:r>
          </a:p>
          <a:p>
            <a:r>
              <a:rPr lang="en-US" dirty="0" smtClean="0"/>
              <a:t>• There can be any number of blocks, and they can be sequential or nested further. Blocks</a:t>
            </a:r>
          </a:p>
          <a:p>
            <a:r>
              <a:rPr lang="en-US" dirty="0" smtClean="0"/>
              <a:t>can be nested to any level.</a:t>
            </a:r>
          </a:p>
          <a:p>
            <a:r>
              <a:rPr lang="en-US" dirty="0" smtClean="0"/>
              <a:t>• Local variables can be declared inside nested blocks, and like all local variables, their</a:t>
            </a:r>
          </a:p>
          <a:p>
            <a:r>
              <a:rPr lang="en-US" dirty="0" smtClean="0"/>
              <a:t>lifetime is limited to the block in which they are declared and the blocks nested within it.</a:t>
            </a:r>
          </a:p>
          <a:p>
            <a:r>
              <a:rPr lang="en-US" dirty="0" smtClean="0"/>
              <a:t>F</a:t>
            </a:r>
            <a:r>
              <a:rPr lang="en-US" b="1" dirty="0" smtClean="0"/>
              <a:t>igure  illustrates the lifetimes of two local variables</a:t>
            </a:r>
            <a:r>
              <a:rPr lang="en-US" dirty="0" smtClean="0"/>
              <a:t>, showing the code and the state of</a:t>
            </a:r>
          </a:p>
          <a:p>
            <a:r>
              <a:rPr lang="en-US" dirty="0" smtClean="0"/>
              <a:t>the stack. The arrows indicate the line that has just been executed.</a:t>
            </a:r>
          </a:p>
          <a:p>
            <a:r>
              <a:rPr lang="en-US" dirty="0" smtClean="0"/>
              <a:t>• Variable var1 is declared in the body of the method, before the nested block.</a:t>
            </a:r>
          </a:p>
          <a:p>
            <a:r>
              <a:rPr lang="en-US" dirty="0" smtClean="0"/>
              <a:t>• Variable var2 is declared inside the nested block. It exists from the time it is declared,</a:t>
            </a:r>
          </a:p>
          <a:p>
            <a:r>
              <a:rPr lang="en-US" dirty="0" smtClean="0"/>
              <a:t>until the end of the block in which it was declared.</a:t>
            </a:r>
          </a:p>
          <a:p>
            <a:r>
              <a:rPr lang="en-US" dirty="0" smtClean="0"/>
              <a:t>• When control passes out of the nested block, its local variables are popped from the stack.</a:t>
            </a:r>
            <a:endParaRPr lang="tr-T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5465" t="24800" r="20641" b="43700"/>
          <a:stretch>
            <a:fillRect/>
          </a:stretch>
        </p:blipFill>
        <p:spPr bwMode="auto">
          <a:xfrm>
            <a:off x="0" y="4077072"/>
            <a:ext cx="56521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6539" t="57560" r="34304" b="13461"/>
          <a:stretch>
            <a:fillRect/>
          </a:stretch>
        </p:blipFill>
        <p:spPr bwMode="auto">
          <a:xfrm>
            <a:off x="5652120" y="4149080"/>
            <a:ext cx="349188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2706</TotalTime>
  <Words>2634</Words>
  <Application>Microsoft Office PowerPoint</Application>
  <PresentationFormat>Ekran Gösterisi (4:3)</PresentationFormat>
  <Paragraphs>395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Methods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coz</cp:lastModifiedBy>
  <cp:revision>35</cp:revision>
  <dcterms:created xsi:type="dcterms:W3CDTF">2015-02-11T03:19:55Z</dcterms:created>
  <dcterms:modified xsi:type="dcterms:W3CDTF">2015-11-18T13:07:18Z</dcterms:modified>
</cp:coreProperties>
</file>