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23.2.2016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r>
              <a:rPr lang="tr-TR" dirty="0"/>
              <a:t> of c# </a:t>
            </a:r>
            <a:r>
              <a:rPr lang="tr-TR" dirty="0" err="1"/>
              <a:t>Programming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Naming</a:t>
            </a:r>
            <a:r>
              <a:rPr lang="tr-TR" sz="2400" b="1" dirty="0"/>
              <a:t> </a:t>
            </a:r>
            <a:r>
              <a:rPr lang="tr-TR" sz="2400" b="1" dirty="0" err="1"/>
              <a:t>Conventions</a:t>
            </a:r>
            <a:endParaRPr lang="tr-TR" sz="2400" b="1" dirty="0"/>
          </a:p>
          <a:p>
            <a:endParaRPr lang="tr-TR" sz="2400" b="1" dirty="0"/>
          </a:p>
          <a:p>
            <a:r>
              <a:rPr lang="en-US" sz="2400" dirty="0"/>
              <a:t>The </a:t>
            </a:r>
            <a:r>
              <a:rPr lang="en-US" sz="2400" i="1" dirty="0"/>
              <a:t>C# Language Specification suggests that certain casing conventions be used in creating</a:t>
            </a:r>
            <a:r>
              <a:rPr lang="tr-TR" sz="2400" i="1" dirty="0"/>
              <a:t> </a:t>
            </a:r>
            <a:r>
              <a:rPr lang="en-US" sz="2400" dirty="0"/>
              <a:t>identifiers.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The suggested guidelines for casing are described and summarized in Table</a:t>
            </a:r>
            <a:endParaRPr lang="tr-TR" sz="2400" dirty="0"/>
          </a:p>
          <a:p>
            <a:endParaRPr lang="en-US" sz="2400" dirty="0"/>
          </a:p>
          <a:p>
            <a:r>
              <a:rPr lang="en-US" sz="2400" dirty="0"/>
              <a:t>For most identifiers, the Pascal casing style should be used. In this style, each of the words</a:t>
            </a:r>
            <a:r>
              <a:rPr lang="tr-TR" sz="2400" dirty="0"/>
              <a:t> </a:t>
            </a:r>
            <a:r>
              <a:rPr lang="en-US" sz="2400" dirty="0"/>
              <a:t>combined to make an identifier is </a:t>
            </a:r>
            <a:r>
              <a:rPr lang="tr-TR" sz="2400" dirty="0"/>
              <a:t>c</a:t>
            </a:r>
            <a:r>
              <a:rPr lang="en-US" sz="2400" dirty="0" err="1"/>
              <a:t>apitalized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for example, </a:t>
            </a:r>
            <a:endParaRPr lang="tr-TR" sz="2400" dirty="0"/>
          </a:p>
          <a:p>
            <a:r>
              <a:rPr lang="en-US" sz="2400" dirty="0" err="1"/>
              <a:t>FirstName</a:t>
            </a:r>
            <a:r>
              <a:rPr lang="en-US" sz="2400" dirty="0"/>
              <a:t> and </a:t>
            </a:r>
            <a:r>
              <a:rPr lang="en-US" sz="2400" dirty="0" err="1"/>
              <a:t>LastName</a:t>
            </a:r>
            <a:r>
              <a:rPr lang="en-US" sz="2400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1774" t="17240" r="19903" b="44961"/>
          <a:stretch>
            <a:fillRect/>
          </a:stretch>
        </p:blipFill>
        <p:spPr bwMode="auto">
          <a:xfrm>
            <a:off x="683567" y="476672"/>
            <a:ext cx="796408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323528" y="3501008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these are the suggested guidelines, many organizations use other conventions—particularly in the naming of member fields, which will be introduced in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weeks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 </a:t>
            </a:r>
            <a:endParaRPr lang="tr-TR" dirty="0"/>
          </a:p>
          <a:p>
            <a:r>
              <a:rPr lang="en-US" dirty="0"/>
              <a:t>Two</a:t>
            </a:r>
            <a:r>
              <a:rPr lang="tr-TR" dirty="0"/>
              <a:t> </a:t>
            </a:r>
            <a:r>
              <a:rPr lang="en-US" dirty="0"/>
              <a:t>of the common conventions are the following:</a:t>
            </a:r>
          </a:p>
          <a:p>
            <a:r>
              <a:rPr lang="en-US" dirty="0"/>
              <a:t>• Begin a field name with an underscore: _</a:t>
            </a:r>
            <a:r>
              <a:rPr lang="en-US" dirty="0" err="1"/>
              <a:t>HighTemp</a:t>
            </a:r>
            <a:r>
              <a:rPr lang="en-US" dirty="0"/>
              <a:t>, _</a:t>
            </a:r>
            <a:r>
              <a:rPr lang="en-US" dirty="0" err="1"/>
              <a:t>LowTemp</a:t>
            </a:r>
            <a:r>
              <a:rPr lang="en-US" dirty="0"/>
              <a:t>.</a:t>
            </a:r>
          </a:p>
          <a:p>
            <a:r>
              <a:rPr lang="en-US" dirty="0"/>
              <a:t>• Begin a field name with m_: </a:t>
            </a:r>
            <a:r>
              <a:rPr lang="en-US" dirty="0" err="1"/>
              <a:t>m_HighTemp</a:t>
            </a:r>
            <a:r>
              <a:rPr lang="en-US" dirty="0"/>
              <a:t>, </a:t>
            </a:r>
            <a:r>
              <a:rPr lang="en-US" dirty="0" err="1"/>
              <a:t>m_LowTemp</a:t>
            </a:r>
            <a:r>
              <a:rPr lang="en-US" dirty="0"/>
              <a:t>.</a:t>
            </a:r>
          </a:p>
          <a:p>
            <a:endParaRPr lang="tr-TR" dirty="0"/>
          </a:p>
          <a:p>
            <a:r>
              <a:rPr lang="en-US" dirty="0"/>
              <a:t>Both of these methods have the advantage of showing you immediately that these identifiers</a:t>
            </a:r>
            <a:r>
              <a:rPr lang="tr-TR" dirty="0"/>
              <a:t> </a:t>
            </a:r>
            <a:r>
              <a:rPr lang="en-US" dirty="0"/>
              <a:t>are field names. These forms also allow Visual Studio’s IntelliSense feature to group all the</a:t>
            </a:r>
            <a:r>
              <a:rPr lang="tr-TR" dirty="0"/>
              <a:t> </a:t>
            </a:r>
            <a:r>
              <a:rPr lang="en-US" dirty="0"/>
              <a:t>fields together in the pop-ups.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Keywords</a:t>
            </a:r>
            <a:endParaRPr lang="tr-TR" sz="2400" b="1" dirty="0"/>
          </a:p>
          <a:p>
            <a:pPr algn="just"/>
            <a:r>
              <a:rPr lang="en-US" sz="2000" i="1" dirty="0"/>
              <a:t>Keywords are the character string tokens used to define the C# language. A complete list of the</a:t>
            </a:r>
            <a:r>
              <a:rPr lang="tr-TR" sz="2000" i="1" dirty="0"/>
              <a:t> </a:t>
            </a:r>
            <a:r>
              <a:rPr lang="en-US" sz="2000" dirty="0"/>
              <a:t>C# keywords is given in Table.</a:t>
            </a:r>
            <a:endParaRPr lang="tr-TR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Some important things to know about keywords are the following:</a:t>
            </a:r>
          </a:p>
          <a:p>
            <a:pPr algn="just"/>
            <a:r>
              <a:rPr lang="en-US" sz="2000" dirty="0"/>
              <a:t>• Keywords cannot be used as variable names or any other form of identifier, unless prefaced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@ </a:t>
            </a:r>
            <a:r>
              <a:rPr lang="tr-TR" sz="2000" dirty="0" err="1"/>
              <a:t>character</a:t>
            </a:r>
            <a:r>
              <a:rPr lang="tr-TR" sz="2000" dirty="0"/>
              <a:t>.</a:t>
            </a:r>
          </a:p>
          <a:p>
            <a:pPr algn="just"/>
            <a:r>
              <a:rPr lang="en-US" sz="2000" dirty="0"/>
              <a:t>• All C# keywords consist entirely of lowercase letters. .NET type names, however, use</a:t>
            </a:r>
            <a:r>
              <a:rPr lang="tr-TR" sz="2000" dirty="0"/>
              <a:t> </a:t>
            </a:r>
            <a:r>
              <a:rPr lang="tr-TR" sz="2000" dirty="0" err="1"/>
              <a:t>Pascal</a:t>
            </a:r>
            <a:r>
              <a:rPr lang="tr-TR" sz="2000" dirty="0"/>
              <a:t> </a:t>
            </a:r>
            <a:r>
              <a:rPr lang="tr-TR" sz="2000" dirty="0" err="1"/>
              <a:t>casing</a:t>
            </a:r>
            <a:r>
              <a:rPr lang="tr-TR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31100" r="24332" b="15981"/>
          <a:stretch>
            <a:fillRect/>
          </a:stretch>
        </p:blipFill>
        <p:spPr bwMode="auto">
          <a:xfrm>
            <a:off x="1763688" y="3356992"/>
            <a:ext cx="51845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Contextual keywords are identifiers that act as keywords only in certain language constructs.</a:t>
            </a:r>
            <a:endParaRPr lang="tr-TR" sz="2000" i="1" dirty="0"/>
          </a:p>
          <a:p>
            <a:endParaRPr lang="en-US" sz="2000" i="1" dirty="0"/>
          </a:p>
          <a:p>
            <a:r>
              <a:rPr lang="en-US" sz="2000" dirty="0"/>
              <a:t>In those positions, they have particular meanings; but unlike keywords, which cannot</a:t>
            </a:r>
            <a:r>
              <a:rPr lang="tr-TR" sz="2000" dirty="0"/>
              <a:t> </a:t>
            </a:r>
            <a:r>
              <a:rPr lang="en-US" sz="2000" dirty="0"/>
              <a:t>ever be used as identifiers, contextual keywords can be used as identifiers in other parts of the</a:t>
            </a:r>
            <a:r>
              <a:rPr lang="tr-TR" sz="2000" dirty="0"/>
              <a:t> </a:t>
            </a:r>
            <a:r>
              <a:rPr lang="en-US" sz="2000" dirty="0"/>
              <a:t>code. 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The list of contextual keywords is shown in Table .</a:t>
            </a:r>
            <a:endParaRPr lang="tr-T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56300" r="31715" b="23540"/>
          <a:stretch>
            <a:fillRect/>
          </a:stretch>
        </p:blipFill>
        <p:spPr bwMode="auto">
          <a:xfrm>
            <a:off x="242519" y="3284984"/>
            <a:ext cx="764184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Main: The Starting Point of a Program</a:t>
            </a:r>
          </a:p>
          <a:p>
            <a:r>
              <a:rPr lang="en-US" sz="2000" dirty="0"/>
              <a:t>Every C# program must have one class with a method (function) called Main. In the</a:t>
            </a:r>
            <a:r>
              <a:rPr lang="tr-TR" sz="2000" dirty="0"/>
              <a:t> </a:t>
            </a:r>
            <a:r>
              <a:rPr lang="en-US" sz="2000" dirty="0" err="1"/>
              <a:t>SimpleProgram</a:t>
            </a:r>
            <a:r>
              <a:rPr lang="en-US" sz="2000" dirty="0"/>
              <a:t> program shown previously, it was declared in a class called Program.</a:t>
            </a:r>
          </a:p>
          <a:p>
            <a:r>
              <a:rPr lang="en-US" sz="2000" dirty="0"/>
              <a:t>• The starting point of execution of every C# program is at the first instruction in Main.</a:t>
            </a:r>
          </a:p>
          <a:p>
            <a:r>
              <a:rPr lang="en-US" sz="2000" dirty="0"/>
              <a:t>• The name Main must be capitalized.</a:t>
            </a:r>
          </a:p>
          <a:p>
            <a:r>
              <a:rPr lang="en-US" sz="2000" dirty="0"/>
              <a:t>• The simplest form of Main is the following:</a:t>
            </a:r>
            <a:endParaRPr lang="tr-TR" sz="2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827584" y="3212976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static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Main</a:t>
            </a:r>
            <a:r>
              <a:rPr lang="tr-TR" sz="2000" dirty="0"/>
              <a:t>( )</a:t>
            </a:r>
          </a:p>
          <a:p>
            <a:r>
              <a:rPr lang="tr-TR" sz="2000" dirty="0"/>
              <a:t>{</a:t>
            </a:r>
          </a:p>
          <a:p>
            <a:r>
              <a:rPr lang="tr-TR" sz="2000" i="1" dirty="0"/>
              <a:t>	</a:t>
            </a:r>
            <a:r>
              <a:rPr lang="tr-TR" sz="2000" i="1" dirty="0" err="1"/>
              <a:t>Statements</a:t>
            </a:r>
            <a:endParaRPr lang="tr-TR" sz="2000" i="1" dirty="0"/>
          </a:p>
          <a:p>
            <a:r>
              <a:rPr lang="tr-TR" sz="2000" dirty="0"/>
              <a:t>}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Whitespace</a:t>
            </a:r>
            <a:endParaRPr lang="tr-TR" sz="2000" b="1" dirty="0"/>
          </a:p>
          <a:p>
            <a:r>
              <a:rPr lang="en-US" sz="2000" i="1" dirty="0"/>
              <a:t>Whitespace in a program refers to characters that do not have a visible output character.</a:t>
            </a:r>
          </a:p>
          <a:p>
            <a:r>
              <a:rPr lang="en-US" sz="2000" dirty="0"/>
              <a:t>Whitespace in source code is ignored by the compiler, but is used by the programmer to make</a:t>
            </a:r>
            <a:r>
              <a:rPr lang="tr-TR" sz="2000" dirty="0"/>
              <a:t> </a:t>
            </a:r>
            <a:r>
              <a:rPr lang="en-US" sz="2000" dirty="0"/>
              <a:t>the code clearer and easier to read. Some of the whitespace characters include the following:</a:t>
            </a:r>
          </a:p>
          <a:p>
            <a:r>
              <a:rPr lang="tr-TR" sz="2000" dirty="0"/>
              <a:t>• </a:t>
            </a:r>
            <a:r>
              <a:rPr lang="tr-TR" sz="2000" dirty="0" err="1"/>
              <a:t>Space</a:t>
            </a:r>
            <a:endParaRPr lang="tr-TR" sz="2000" dirty="0"/>
          </a:p>
          <a:p>
            <a:r>
              <a:rPr lang="tr-TR" sz="2000" dirty="0"/>
              <a:t>• </a:t>
            </a:r>
            <a:r>
              <a:rPr lang="tr-TR" sz="2000" dirty="0" err="1"/>
              <a:t>Tab</a:t>
            </a:r>
            <a:endParaRPr lang="tr-TR" sz="2000" dirty="0"/>
          </a:p>
          <a:p>
            <a:r>
              <a:rPr lang="tr-TR" sz="2000" dirty="0"/>
              <a:t>• New </a:t>
            </a:r>
            <a:r>
              <a:rPr lang="tr-TR" sz="2000" dirty="0" err="1"/>
              <a:t>line</a:t>
            </a:r>
            <a:endParaRPr lang="tr-TR" sz="2000" dirty="0"/>
          </a:p>
          <a:p>
            <a:r>
              <a:rPr lang="tr-TR" sz="2000" dirty="0"/>
              <a:t>• </a:t>
            </a:r>
            <a:r>
              <a:rPr lang="tr-TR" sz="2000" dirty="0" err="1"/>
              <a:t>Carriage</a:t>
            </a:r>
            <a:r>
              <a:rPr lang="tr-TR" sz="2000" dirty="0"/>
              <a:t> </a:t>
            </a:r>
            <a:r>
              <a:rPr lang="tr-TR" sz="2000" dirty="0" err="1"/>
              <a:t>return</a:t>
            </a:r>
            <a:endParaRPr lang="tr-TR" sz="2000" dirty="0"/>
          </a:p>
          <a:p>
            <a:r>
              <a:rPr lang="en-US" sz="2000" dirty="0"/>
              <a:t>For example, the following code fragments are treated exactly the same by the compiler in</a:t>
            </a:r>
            <a:r>
              <a:rPr lang="tr-TR" sz="2000" dirty="0"/>
              <a:t> </a:t>
            </a:r>
            <a:r>
              <a:rPr lang="en-US" sz="2000" dirty="0"/>
              <a:t>spite of their differences in appearance.</a:t>
            </a:r>
            <a:endParaRPr lang="tr-TR" sz="2000" dirty="0"/>
          </a:p>
        </p:txBody>
      </p:sp>
      <p:sp>
        <p:nvSpPr>
          <p:cNvPr id="5" name="4 Metin kutusu"/>
          <p:cNvSpPr txBox="1"/>
          <p:nvPr/>
        </p:nvSpPr>
        <p:spPr>
          <a:xfrm>
            <a:off x="323528" y="429309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// </a:t>
            </a:r>
            <a:r>
              <a:rPr lang="tr-TR" dirty="0" err="1"/>
              <a:t>Nicely</a:t>
            </a:r>
            <a:r>
              <a:rPr lang="tr-TR" dirty="0"/>
              <a:t> </a:t>
            </a:r>
            <a:r>
              <a:rPr lang="tr-TR" dirty="0" err="1"/>
              <a:t>formatted</a:t>
            </a:r>
            <a:endParaRPr lang="tr-TR" dirty="0"/>
          </a:p>
          <a:p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r>
              <a:rPr lang="tr-TR" dirty="0"/>
              <a:t>{</a:t>
            </a:r>
          </a:p>
          <a:p>
            <a:r>
              <a:rPr lang="tr-TR" dirty="0" err="1"/>
              <a:t>Console</a:t>
            </a:r>
            <a:r>
              <a:rPr lang="tr-TR" dirty="0"/>
              <a:t>.</a:t>
            </a:r>
            <a:r>
              <a:rPr lang="tr-TR" dirty="0" err="1"/>
              <a:t>WriteLine</a:t>
            </a:r>
            <a:r>
              <a:rPr lang="tr-TR" dirty="0"/>
              <a:t>("</a:t>
            </a:r>
            <a:r>
              <a:rPr lang="tr-TR" dirty="0" err="1"/>
              <a:t>Hi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!");</a:t>
            </a:r>
          </a:p>
          <a:p>
            <a:r>
              <a:rPr lang="tr-TR"/>
              <a:t>}</a:t>
            </a:r>
          </a:p>
          <a:p>
            <a:endParaRPr lang="tr-TR" dirty="0"/>
          </a:p>
          <a:p>
            <a:r>
              <a:rPr lang="tr-TR" dirty="0"/>
              <a:t>//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concatenated</a:t>
            </a:r>
            <a:endParaRPr lang="tr-TR" dirty="0"/>
          </a:p>
          <a:p>
            <a:r>
              <a:rPr lang="tr-TR" dirty="0" err="1"/>
              <a:t>Main</a:t>
            </a:r>
            <a:r>
              <a:rPr lang="tr-TR" dirty="0"/>
              <a:t>(){</a:t>
            </a:r>
            <a:r>
              <a:rPr lang="tr-TR" dirty="0" err="1"/>
              <a:t>Console</a:t>
            </a:r>
            <a:r>
              <a:rPr lang="tr-TR" dirty="0"/>
              <a:t>.</a:t>
            </a:r>
            <a:r>
              <a:rPr lang="tr-TR" dirty="0" err="1"/>
              <a:t>WriteLine</a:t>
            </a:r>
            <a:r>
              <a:rPr lang="tr-TR" dirty="0"/>
              <a:t>("</a:t>
            </a:r>
            <a:r>
              <a:rPr lang="tr-TR" dirty="0" err="1"/>
              <a:t>Hi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!");}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776864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70951"/>
            <a:ext cx="7272808" cy="422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129808"/>
            <a:ext cx="49685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45228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348" t="43250" r="19821" b="25700"/>
          <a:stretch>
            <a:fillRect/>
          </a:stretch>
        </p:blipFill>
        <p:spPr bwMode="auto">
          <a:xfrm>
            <a:off x="179512" y="404664"/>
            <a:ext cx="752014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etin kutusu 1"/>
          <p:cNvSpPr txBox="1"/>
          <p:nvPr/>
        </p:nvSpPr>
        <p:spPr>
          <a:xfrm>
            <a:off x="755576" y="3861048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Basit bir c# programı</a:t>
            </a:r>
          </a:p>
          <a:p>
            <a:r>
              <a:rPr lang="tr-TR" sz="2400" dirty="0"/>
              <a:t>Belirleyiciler ve Anahtar  kelimeleri</a:t>
            </a:r>
          </a:p>
          <a:p>
            <a:r>
              <a:rPr lang="tr-TR" sz="2400" dirty="0"/>
              <a:t>Main- Programın başladığı  nokta </a:t>
            </a:r>
          </a:p>
          <a:p>
            <a:r>
              <a:rPr lang="tr-TR" sz="2400" dirty="0"/>
              <a:t>Boşluklar</a:t>
            </a:r>
          </a:p>
          <a:p>
            <a:r>
              <a:rPr lang="tr-TR" sz="2400" dirty="0"/>
              <a:t>İfadeler</a:t>
            </a:r>
          </a:p>
          <a:p>
            <a:r>
              <a:rPr lang="tr-TR" sz="2400" dirty="0"/>
              <a:t>Programdan </a:t>
            </a:r>
            <a:r>
              <a:rPr lang="tr-TR" sz="2400" dirty="0" err="1"/>
              <a:t>text</a:t>
            </a:r>
            <a:r>
              <a:rPr lang="tr-TR" sz="2400" dirty="0"/>
              <a:t> yazdırma</a:t>
            </a:r>
          </a:p>
          <a:p>
            <a:r>
              <a:rPr lang="tr-TR" sz="2400" dirty="0"/>
              <a:t>yorumlar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548680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first need to show you what a C# program looks like and what its various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Let’s start by looking at a simple C# program. 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complete program source is shown</a:t>
            </a:r>
            <a:r>
              <a:rPr lang="tr-TR" dirty="0"/>
              <a:t> At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en-US" dirty="0"/>
              <a:t>. As shown, the code is contained in a text file called</a:t>
            </a:r>
            <a:r>
              <a:rPr lang="tr-TR" dirty="0"/>
              <a:t> </a:t>
            </a:r>
            <a:r>
              <a:rPr lang="en-US" dirty="0" err="1"/>
              <a:t>SimpleProgram.cs</a:t>
            </a:r>
            <a:r>
              <a:rPr lang="en-US" dirty="0"/>
              <a:t>. As you read through it, don’t worry about understanding all the details.</a:t>
            </a:r>
            <a:endParaRPr lang="tr-TR" dirty="0"/>
          </a:p>
          <a:p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en-US" dirty="0"/>
              <a:t> a line-by-line description of the code.</a:t>
            </a:r>
            <a:endParaRPr lang="tr-TR" dirty="0"/>
          </a:p>
          <a:p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When the code is compiled and executed, it displays the string “Hi there!” in a window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• One line contains two contiguous slash characters. These characters—and everything</a:t>
            </a:r>
            <a:r>
              <a:rPr lang="tr-TR" dirty="0"/>
              <a:t> </a:t>
            </a:r>
            <a:r>
              <a:rPr lang="en-US" dirty="0"/>
              <a:t>following them on the line—are ignored by the compiler. This is called a </a:t>
            </a:r>
            <a:r>
              <a:rPr lang="en-US" i="1" dirty="0"/>
              <a:t>single-line</a:t>
            </a:r>
            <a:r>
              <a:rPr lang="tr-TR" i="1" dirty="0"/>
              <a:t> </a:t>
            </a:r>
            <a:r>
              <a:rPr lang="tr-TR" i="1" dirty="0" err="1"/>
              <a:t>comment</a:t>
            </a:r>
            <a:r>
              <a:rPr lang="tr-TR" i="1" dirty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774" t="43345" r="23594" b="2085"/>
          <a:stretch>
            <a:fillRect/>
          </a:stretch>
        </p:blipFill>
        <p:spPr bwMode="auto">
          <a:xfrm>
            <a:off x="899593" y="1196752"/>
            <a:ext cx="75924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774" t="12733" r="19903" b="8740"/>
          <a:stretch>
            <a:fillRect/>
          </a:stretch>
        </p:blipFill>
        <p:spPr bwMode="auto">
          <a:xfrm>
            <a:off x="827584" y="0"/>
            <a:ext cx="7416824" cy="60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More</a:t>
            </a:r>
            <a:r>
              <a:rPr lang="tr-TR" sz="2000" b="1" dirty="0"/>
              <a:t> </a:t>
            </a:r>
            <a:r>
              <a:rPr lang="tr-TR" sz="2000" b="1" dirty="0" err="1"/>
              <a:t>About</a:t>
            </a:r>
            <a:r>
              <a:rPr lang="tr-TR" sz="2000" b="1" dirty="0"/>
              <a:t> </a:t>
            </a:r>
            <a:r>
              <a:rPr lang="tr-TR" sz="2000" b="1" dirty="0" err="1"/>
              <a:t>SimpleProgram</a:t>
            </a:r>
            <a:endParaRPr lang="tr-TR" sz="2000" b="1" dirty="0"/>
          </a:p>
          <a:p>
            <a:endParaRPr lang="tr-TR" dirty="0"/>
          </a:p>
          <a:p>
            <a:r>
              <a:rPr lang="en-US" dirty="0"/>
              <a:t>A C# program consists of one or more type declarations.</a:t>
            </a:r>
            <a:endParaRPr lang="tr-TR" dirty="0"/>
          </a:p>
          <a:p>
            <a:endParaRPr lang="tr-TR" dirty="0"/>
          </a:p>
          <a:p>
            <a:r>
              <a:rPr lang="en-US" dirty="0"/>
              <a:t> The types in a program can</a:t>
            </a:r>
            <a:r>
              <a:rPr lang="tr-TR" dirty="0"/>
              <a:t> </a:t>
            </a:r>
            <a:r>
              <a:rPr lang="en-US" dirty="0"/>
              <a:t>be declared in any order. In the </a:t>
            </a:r>
            <a:r>
              <a:rPr lang="en-US" dirty="0" err="1"/>
              <a:t>SimpleProgram</a:t>
            </a:r>
            <a:r>
              <a:rPr lang="en-US" dirty="0"/>
              <a:t> example, only the class type is declared.</a:t>
            </a:r>
            <a:endParaRPr lang="tr-TR" dirty="0"/>
          </a:p>
          <a:p>
            <a:endParaRPr lang="en-US" b="1" dirty="0"/>
          </a:p>
          <a:p>
            <a:r>
              <a:rPr lang="en-US" b="1" dirty="0"/>
              <a:t>A </a:t>
            </a:r>
            <a:r>
              <a:rPr lang="en-US" b="1" i="1" dirty="0"/>
              <a:t>namespace </a:t>
            </a:r>
            <a:r>
              <a:rPr lang="en-US" i="1" dirty="0"/>
              <a:t>is a set of type declarations associated with a name. </a:t>
            </a:r>
            <a:endParaRPr lang="tr-TR" i="1" dirty="0"/>
          </a:p>
          <a:p>
            <a:r>
              <a:rPr lang="en-US" i="1" dirty="0" err="1"/>
              <a:t>SimpleProgram</a:t>
            </a:r>
            <a:r>
              <a:rPr lang="en-US" i="1" dirty="0"/>
              <a:t> uses two</a:t>
            </a:r>
            <a:r>
              <a:rPr lang="tr-TR" i="1" dirty="0"/>
              <a:t> </a:t>
            </a:r>
            <a:r>
              <a:rPr lang="en-US" dirty="0"/>
              <a:t>namespaces. It creates a new namespace called Simple, and uses a predefined namespace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More</a:t>
            </a:r>
            <a:r>
              <a:rPr lang="tr-TR" sz="2000" b="1" dirty="0"/>
              <a:t> </a:t>
            </a:r>
            <a:r>
              <a:rPr lang="tr-TR" sz="2000" b="1" dirty="0" err="1"/>
              <a:t>About</a:t>
            </a:r>
            <a:r>
              <a:rPr lang="tr-TR" sz="2000" b="1" dirty="0"/>
              <a:t> </a:t>
            </a:r>
            <a:r>
              <a:rPr lang="tr-TR" sz="2000" b="1" dirty="0" err="1"/>
              <a:t>SimpleProgram</a:t>
            </a:r>
            <a:endParaRPr lang="tr-TR" sz="2000" b="1" dirty="0"/>
          </a:p>
          <a:p>
            <a:endParaRPr lang="tr-TR" dirty="0"/>
          </a:p>
          <a:p>
            <a:r>
              <a:rPr lang="en-US" dirty="0"/>
              <a:t>To compile the program, you can use Visual Studio or the command-line compiler. To use</a:t>
            </a:r>
          </a:p>
          <a:p>
            <a:r>
              <a:rPr lang="en-US" dirty="0"/>
              <a:t>the command-line compiler, in its simplest form, use the following command:</a:t>
            </a:r>
            <a:endParaRPr lang="tr-TR" dirty="0"/>
          </a:p>
          <a:p>
            <a:endParaRPr lang="tr-TR" dirty="0"/>
          </a:p>
          <a:p>
            <a:r>
              <a:rPr lang="tr-TR" b="1" dirty="0" err="1"/>
              <a:t>csc</a:t>
            </a:r>
            <a:r>
              <a:rPr lang="tr-TR" b="1" dirty="0"/>
              <a:t>   </a:t>
            </a:r>
            <a:r>
              <a:rPr lang="tr-TR" b="1" dirty="0" err="1"/>
              <a:t>SimpleProgram</a:t>
            </a:r>
            <a:r>
              <a:rPr lang="tr-TR" b="1" dirty="0"/>
              <a:t>.</a:t>
            </a:r>
            <a:r>
              <a:rPr lang="tr-TR" b="1" dirty="0" err="1"/>
              <a:t>cs</a:t>
            </a:r>
            <a:endParaRPr lang="tr-TR" b="1" dirty="0"/>
          </a:p>
          <a:p>
            <a:endParaRPr lang="en-US" dirty="0"/>
          </a:p>
          <a:p>
            <a:r>
              <a:rPr lang="en-US" dirty="0"/>
              <a:t>In this command, </a:t>
            </a:r>
            <a:r>
              <a:rPr lang="en-US" dirty="0" err="1"/>
              <a:t>csc</a:t>
            </a:r>
            <a:r>
              <a:rPr lang="en-US" dirty="0"/>
              <a:t> is the name of the command-line compiler and </a:t>
            </a:r>
            <a:r>
              <a:rPr lang="en-US" dirty="0" err="1"/>
              <a:t>SimpleProgram.cs</a:t>
            </a:r>
            <a:r>
              <a:rPr lang="en-US" dirty="0"/>
              <a:t> is</a:t>
            </a:r>
          </a:p>
          <a:p>
            <a:r>
              <a:rPr lang="en-US" dirty="0"/>
              <a:t>the name of the source file.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64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Identifiers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Keywords</a:t>
            </a:r>
            <a:endParaRPr lang="tr-TR" sz="2400" b="1" dirty="0"/>
          </a:p>
          <a:p>
            <a:endParaRPr lang="tr-TR" sz="2000" i="1" dirty="0"/>
          </a:p>
          <a:p>
            <a:r>
              <a:rPr lang="en-US" sz="2000" i="1" dirty="0"/>
              <a:t>Identifiers are character strings used to name things such as variables, methods, parameters,</a:t>
            </a:r>
            <a:r>
              <a:rPr lang="tr-TR" sz="2000" i="1" dirty="0"/>
              <a:t> </a:t>
            </a:r>
            <a:r>
              <a:rPr lang="en-US" sz="2000" dirty="0"/>
              <a:t>and a host of other programming constructs that will be covered later.</a:t>
            </a:r>
            <a:endParaRPr lang="tr-TR" sz="2000" dirty="0"/>
          </a:p>
          <a:p>
            <a:endParaRPr lang="en-US" sz="2000" dirty="0"/>
          </a:p>
          <a:p>
            <a:r>
              <a:rPr lang="en-US" sz="2000" dirty="0"/>
              <a:t>You can create self-documenting identifiers by concatenating meaningful words into a</a:t>
            </a:r>
            <a:r>
              <a:rPr lang="tr-TR" sz="2000" dirty="0"/>
              <a:t> </a:t>
            </a:r>
            <a:r>
              <a:rPr lang="en-US" sz="2000" dirty="0"/>
              <a:t>single descriptive name, using uppercase and lowercase letters (e.g., </a:t>
            </a:r>
            <a:r>
              <a:rPr lang="en-US" sz="2000" dirty="0" err="1"/>
              <a:t>CardDeck</a:t>
            </a:r>
            <a:r>
              <a:rPr lang="en-US" sz="2000" dirty="0"/>
              <a:t>, </a:t>
            </a:r>
            <a:r>
              <a:rPr lang="en-US" sz="2000" dirty="0" err="1"/>
              <a:t>PlayersHand</a:t>
            </a:r>
            <a:r>
              <a:rPr lang="en-US" sz="2000" dirty="0"/>
              <a:t>,</a:t>
            </a:r>
            <a:r>
              <a:rPr lang="tr-TR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SocSecurityNum</a:t>
            </a:r>
            <a:r>
              <a:rPr lang="en-US" sz="2000" dirty="0"/>
              <a:t>). Certain characters are allowed or disallowed at certain positions</a:t>
            </a:r>
            <a:r>
              <a:rPr lang="tr-TR" sz="2000" dirty="0"/>
              <a:t> </a:t>
            </a:r>
            <a:r>
              <a:rPr lang="en-US" sz="2000" dirty="0"/>
              <a:t>in an identifier.</a:t>
            </a:r>
            <a:r>
              <a:rPr lang="tr-TR" sz="2000" dirty="0"/>
              <a:t> </a:t>
            </a:r>
          </a:p>
          <a:p>
            <a:endParaRPr lang="tr-TR" sz="2000" dirty="0"/>
          </a:p>
          <a:p>
            <a:r>
              <a:rPr lang="en-US" sz="2000" dirty="0"/>
              <a:t>• The alphabetic and underscore characters (a through z, A through Z, and _) are allowed</a:t>
            </a:r>
            <a:r>
              <a:rPr lang="tr-TR" sz="2000" dirty="0"/>
              <a:t> at </a:t>
            </a:r>
            <a:r>
              <a:rPr lang="tr-TR" sz="2000" dirty="0" err="1"/>
              <a:t>any</a:t>
            </a:r>
            <a:r>
              <a:rPr lang="tr-TR" sz="2000" dirty="0"/>
              <a:t> </a:t>
            </a:r>
            <a:r>
              <a:rPr lang="tr-TR" sz="2000" dirty="0" err="1"/>
              <a:t>position</a:t>
            </a:r>
            <a:r>
              <a:rPr lang="tr-TR" sz="2000" dirty="0"/>
              <a:t>.</a:t>
            </a:r>
          </a:p>
          <a:p>
            <a:r>
              <a:rPr lang="en-US" sz="2000" dirty="0"/>
              <a:t>• Digits are not allowed in the first position, but are allowed everywhere else.</a:t>
            </a:r>
          </a:p>
          <a:p>
            <a:r>
              <a:rPr lang="en-US" sz="2000" dirty="0"/>
              <a:t>• The @ character is allowed in the first position of an identifier, but not anywhere else. The</a:t>
            </a:r>
            <a:r>
              <a:rPr lang="tr-TR" sz="2000" dirty="0"/>
              <a:t> </a:t>
            </a:r>
            <a:r>
              <a:rPr lang="en-US" sz="2000" dirty="0"/>
              <a:t>use of the @ character, although allowed, is discouraged for general use.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 These rules are illustrated </a:t>
            </a:r>
            <a:r>
              <a:rPr lang="tr-TR" sz="2000" dirty="0"/>
              <a:t>as </a:t>
            </a:r>
            <a:r>
              <a:rPr lang="tr-TR" sz="2000" dirty="0" err="1"/>
              <a:t>following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9013" t="29840" r="27286" b="43700"/>
          <a:stretch>
            <a:fillRect/>
          </a:stretch>
        </p:blipFill>
        <p:spPr bwMode="auto">
          <a:xfrm>
            <a:off x="971600" y="404664"/>
            <a:ext cx="73002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467544" y="3068960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Identifiers are case sensitive. For instance, the variable names </a:t>
            </a:r>
            <a:r>
              <a:rPr lang="en-US" dirty="0" err="1"/>
              <a:t>myVar</a:t>
            </a:r>
            <a:r>
              <a:rPr lang="en-US" dirty="0"/>
              <a:t> and </a:t>
            </a:r>
            <a:r>
              <a:rPr lang="en-US" dirty="0" err="1"/>
              <a:t>MyVar</a:t>
            </a:r>
            <a:r>
              <a:rPr lang="en-US" dirty="0"/>
              <a:t> are different</a:t>
            </a:r>
            <a:r>
              <a:rPr lang="tr-TR" dirty="0"/>
              <a:t> </a:t>
            </a:r>
            <a:r>
              <a:rPr lang="en-US" dirty="0"/>
              <a:t>identifiers. It is generally a bad idea, however, to have identifiers that differ only in the case</a:t>
            </a:r>
            <a:r>
              <a:rPr lang="tr-TR" dirty="0"/>
              <a:t> </a:t>
            </a:r>
            <a:r>
              <a:rPr lang="en-US" dirty="0"/>
              <a:t>of some of the letters.</a:t>
            </a:r>
            <a:endParaRPr lang="tr-TR" dirty="0"/>
          </a:p>
          <a:p>
            <a:endParaRPr lang="en-US" dirty="0"/>
          </a:p>
          <a:p>
            <a:r>
              <a:rPr lang="en-US" dirty="0"/>
              <a:t>As an example, in the following code snippet, the variable declarations are all valid and</a:t>
            </a:r>
            <a:r>
              <a:rPr lang="tr-TR" dirty="0"/>
              <a:t> </a:t>
            </a:r>
            <a:r>
              <a:rPr lang="en-US" dirty="0"/>
              <a:t>declare different integer variables. But using such similar names will make coding more </a:t>
            </a:r>
            <a:r>
              <a:rPr lang="en-US" dirty="0" err="1"/>
              <a:t>errorprone</a:t>
            </a:r>
            <a:r>
              <a:rPr lang="tr-TR" dirty="0"/>
              <a:t> </a:t>
            </a:r>
            <a:r>
              <a:rPr lang="en-US" dirty="0"/>
              <a:t>and debugging more difficult. Those debugging your code at some later time will not be</a:t>
            </a:r>
            <a:r>
              <a:rPr lang="tr-TR" dirty="0"/>
              <a:t> </a:t>
            </a:r>
            <a:r>
              <a:rPr lang="tr-TR" dirty="0" err="1"/>
              <a:t>pleased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// Valid syntactically, but don't do this!</a:t>
            </a:r>
          </a:p>
          <a:p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totalCycleCount</a:t>
            </a:r>
            <a:r>
              <a:rPr lang="tr-TR" dirty="0"/>
              <a:t>;</a:t>
            </a:r>
          </a:p>
          <a:p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TotalCycleCount</a:t>
            </a:r>
            <a:r>
              <a:rPr lang="tr-TR" dirty="0"/>
              <a:t>;</a:t>
            </a:r>
          </a:p>
          <a:p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TotalcycleCount</a:t>
            </a:r>
            <a:r>
              <a:rPr lang="tr-TR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1182</TotalTime>
  <Words>1054</Words>
  <Application>Microsoft Office PowerPoint</Application>
  <PresentationFormat>Ekran Gösterisi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Calibri</vt:lpstr>
      <vt:lpstr>Ofis Teması</vt:lpstr>
      <vt:lpstr>Overview of c# Programming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cemiloz</cp:lastModifiedBy>
  <cp:revision>9</cp:revision>
  <dcterms:created xsi:type="dcterms:W3CDTF">2015-02-11T03:19:55Z</dcterms:created>
  <dcterms:modified xsi:type="dcterms:W3CDTF">2016-02-24T10:26:58Z</dcterms:modified>
</cp:coreProperties>
</file>